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1" r:id="rId2"/>
    <p:sldId id="263" r:id="rId3"/>
    <p:sldId id="266" r:id="rId4"/>
    <p:sldId id="267" r:id="rId5"/>
    <p:sldId id="268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AE33-8A9D-4275-A3AC-D48BBBD3FD8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98D0-ECE7-43D1-9D1D-B0281E0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D623B-C229-4E98-9097-25997261E03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637E8-9D4B-4B01-9063-9AD8BC25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1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Add to U7-3 Warm-Ups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pPr marL="341313" indent="-341313"/>
            <a:r>
              <a:rPr lang="en-US" dirty="0" smtClean="0"/>
              <a:t>Title the assignment:</a:t>
            </a:r>
          </a:p>
          <a:p>
            <a:pPr marL="682625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01/14 Warm-Up: Element to Compound Ratios</a:t>
            </a:r>
          </a:p>
          <a:p>
            <a:pPr marL="341313" indent="-341313"/>
            <a:r>
              <a:rPr lang="en-US" dirty="0" smtClean="0"/>
              <a:t>Copy the question, show work where applicable, and then write your answer.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52800"/>
            <a:ext cx="8229600" cy="3352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What is the formula for calcium phosphate</a:t>
            </a:r>
            <a:r>
              <a:rPr lang="en-US" sz="2800" dirty="0" smtClean="0">
                <a:solidFill>
                  <a:schemeClr val="accent2"/>
                </a:solidFill>
              </a:rPr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How many moles of calcium phosphate are represented by its chemical formula?</a:t>
            </a:r>
            <a:endParaRPr lang="en-US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the formula for calcium </a:t>
            </a:r>
            <a:r>
              <a:rPr lang="en-US" sz="2800" dirty="0">
                <a:solidFill>
                  <a:schemeClr val="accent2"/>
                </a:solidFill>
              </a:rPr>
              <a:t>phosphate, how many moles of calcium are represented</a:t>
            </a:r>
            <a:r>
              <a:rPr lang="en-US" sz="2800" dirty="0" smtClean="0">
                <a:solidFill>
                  <a:schemeClr val="accent2"/>
                </a:solidFill>
              </a:rPr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How many moles of phosphorus</a:t>
            </a:r>
            <a:r>
              <a:rPr lang="en-US" sz="2800" dirty="0" smtClean="0"/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How many moles of oxygen?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5713" y="32867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(PO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28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1913" y="4963180"/>
            <a:ext cx="16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Ca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572780"/>
            <a:ext cx="16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P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6172200"/>
            <a:ext cx="16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8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O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3962400"/>
            <a:ext cx="16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mol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Add to U7-3 Warm-Ups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52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sz="2800" dirty="0" smtClean="0"/>
              <a:t>How many moles of oxygen are in 3.75 moles of calcium phosphate?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3200400"/>
            <a:ext cx="7738110" cy="1066800"/>
            <a:chOff x="415290" y="2667000"/>
            <a:chExt cx="7738110" cy="1066800"/>
          </a:xfrm>
        </p:grpSpPr>
        <p:sp>
          <p:nvSpPr>
            <p:cNvPr id="5" name="TextBox 4"/>
            <p:cNvSpPr txBox="1"/>
            <p:nvPr/>
          </p:nvSpPr>
          <p:spPr>
            <a:xfrm>
              <a:off x="415290" y="2895600"/>
              <a:ext cx="18526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err="1" smtClean="0">
                  <a:solidFill>
                    <a:schemeClr val="bg2">
                      <a:lumMod val="25000"/>
                    </a:schemeClr>
                  </a:solidFill>
                </a:rPr>
                <a:t>mol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O  = </a:t>
              </a:r>
              <a:endParaRPr lang="en-US" sz="2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472690" y="2743200"/>
              <a:ext cx="5680710" cy="952500"/>
              <a:chOff x="2472690" y="4234190"/>
              <a:chExt cx="5680710" cy="9525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5520690" y="4234190"/>
                <a:ext cx="0" cy="952500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472690" y="4697968"/>
                <a:ext cx="5680710" cy="6578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2362200" y="2667000"/>
              <a:ext cx="312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3.75 </a:t>
              </a:r>
              <a:r>
                <a:rPr lang="en-US" sz="2800" dirty="0" err="1" smtClean="0">
                  <a:solidFill>
                    <a:schemeClr val="bg2">
                      <a:lumMod val="25000"/>
                    </a:schemeClr>
                  </a:solidFill>
                </a:rPr>
                <a:t>mol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Ca</a:t>
              </a:r>
              <a:r>
                <a:rPr lang="en-US" sz="2800" baseline="-25000" dirty="0">
                  <a:solidFill>
                    <a:schemeClr val="bg2">
                      <a:lumMod val="25000"/>
                    </a:schemeClr>
                  </a:solidFill>
                </a:rPr>
                <a:t>3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(PO</a:t>
              </a:r>
              <a:r>
                <a:rPr lang="en-US" sz="2800" baseline="-25000" dirty="0">
                  <a:solidFill>
                    <a:schemeClr val="bg2">
                      <a:lumMod val="25000"/>
                    </a:schemeClr>
                  </a:solidFill>
                </a:rPr>
                <a:t>4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)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</a:rPr>
                <a:t>2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endParaRPr lang="en-US" sz="2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73090" y="2743200"/>
              <a:ext cx="24803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8 </a:t>
              </a:r>
              <a:r>
                <a:rPr lang="en-US" sz="2800" dirty="0" err="1" smtClean="0">
                  <a:solidFill>
                    <a:schemeClr val="bg2">
                      <a:lumMod val="25000"/>
                    </a:schemeClr>
                  </a:solidFill>
                </a:rPr>
                <a:t>mol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O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86400" y="3210580"/>
              <a:ext cx="266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1</a:t>
              </a:r>
              <a:r>
                <a:rPr lang="en-US" sz="2800" baseline="30000" dirty="0" smtClean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2">
                      <a:lumMod val="25000"/>
                    </a:schemeClr>
                  </a:solidFill>
                </a:rPr>
                <a:t>mol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</a:rPr>
                <a:t>Ca</a:t>
              </a:r>
              <a:r>
                <a:rPr lang="en-US" sz="2800" baseline="-25000" dirty="0">
                  <a:solidFill>
                    <a:schemeClr val="bg2">
                      <a:lumMod val="25000"/>
                    </a:schemeClr>
                  </a:solidFill>
                </a:rPr>
                <a:t>3</a:t>
              </a:r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</a:rPr>
                <a:t>(PO</a:t>
              </a:r>
              <a:r>
                <a:rPr lang="en-US" sz="2800" baseline="-25000" dirty="0">
                  <a:solidFill>
                    <a:schemeClr val="bg2">
                      <a:lumMod val="25000"/>
                    </a:schemeClr>
                  </a:solidFill>
                </a:rPr>
                <a:t>4</a:t>
              </a:r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</a:rPr>
                <a:t>)</a:t>
              </a:r>
              <a:r>
                <a:rPr lang="en-US" sz="2800" baseline="-25000" dirty="0">
                  <a:solidFill>
                    <a:schemeClr val="bg2">
                      <a:lumMod val="25000"/>
                    </a:schemeClr>
                  </a:solidFill>
                </a:rPr>
                <a:t>2</a:t>
              </a:r>
              <a:endParaRPr lang="en-US" sz="2800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632710" y="46482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30.0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4714220"/>
            <a:ext cx="1786890" cy="4318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442336" y="3429000"/>
            <a:ext cx="4711064" cy="608420"/>
            <a:chOff x="3703093" y="4458668"/>
            <a:chExt cx="4711064" cy="60842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3703093" y="4458668"/>
              <a:ext cx="2044064" cy="134928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401596" y="4981888"/>
              <a:ext cx="2012561" cy="8520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628900" y="41910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30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812507" y="3733800"/>
            <a:ext cx="2102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1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Add to U7-3 Warm-Ups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52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 startAt="7"/>
            </a:pPr>
            <a:r>
              <a:rPr lang="en-US" sz="2800" dirty="0" smtClean="0"/>
              <a:t>How many atoms of oxygen are in 3.75 moles of calcium phosphate?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9589" y="3429000"/>
            <a:ext cx="185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atoms O =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8400" y="2971800"/>
            <a:ext cx="6477000" cy="1457980"/>
            <a:chOff x="2472690" y="3929390"/>
            <a:chExt cx="6477000" cy="145798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225290" y="3929390"/>
              <a:ext cx="0" cy="1457980"/>
            </a:xfrm>
            <a:prstGeom prst="line">
              <a:avLst/>
            </a:prstGeom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472690" y="4697968"/>
              <a:ext cx="6477000" cy="0"/>
            </a:xfrm>
            <a:prstGeom prst="line">
              <a:avLst/>
            </a:prstGeom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327910" y="2819400"/>
            <a:ext cx="183165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3.75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Ca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(PO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276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8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743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Ca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(PO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2710" y="4886980"/>
            <a:ext cx="3691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1.81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× 10</a:t>
            </a:r>
            <a:r>
              <a:rPr lang="en-US" sz="2800" baseline="30000" dirty="0">
                <a:solidFill>
                  <a:schemeClr val="bg2">
                    <a:lumMod val="25000"/>
                  </a:schemeClr>
                </a:solidFill>
              </a:rPr>
              <a:t>25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atoms 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" y="4953000"/>
            <a:ext cx="2895600" cy="4318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628900" y="4429780"/>
            <a:ext cx="582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1.806 × 10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25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atoms O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812507" y="2971800"/>
            <a:ext cx="0" cy="145798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12507" y="2942070"/>
            <a:ext cx="210289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6.02 × 10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23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atoms O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362200" y="3016592"/>
            <a:ext cx="4114800" cy="1098208"/>
            <a:chOff x="2362200" y="3016592"/>
            <a:chExt cx="4114800" cy="1098208"/>
          </a:xfrm>
        </p:grpSpPr>
        <p:grpSp>
          <p:nvGrpSpPr>
            <p:cNvPr id="17" name="Group 16"/>
            <p:cNvGrpSpPr/>
            <p:nvPr/>
          </p:nvGrpSpPr>
          <p:grpSpPr>
            <a:xfrm>
              <a:off x="2362200" y="3380557"/>
              <a:ext cx="4114800" cy="734243"/>
              <a:chOff x="3703093" y="4526132"/>
              <a:chExt cx="4114800" cy="734243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3703093" y="4526132"/>
                <a:ext cx="1503045" cy="67464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836693" y="5097796"/>
                <a:ext cx="1981200" cy="162579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V="1">
              <a:off x="3266122" y="3016592"/>
              <a:ext cx="599123" cy="3373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181600" y="3448021"/>
            <a:ext cx="3276600" cy="654786"/>
            <a:chOff x="5181600" y="3448021"/>
            <a:chExt cx="3276600" cy="654786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5181600" y="3448021"/>
              <a:ext cx="914400" cy="15058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7543800" y="3952220"/>
              <a:ext cx="914400" cy="15058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02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Add to U7-3 Warm-Ups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52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8"/>
            </a:pPr>
            <a:r>
              <a:rPr lang="en-US" sz="2800" dirty="0" smtClean="0"/>
              <a:t>How many grams of oxygen are in 3.75 moles of calcium phosphate?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819400" y="2362200"/>
            <a:ext cx="2438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172200" y="1981200"/>
            <a:ext cx="2133600" cy="457200"/>
            <a:chOff x="6172200" y="1981200"/>
            <a:chExt cx="2133600" cy="4572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172200" y="2438400"/>
              <a:ext cx="21336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72200" y="1981200"/>
              <a:ext cx="21336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172200" y="19812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066800" y="2590800"/>
            <a:ext cx="3048000" cy="457200"/>
            <a:chOff x="1066800" y="2590800"/>
            <a:chExt cx="3048000" cy="4572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66800" y="3048000"/>
              <a:ext cx="3048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66800" y="2590800"/>
              <a:ext cx="3048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114800" y="25908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812507" y="4038600"/>
            <a:ext cx="2102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1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9589" y="3733800"/>
            <a:ext cx="185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grams O =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38400" y="3276600"/>
            <a:ext cx="6477000" cy="1457980"/>
            <a:chOff x="2472690" y="3929390"/>
            <a:chExt cx="6477000" cy="145798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4225290" y="3929390"/>
              <a:ext cx="0" cy="1457980"/>
            </a:xfrm>
            <a:prstGeom prst="line">
              <a:avLst/>
            </a:prstGeom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72690" y="4697968"/>
              <a:ext cx="6477000" cy="0"/>
            </a:xfrm>
            <a:prstGeom prst="line">
              <a:avLst/>
            </a:prstGeom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632710" y="5191780"/>
            <a:ext cx="536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480. g O  </a:t>
            </a:r>
            <a:r>
              <a:rPr lang="en-US" sz="2800" u="sng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4.80 × 10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g O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71800" y="5257800"/>
            <a:ext cx="1371600" cy="4318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28900" y="4734580"/>
            <a:ext cx="582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480 g O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12507" y="3581400"/>
            <a:ext cx="210289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16.0 g O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362200" y="3321392"/>
            <a:ext cx="4114800" cy="1098208"/>
            <a:chOff x="2362200" y="3016592"/>
            <a:chExt cx="4114800" cy="1098208"/>
          </a:xfrm>
        </p:grpSpPr>
        <p:grpSp>
          <p:nvGrpSpPr>
            <p:cNvPr id="28" name="Group 27"/>
            <p:cNvGrpSpPr/>
            <p:nvPr/>
          </p:nvGrpSpPr>
          <p:grpSpPr>
            <a:xfrm>
              <a:off x="2362200" y="3380557"/>
              <a:ext cx="4114800" cy="734243"/>
              <a:chOff x="3703093" y="4526132"/>
              <a:chExt cx="4114800" cy="734243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3703093" y="4526132"/>
                <a:ext cx="1503045" cy="67464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5836693" y="5097796"/>
                <a:ext cx="1981200" cy="162579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 flipV="1">
              <a:off x="3266122" y="3016592"/>
              <a:ext cx="599123" cy="3373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81600" y="3752821"/>
            <a:ext cx="3276600" cy="654786"/>
            <a:chOff x="5181600" y="3448021"/>
            <a:chExt cx="3276600" cy="654786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5181600" y="3448021"/>
              <a:ext cx="914400" cy="15058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543800" y="3952220"/>
              <a:ext cx="914400" cy="15058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327910" y="3124200"/>
            <a:ext cx="183165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3.75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Ca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(PO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1000" y="3581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8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91000" y="4048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Ca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(PO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2800" baseline="-25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6812507" y="3266420"/>
            <a:ext cx="0" cy="145798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953000" y="5257800"/>
            <a:ext cx="2209800" cy="4318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46320"/>
          </a:xfrm>
        </p:spPr>
        <p:txBody>
          <a:bodyPr/>
          <a:lstStyle/>
          <a:p>
            <a:pPr marL="341313" indent="-341313">
              <a:spcAft>
                <a:spcPts val="3600"/>
              </a:spcAft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6.02 × 10</a:t>
            </a:r>
            <a:r>
              <a:rPr lang="en-US" baseline="30000" dirty="0" smtClean="0"/>
              <a:t>23</a:t>
            </a:r>
            <a:r>
              <a:rPr lang="en-US" dirty="0" smtClean="0"/>
              <a:t> representative particles</a:t>
            </a:r>
          </a:p>
          <a:p>
            <a:pPr marL="682625" lvl="1" indent="-317500">
              <a:spcAft>
                <a:spcPts val="3600"/>
              </a:spcAft>
            </a:pPr>
            <a:r>
              <a:rPr lang="en-US" dirty="0" smtClean="0"/>
              <a:t>Only valid for one substance</a:t>
            </a:r>
          </a:p>
          <a:p>
            <a:pPr marL="342900" indent="-344488">
              <a:spcAft>
                <a:spcPts val="3600"/>
              </a:spcAft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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 element = 1 </a:t>
            </a:r>
            <a:r>
              <a:rPr lang="en-US" dirty="0" err="1" smtClean="0"/>
              <a:t>mol</a:t>
            </a:r>
            <a:r>
              <a:rPr lang="en-US" dirty="0" smtClean="0"/>
              <a:t> compound</a:t>
            </a:r>
          </a:p>
          <a:p>
            <a:pPr marL="342900" indent="-344488">
              <a:spcAft>
                <a:spcPts val="3600"/>
              </a:spcAft>
              <a:buFont typeface="+mj-lt"/>
              <a:buAutoNum type="arabicPeriod"/>
              <a:tabLst>
                <a:tab pos="2689225" algn="l"/>
              </a:tabLst>
            </a:pPr>
            <a:r>
              <a:rPr lang="en-US" dirty="0" smtClean="0"/>
              <a:t>Molar mass:	</a:t>
            </a:r>
            <a:r>
              <a:rPr lang="en-US" dirty="0" smtClean="0">
                <a:sym typeface="Wingdings"/>
              </a:rPr>
              <a:t></a:t>
            </a:r>
            <a:r>
              <a:rPr lang="en-US" dirty="0" smtClean="0"/>
              <a:t> g = 1 </a:t>
            </a:r>
            <a:r>
              <a:rPr lang="en-US" dirty="0" err="1" smtClean="0"/>
              <a:t>mol</a:t>
            </a:r>
            <a:r>
              <a:rPr lang="en-US" dirty="0" smtClean="0"/>
              <a:t> compound</a:t>
            </a:r>
          </a:p>
          <a:p>
            <a:pPr marL="684213" lvl="1" indent="-342900">
              <a:spcAft>
                <a:spcPts val="3600"/>
              </a:spcAft>
            </a:pPr>
            <a:r>
              <a:rPr lang="en-US" dirty="0" smtClean="0"/>
              <a:t>Only valid for one substance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conversions factors: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450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Avogadro’s #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2581975" y="1609025"/>
            <a:ext cx="164070" cy="151801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66800" y="4114800"/>
            <a:ext cx="304800" cy="457200"/>
            <a:chOff x="1066800" y="4114800"/>
            <a:chExt cx="304800" cy="4572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1066800" y="4114800"/>
              <a:ext cx="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6800" y="4572000"/>
              <a:ext cx="3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429000" y="5105400"/>
            <a:ext cx="304800" cy="457200"/>
            <a:chOff x="1066800" y="4114800"/>
            <a:chExt cx="3048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066800" y="4114800"/>
              <a:ext cx="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66800" y="4572000"/>
              <a:ext cx="3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371600" y="43873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subscripts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53456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# for atomic mass from Periodic Table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05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1981</TotalTime>
  <Words>268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Add to U7-3 Warm-Ups</vt:lpstr>
      <vt:lpstr>Add to U7-3 Warm-Ups</vt:lpstr>
      <vt:lpstr>Add to U7-3 Warm-Ups</vt:lpstr>
      <vt:lpstr>Add to U7-3 Warm-Ups</vt:lpstr>
      <vt:lpstr>Three conversions factors: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08/06/2012</dc:title>
  <dc:creator>e200801253</dc:creator>
  <cp:lastModifiedBy>Pickett, Vanessa</cp:lastModifiedBy>
  <cp:revision>60</cp:revision>
  <cp:lastPrinted>2013-08-07T11:38:53Z</cp:lastPrinted>
  <dcterms:created xsi:type="dcterms:W3CDTF">2012-08-05T21:58:32Z</dcterms:created>
  <dcterms:modified xsi:type="dcterms:W3CDTF">2014-01-14T18:11:08Z</dcterms:modified>
</cp:coreProperties>
</file>