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7" r:id="rId2"/>
    <p:sldId id="266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B235A-6452-4EDC-A957-73B8DECF3826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D1DFC-AAC8-4997-AAF5-08CF7F2E7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71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637E8-9D4B-4B01-9063-9AD8BC2555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998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Fall 2013 MC Final Exam – Question</a:t>
            </a:r>
            <a:r>
              <a:rPr lang="en-US" baseline="0" dirty="0" smtClean="0"/>
              <a:t> #32</a:t>
            </a:r>
          </a:p>
          <a:p>
            <a:r>
              <a:rPr lang="en-US" baseline="0" dirty="0" smtClean="0"/>
              <a:t>Answer: 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D1DFC-AAC8-4997-AAF5-08CF7F2E76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03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Fall 2013 MC Final Exam – Question</a:t>
            </a:r>
            <a:r>
              <a:rPr lang="en-US" baseline="0" dirty="0" smtClean="0"/>
              <a:t> #36</a:t>
            </a:r>
          </a:p>
          <a:p>
            <a:r>
              <a:rPr lang="en-US" baseline="0" dirty="0" smtClean="0"/>
              <a:t>Answer: 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D1DFC-AAC8-4997-AAF5-08CF7F2E76B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03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Fall 2013 MC Final Exam – Question</a:t>
            </a:r>
            <a:r>
              <a:rPr lang="en-US" baseline="0" dirty="0" smtClean="0"/>
              <a:t> #46</a:t>
            </a:r>
          </a:p>
          <a:p>
            <a:r>
              <a:rPr lang="en-US" baseline="0" dirty="0" smtClean="0"/>
              <a:t>Answer: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D1DFC-AAC8-4997-AAF5-08CF7F2E76B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038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Fall 2013 MC Final Exam – Question</a:t>
            </a:r>
            <a:r>
              <a:rPr lang="en-US" baseline="0" dirty="0" smtClean="0"/>
              <a:t> #47</a:t>
            </a:r>
          </a:p>
          <a:p>
            <a:r>
              <a:rPr lang="en-US" baseline="0" dirty="0" smtClean="0"/>
              <a:t>Answer: 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D1DFC-AAC8-4997-AAF5-08CF7F2E76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038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Fall 2013 MC Final Exam – Question</a:t>
            </a:r>
            <a:r>
              <a:rPr lang="en-US" baseline="0" dirty="0" smtClean="0"/>
              <a:t> #67</a:t>
            </a:r>
          </a:p>
          <a:p>
            <a:r>
              <a:rPr lang="en-US" baseline="0" dirty="0" smtClean="0"/>
              <a:t>Answer: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D1DFC-AAC8-4997-AAF5-08CF7F2E76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038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Fall 2013 MC Final Exam – Question</a:t>
            </a:r>
            <a:r>
              <a:rPr lang="en-US" baseline="0" dirty="0" smtClean="0"/>
              <a:t> #69</a:t>
            </a:r>
          </a:p>
          <a:p>
            <a:r>
              <a:rPr lang="en-US" baseline="0" dirty="0" smtClean="0"/>
              <a:t>Answer</a:t>
            </a:r>
            <a:r>
              <a:rPr lang="en-US" baseline="0" smtClean="0"/>
              <a:t>: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D1DFC-AAC8-4997-AAF5-08CF7F2E76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03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0B97-DE83-45F6-A8A5-8CA883599A19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7566-C73D-4D9F-8259-5103F2767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253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0B97-DE83-45F6-A8A5-8CA883599A19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7566-C73D-4D9F-8259-5103F2767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429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0B97-DE83-45F6-A8A5-8CA883599A19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7566-C73D-4D9F-8259-5103F2767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916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0B97-DE83-45F6-A8A5-8CA883599A19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7566-C73D-4D9F-8259-5103F2767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489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0B97-DE83-45F6-A8A5-8CA883599A19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7566-C73D-4D9F-8259-5103F2767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296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0B97-DE83-45F6-A8A5-8CA883599A19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7566-C73D-4D9F-8259-5103F2767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35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0B97-DE83-45F6-A8A5-8CA883599A19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7566-C73D-4D9F-8259-5103F2767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635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0B97-DE83-45F6-A8A5-8CA883599A19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7566-C73D-4D9F-8259-5103F2767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43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0B97-DE83-45F6-A8A5-8CA883599A19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7566-C73D-4D9F-8259-5103F2767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489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0B97-DE83-45F6-A8A5-8CA883599A19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7566-C73D-4D9F-8259-5103F2767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923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0B97-DE83-45F6-A8A5-8CA883599A19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7566-C73D-4D9F-8259-5103F2767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70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00B97-DE83-45F6-A8A5-8CA883599A19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37566-C73D-4D9F-8259-5103F2767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79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Today’s 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105400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800" dirty="0" smtClean="0"/>
              <a:t>You need a sheet of paper.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800" dirty="0" smtClean="0"/>
              <a:t>Title the assignment:</a:t>
            </a:r>
          </a:p>
          <a:p>
            <a:pPr marL="460375" lvl="1" indent="0">
              <a:spcAft>
                <a:spcPts val="600"/>
              </a:spcAft>
              <a:buNone/>
            </a:pP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</a:rPr>
              <a:t>01/31/2014 </a:t>
            </a: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</a:rPr>
              <a:t>Warm-Up: 1</a:t>
            </a:r>
            <a:r>
              <a:rPr lang="en-US" sz="2600" baseline="30000" dirty="0" smtClean="0">
                <a:solidFill>
                  <a:schemeClr val="accent4">
                    <a:lumMod val="75000"/>
                  </a:schemeClr>
                </a:solidFill>
              </a:rPr>
              <a:t>st</a:t>
            </a: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</a:rPr>
              <a:t> Semester Review, Part 2</a:t>
            </a:r>
          </a:p>
          <a:p>
            <a:pPr marL="0" indent="0">
              <a:buNone/>
            </a:pPr>
            <a:r>
              <a:rPr lang="en-US" sz="2800" dirty="0" smtClean="0"/>
              <a:t>Number the page in the upper </a:t>
            </a:r>
            <a:r>
              <a:rPr lang="en-US" sz="2800" dirty="0" err="1" smtClean="0"/>
              <a:t>righthand</a:t>
            </a:r>
            <a:r>
              <a:rPr lang="en-US" sz="2800" dirty="0" smtClean="0"/>
              <a:t> corner:</a:t>
            </a:r>
          </a:p>
          <a:p>
            <a:pPr marL="460375" lvl="1" indent="0">
              <a:buNone/>
            </a:pP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</a:rPr>
              <a:t>U8-4</a:t>
            </a:r>
            <a:endParaRPr lang="en-US" sz="26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800" dirty="0" smtClean="0"/>
              <a:t>There are six (6) questions:</a:t>
            </a:r>
          </a:p>
          <a:p>
            <a:pPr marL="681038" lvl="1" indent="-342900"/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</a:rPr>
              <a:t>Write the question (in shortened form).</a:t>
            </a:r>
          </a:p>
          <a:p>
            <a:pPr marL="681038" lvl="1" indent="-342900"/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</a:rPr>
              <a:t>Then, write the </a:t>
            </a:r>
            <a:r>
              <a:rPr lang="en-US" sz="2600" u="sng" dirty="0" smtClean="0">
                <a:solidFill>
                  <a:schemeClr val="accent4">
                    <a:lumMod val="75000"/>
                  </a:schemeClr>
                </a:solidFill>
              </a:rPr>
              <a:t>correct</a:t>
            </a: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</a:rPr>
              <a:t> answer.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98451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Semester Review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463550" indent="-463550">
              <a:buFont typeface="+mj-lt"/>
              <a:buAutoNum type="arabicPeriod" startAt="5"/>
            </a:pPr>
            <a:r>
              <a:rPr lang="en-US" dirty="0" smtClean="0"/>
              <a:t>The atomic radius __________ as you move down a group (top to bottom) and __________ as you move across a period (left to right).</a:t>
            </a:r>
          </a:p>
          <a:p>
            <a:pPr marL="914400" lvl="1" indent="-450850">
              <a:buFont typeface="+mj-lt"/>
              <a:buAutoNum type="alphaLcPeriod"/>
            </a:pPr>
            <a:r>
              <a:rPr lang="en-US" dirty="0" smtClean="0"/>
              <a:t>increases, increases</a:t>
            </a:r>
          </a:p>
          <a:p>
            <a:pPr marL="914400" lvl="1" indent="-450850">
              <a:buFont typeface="+mj-lt"/>
              <a:buAutoNum type="alphaLcPeriod"/>
            </a:pPr>
            <a:r>
              <a:rPr lang="en-US" dirty="0" smtClean="0"/>
              <a:t>increases, decreases</a:t>
            </a:r>
          </a:p>
          <a:p>
            <a:pPr marL="914400" lvl="1" indent="-450850">
              <a:buFont typeface="+mj-lt"/>
              <a:buAutoNum type="alphaLcPeriod"/>
            </a:pPr>
            <a:r>
              <a:rPr lang="en-US" dirty="0" smtClean="0"/>
              <a:t>decreases, decreases</a:t>
            </a:r>
          </a:p>
          <a:p>
            <a:pPr marL="914400" lvl="1" indent="-450850">
              <a:buFont typeface="+mj-lt"/>
              <a:buAutoNum type="alphaLcPeriod"/>
            </a:pPr>
            <a:r>
              <a:rPr lang="en-US" dirty="0" smtClean="0"/>
              <a:t>decreases, increases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914400" y="4191000"/>
            <a:ext cx="3810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321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Semester Review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463550" indent="-463550">
              <a:buFont typeface="+mj-lt"/>
              <a:buAutoNum type="arabicPeriod" startAt="6"/>
            </a:pPr>
            <a:r>
              <a:rPr lang="en-US" dirty="0" smtClean="0"/>
              <a:t>The correct formula resulting from the two atoms shown below is __________.</a:t>
            </a:r>
          </a:p>
          <a:p>
            <a:pPr marL="463550" indent="-463550">
              <a:buFont typeface="+mj-lt"/>
              <a:buAutoNum type="arabicPeriod" startAt="6"/>
            </a:pPr>
            <a:endParaRPr lang="en-US" dirty="0" smtClean="0"/>
          </a:p>
          <a:p>
            <a:pPr marL="463550" indent="-463550">
              <a:buFont typeface="+mj-lt"/>
              <a:buAutoNum type="arabicPeriod" startAt="6"/>
            </a:pPr>
            <a:endParaRPr lang="en-US" dirty="0" smtClean="0"/>
          </a:p>
          <a:p>
            <a:pPr marL="914400" lvl="1" indent="-450850">
              <a:buFont typeface="+mj-lt"/>
              <a:buAutoNum type="alphaLcPeriod"/>
            </a:pPr>
            <a:r>
              <a:rPr lang="en-US" dirty="0" smtClean="0"/>
              <a:t>X</a:t>
            </a:r>
            <a:r>
              <a:rPr lang="en-US" baseline="-25000" dirty="0"/>
              <a:t>2</a:t>
            </a:r>
            <a:r>
              <a:rPr lang="en-US" dirty="0" smtClean="0"/>
              <a:t>Y</a:t>
            </a:r>
            <a:r>
              <a:rPr lang="en-US" baseline="-25000" dirty="0" smtClean="0"/>
              <a:t>5</a:t>
            </a:r>
          </a:p>
          <a:p>
            <a:pPr marL="914400" lvl="1" indent="-450850">
              <a:buFont typeface="+mj-lt"/>
              <a:buAutoNum type="alphaLcPeriod"/>
            </a:pPr>
            <a:r>
              <a:rPr lang="en-US" dirty="0" smtClean="0"/>
              <a:t>X</a:t>
            </a:r>
            <a:r>
              <a:rPr lang="en-US" baseline="-25000" dirty="0"/>
              <a:t>2</a:t>
            </a:r>
            <a:r>
              <a:rPr lang="en-US" dirty="0" smtClean="0"/>
              <a:t>Y</a:t>
            </a:r>
            <a:r>
              <a:rPr lang="en-US" baseline="-25000" dirty="0"/>
              <a:t>3</a:t>
            </a:r>
          </a:p>
          <a:p>
            <a:pPr marL="914400" lvl="1" indent="-450850">
              <a:buFont typeface="+mj-lt"/>
              <a:buAutoNum type="alphaLcPeriod"/>
            </a:pPr>
            <a:r>
              <a:rPr lang="en-US" dirty="0" smtClean="0"/>
              <a:t>X</a:t>
            </a:r>
            <a:r>
              <a:rPr lang="en-US" baseline="-25000" dirty="0"/>
              <a:t>5</a:t>
            </a:r>
            <a:r>
              <a:rPr lang="en-US" dirty="0" smtClean="0"/>
              <a:t>Y</a:t>
            </a:r>
            <a:r>
              <a:rPr lang="en-US" baseline="-25000" dirty="0"/>
              <a:t>2</a:t>
            </a:r>
          </a:p>
          <a:p>
            <a:pPr marL="914400" lvl="1" indent="-450850">
              <a:buFont typeface="+mj-lt"/>
              <a:buAutoNum type="alphaLcPeriod"/>
            </a:pPr>
            <a:r>
              <a:rPr lang="en-US" dirty="0" smtClean="0"/>
              <a:t>X</a:t>
            </a:r>
            <a:r>
              <a:rPr lang="en-US" baseline="-25000" dirty="0"/>
              <a:t>3</a:t>
            </a:r>
            <a:r>
              <a:rPr lang="en-US" dirty="0" smtClean="0"/>
              <a:t>Y</a:t>
            </a:r>
            <a:r>
              <a:rPr lang="en-US" baseline="-25000" dirty="0"/>
              <a:t>2</a:t>
            </a:r>
          </a:p>
        </p:txBody>
      </p:sp>
      <p:pic>
        <p:nvPicPr>
          <p:cNvPr id="6" name="Picture 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7" t="15399" r="7636" b="11459"/>
          <a:stretch/>
        </p:blipFill>
        <p:spPr bwMode="auto">
          <a:xfrm>
            <a:off x="2819400" y="2743200"/>
            <a:ext cx="3276600" cy="107632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Oval 6"/>
          <p:cNvSpPr/>
          <p:nvPr/>
        </p:nvSpPr>
        <p:spPr>
          <a:xfrm>
            <a:off x="914400" y="5410200"/>
            <a:ext cx="3810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0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Semester Review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463550" indent="-463550">
              <a:buFont typeface="+mj-lt"/>
              <a:buAutoNum type="arabicPeriod" startAt="7"/>
            </a:pPr>
            <a:r>
              <a:rPr lang="en-US" dirty="0"/>
              <a:t>Molecular compounds are usually _______________.</a:t>
            </a:r>
            <a:endParaRPr lang="en-US" dirty="0" smtClean="0"/>
          </a:p>
          <a:p>
            <a:pPr marL="914400" lvl="1" indent="-450850">
              <a:buFont typeface="+mj-lt"/>
              <a:buAutoNum type="alphaLcPeriod"/>
            </a:pPr>
            <a:r>
              <a:rPr lang="en-US" dirty="0"/>
              <a:t>c</a:t>
            </a:r>
            <a:r>
              <a:rPr lang="en-US" dirty="0" smtClean="0"/>
              <a:t>omposed of two or more transition elements</a:t>
            </a:r>
            <a:endParaRPr lang="en-US" baseline="-25000" dirty="0" smtClean="0"/>
          </a:p>
          <a:p>
            <a:pPr marL="914400" lvl="1" indent="-450850">
              <a:buFont typeface="+mj-lt"/>
              <a:buAutoNum type="alphaLcPeriod"/>
            </a:pPr>
            <a:r>
              <a:rPr lang="en-US" dirty="0"/>
              <a:t>c</a:t>
            </a:r>
            <a:r>
              <a:rPr lang="en-US" dirty="0" smtClean="0"/>
              <a:t>omposed of positive and negative ions</a:t>
            </a:r>
            <a:endParaRPr lang="en-US" baseline="-25000" dirty="0"/>
          </a:p>
          <a:p>
            <a:pPr marL="914400" lvl="1" indent="-450850">
              <a:buFont typeface="+mj-lt"/>
              <a:buAutoNum type="alphaLcPeriod"/>
            </a:pPr>
            <a:r>
              <a:rPr lang="en-US" dirty="0"/>
              <a:t>c</a:t>
            </a:r>
            <a:r>
              <a:rPr lang="en-US" dirty="0" smtClean="0"/>
              <a:t>omposed of two or more nonmetallic elements</a:t>
            </a:r>
            <a:endParaRPr lang="en-US" baseline="-25000" dirty="0"/>
          </a:p>
          <a:p>
            <a:pPr marL="914400" lvl="1" indent="-450850">
              <a:buFont typeface="+mj-lt"/>
              <a:buAutoNum type="alphaLcPeriod"/>
            </a:pPr>
            <a:r>
              <a:rPr lang="en-US" dirty="0" smtClean="0"/>
              <a:t>exceptions to the law of definite proportions</a:t>
            </a:r>
            <a:endParaRPr lang="en-US" baseline="-25000" dirty="0"/>
          </a:p>
        </p:txBody>
      </p:sp>
      <p:sp>
        <p:nvSpPr>
          <p:cNvPr id="7" name="Oval 6"/>
          <p:cNvSpPr/>
          <p:nvPr/>
        </p:nvSpPr>
        <p:spPr>
          <a:xfrm>
            <a:off x="914400" y="3733800"/>
            <a:ext cx="3810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8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Semester Review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463550" indent="-463550">
              <a:buFont typeface="+mj-lt"/>
              <a:buAutoNum type="arabicPeriod" startAt="8"/>
            </a:pPr>
            <a:r>
              <a:rPr lang="en-US" dirty="0" smtClean="0"/>
              <a:t>A physical property of ionic compounds in their solid state is __________.</a:t>
            </a:r>
          </a:p>
          <a:p>
            <a:pPr marL="914400" lvl="1" indent="-450850">
              <a:buFont typeface="+mj-lt"/>
              <a:buAutoNum type="alphaLcPeriod"/>
            </a:pPr>
            <a:r>
              <a:rPr lang="en-US" dirty="0" smtClean="0"/>
              <a:t>electrical conductivity</a:t>
            </a:r>
            <a:endParaRPr lang="en-US" baseline="-25000" dirty="0" smtClean="0"/>
          </a:p>
          <a:p>
            <a:pPr marL="914400" lvl="1" indent="-450850">
              <a:buFont typeface="+mj-lt"/>
              <a:buAutoNum type="alphaLcPeriod"/>
            </a:pPr>
            <a:r>
              <a:rPr lang="en-US" dirty="0" smtClean="0"/>
              <a:t>weak attractive forces between ions</a:t>
            </a:r>
            <a:endParaRPr lang="en-US" baseline="-25000" dirty="0"/>
          </a:p>
          <a:p>
            <a:pPr marL="914400" lvl="1" indent="-450850">
              <a:buFont typeface="+mj-lt"/>
              <a:buAutoNum type="alphaLcPeriod"/>
            </a:pPr>
            <a:r>
              <a:rPr lang="en-US" dirty="0" smtClean="0"/>
              <a:t>a low boiling point</a:t>
            </a:r>
            <a:endParaRPr lang="en-US" baseline="-25000" dirty="0"/>
          </a:p>
          <a:p>
            <a:pPr marL="914400" lvl="1" indent="-450850">
              <a:buFont typeface="+mj-lt"/>
              <a:buAutoNum type="alphaLcPeriod"/>
            </a:pPr>
            <a:r>
              <a:rPr lang="en-US" dirty="0" smtClean="0"/>
              <a:t>a high melting point</a:t>
            </a:r>
            <a:endParaRPr lang="en-US" baseline="-25000" dirty="0"/>
          </a:p>
        </p:txBody>
      </p:sp>
      <p:sp>
        <p:nvSpPr>
          <p:cNvPr id="6" name="Oval 5"/>
          <p:cNvSpPr/>
          <p:nvPr/>
        </p:nvSpPr>
        <p:spPr>
          <a:xfrm>
            <a:off x="914400" y="4267200"/>
            <a:ext cx="3810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60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Semester Review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Use the following equation:</a:t>
            </a:r>
          </a:p>
          <a:p>
            <a:pPr marL="0" indent="0" algn="ctr">
              <a:buNone/>
            </a:pPr>
            <a:r>
              <a:rPr lang="en-US" dirty="0" smtClean="0"/>
              <a:t>___C</a:t>
            </a:r>
            <a:r>
              <a:rPr lang="en-US" baseline="-25000" dirty="0"/>
              <a:t>8</a:t>
            </a:r>
            <a:r>
              <a:rPr lang="en-US" dirty="0" smtClean="0"/>
              <a:t>H</a:t>
            </a:r>
            <a:r>
              <a:rPr lang="en-US" baseline="-25000" dirty="0"/>
              <a:t>18</a:t>
            </a:r>
            <a:r>
              <a:rPr lang="en-US" dirty="0" smtClean="0"/>
              <a:t>(l) + ___O</a:t>
            </a:r>
            <a:r>
              <a:rPr lang="en-US" baseline="-25000" dirty="0"/>
              <a:t>2</a:t>
            </a:r>
            <a:r>
              <a:rPr lang="en-US" dirty="0" smtClean="0"/>
              <a:t>(g) </a:t>
            </a:r>
            <a:r>
              <a:rPr lang="en-US" dirty="0" smtClean="0">
                <a:latin typeface="Times New Roman"/>
                <a:cs typeface="Times New Roman"/>
              </a:rPr>
              <a:t>→</a:t>
            </a:r>
            <a:r>
              <a:rPr lang="en-US" dirty="0" smtClean="0"/>
              <a:t> ___CO</a:t>
            </a:r>
            <a:r>
              <a:rPr lang="en-US" baseline="-25000" dirty="0"/>
              <a:t>2</a:t>
            </a:r>
            <a:r>
              <a:rPr lang="en-US" dirty="0" smtClean="0"/>
              <a:t>(g) + ___H</a:t>
            </a:r>
            <a:r>
              <a:rPr lang="en-US" baseline="-25000" dirty="0" smtClean="0"/>
              <a:t>2</a:t>
            </a:r>
            <a:r>
              <a:rPr lang="en-US" dirty="0" smtClean="0"/>
              <a:t>O(g)</a:t>
            </a:r>
          </a:p>
          <a:p>
            <a:pPr marL="0" indent="0" algn="ctr">
              <a:buNone/>
            </a:pPr>
            <a:endParaRPr lang="en-US" dirty="0" smtClean="0"/>
          </a:p>
          <a:p>
            <a:pPr marL="463550" indent="-463550">
              <a:buFont typeface="+mj-lt"/>
              <a:buAutoNum type="arabicPeriod" startAt="9"/>
            </a:pPr>
            <a:r>
              <a:rPr lang="en-US" dirty="0" smtClean="0"/>
              <a:t>The coefficients needed to balance this equation are __________.</a:t>
            </a:r>
          </a:p>
          <a:p>
            <a:pPr marL="914400" lvl="1" indent="-450850">
              <a:buFont typeface="+mj-lt"/>
              <a:buAutoNum type="alphaLcPeriod"/>
            </a:pPr>
            <a:r>
              <a:rPr lang="en-US" dirty="0" smtClean="0"/>
              <a:t>1, 1, 1, 1</a:t>
            </a:r>
            <a:endParaRPr lang="en-US" baseline="-25000" dirty="0" smtClean="0"/>
          </a:p>
          <a:p>
            <a:pPr marL="914400" lvl="1" indent="-450850">
              <a:buFont typeface="+mj-lt"/>
              <a:buAutoNum type="alphaLcPeriod"/>
            </a:pPr>
            <a:r>
              <a:rPr lang="en-US" dirty="0" smtClean="0"/>
              <a:t>1, 17, 8, 18</a:t>
            </a:r>
            <a:endParaRPr lang="en-US" baseline="-25000" dirty="0"/>
          </a:p>
          <a:p>
            <a:pPr marL="914400" lvl="1" indent="-450850">
              <a:buFont typeface="+mj-lt"/>
              <a:buAutoNum type="alphaLcPeriod"/>
            </a:pPr>
            <a:r>
              <a:rPr lang="en-US" dirty="0" smtClean="0"/>
              <a:t>2, 25, 16, 18</a:t>
            </a:r>
            <a:endParaRPr lang="en-US" baseline="-25000" dirty="0"/>
          </a:p>
          <a:p>
            <a:pPr marL="914400" lvl="1" indent="-450850">
              <a:buFont typeface="+mj-lt"/>
              <a:buAutoNum type="alphaLcPeriod"/>
            </a:pPr>
            <a:r>
              <a:rPr lang="en-US" dirty="0" smtClean="0"/>
              <a:t>2, 12.5, 8, 9</a:t>
            </a:r>
            <a:endParaRPr lang="en-US" baseline="-25000" dirty="0"/>
          </a:p>
        </p:txBody>
      </p:sp>
      <p:sp>
        <p:nvSpPr>
          <p:cNvPr id="6" name="Oval 5"/>
          <p:cNvSpPr/>
          <p:nvPr/>
        </p:nvSpPr>
        <p:spPr>
          <a:xfrm>
            <a:off x="914400" y="5486400"/>
            <a:ext cx="3810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2234625"/>
            <a:ext cx="571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</a:rPr>
              <a:t>2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500" y="2217761"/>
            <a:ext cx="647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</a:rPr>
              <a:t>25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14900" y="2228193"/>
            <a:ext cx="647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</a:rPr>
              <a:t>16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72300" y="2214545"/>
            <a:ext cx="647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</a:rPr>
              <a:t>18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7700" y="2209800"/>
            <a:ext cx="647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</a:rPr>
              <a:t>(1)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67000" y="2192936"/>
            <a:ext cx="91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0070C0"/>
                </a:solidFill>
              </a:rPr>
              <a:t>12.5</a:t>
            </a:r>
            <a:endParaRPr lang="en-US" sz="3000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14900" y="2203368"/>
            <a:ext cx="647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</a:rPr>
              <a:t>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72300" y="2189720"/>
            <a:ext cx="647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80525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  <p:bldP spid="7" grpId="0"/>
      <p:bldP spid="8" grpId="0"/>
      <p:bldP spid="9" grpId="0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Semester Review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Use the following equation:</a:t>
            </a:r>
          </a:p>
          <a:p>
            <a:pPr marL="0" indent="0" algn="ctr">
              <a:buNone/>
            </a:pPr>
            <a:r>
              <a:rPr lang="en-US" dirty="0" smtClean="0"/>
              <a:t>___C</a:t>
            </a:r>
            <a:r>
              <a:rPr lang="en-US" baseline="-25000" dirty="0"/>
              <a:t>8</a:t>
            </a:r>
            <a:r>
              <a:rPr lang="en-US" dirty="0" smtClean="0"/>
              <a:t>H</a:t>
            </a:r>
            <a:r>
              <a:rPr lang="en-US" baseline="-25000" dirty="0"/>
              <a:t>18</a:t>
            </a:r>
            <a:r>
              <a:rPr lang="en-US" dirty="0" smtClean="0"/>
              <a:t>(l) + ___O</a:t>
            </a:r>
            <a:r>
              <a:rPr lang="en-US" baseline="-25000" dirty="0"/>
              <a:t>2</a:t>
            </a:r>
            <a:r>
              <a:rPr lang="en-US" dirty="0" smtClean="0"/>
              <a:t>(g) </a:t>
            </a:r>
            <a:r>
              <a:rPr lang="en-US" dirty="0" smtClean="0">
                <a:latin typeface="Times New Roman"/>
                <a:cs typeface="Times New Roman"/>
              </a:rPr>
              <a:t>→</a:t>
            </a:r>
            <a:r>
              <a:rPr lang="en-US" dirty="0" smtClean="0"/>
              <a:t> ___CO</a:t>
            </a:r>
            <a:r>
              <a:rPr lang="en-US" baseline="-25000" dirty="0"/>
              <a:t>2</a:t>
            </a:r>
            <a:r>
              <a:rPr lang="en-US" dirty="0" smtClean="0"/>
              <a:t>(g) + ___H</a:t>
            </a:r>
            <a:r>
              <a:rPr lang="en-US" baseline="-25000" dirty="0" smtClean="0"/>
              <a:t>2</a:t>
            </a:r>
            <a:r>
              <a:rPr lang="en-US" dirty="0" smtClean="0"/>
              <a:t>O(g)</a:t>
            </a:r>
          </a:p>
          <a:p>
            <a:pPr marL="0" indent="0" algn="ctr">
              <a:buNone/>
            </a:pPr>
            <a:endParaRPr lang="en-US" dirty="0" smtClean="0"/>
          </a:p>
          <a:p>
            <a:pPr marL="682625" indent="-682625">
              <a:buFont typeface="+mj-lt"/>
              <a:buAutoNum type="arabicPeriod" startAt="10"/>
            </a:pPr>
            <a:r>
              <a:rPr lang="en-US" dirty="0" smtClean="0"/>
              <a:t>As the reaction occurs, the total mass __________.</a:t>
            </a:r>
          </a:p>
          <a:p>
            <a:pPr marL="1146175" lvl="1" indent="-463550">
              <a:buFont typeface="+mj-lt"/>
              <a:buAutoNum type="alphaLcPeriod"/>
            </a:pPr>
            <a:r>
              <a:rPr lang="en-US" dirty="0" smtClean="0"/>
              <a:t>increases</a:t>
            </a:r>
            <a:endParaRPr lang="en-US" baseline="-25000" dirty="0" smtClean="0"/>
          </a:p>
          <a:p>
            <a:pPr marL="1146175" lvl="1" indent="-463550">
              <a:buFont typeface="+mj-lt"/>
              <a:buAutoNum type="alphaLcPeriod"/>
            </a:pPr>
            <a:r>
              <a:rPr lang="en-US" dirty="0" smtClean="0"/>
              <a:t>decreases</a:t>
            </a:r>
            <a:endParaRPr lang="en-US" baseline="-25000" dirty="0"/>
          </a:p>
          <a:p>
            <a:pPr marL="1146175" lvl="1" indent="-463550">
              <a:buFont typeface="+mj-lt"/>
              <a:buAutoNum type="alphaLcPeriod"/>
            </a:pPr>
            <a:r>
              <a:rPr lang="en-US" dirty="0" smtClean="0"/>
              <a:t>stays the same</a:t>
            </a:r>
            <a:endParaRPr lang="en-US" baseline="-25000" dirty="0"/>
          </a:p>
          <a:p>
            <a:pPr marL="1146175" lvl="1" indent="-463550">
              <a:buFont typeface="+mj-lt"/>
              <a:buAutoNum type="alphaLcPeriod"/>
            </a:pPr>
            <a:r>
              <a:rPr lang="en-US" dirty="0" smtClean="0"/>
              <a:t>doubles</a:t>
            </a:r>
            <a:endParaRPr lang="en-US" baseline="-25000" dirty="0"/>
          </a:p>
        </p:txBody>
      </p:sp>
      <p:sp>
        <p:nvSpPr>
          <p:cNvPr id="6" name="Oval 5"/>
          <p:cNvSpPr/>
          <p:nvPr/>
        </p:nvSpPr>
        <p:spPr>
          <a:xfrm>
            <a:off x="1143000" y="5486400"/>
            <a:ext cx="3810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2209800"/>
            <a:ext cx="571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</a:rPr>
              <a:t>2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500" y="2192936"/>
            <a:ext cx="647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</a:rPr>
              <a:t>25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14900" y="2203368"/>
            <a:ext cx="647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</a:rPr>
              <a:t>16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72300" y="2189720"/>
            <a:ext cx="647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</a:rPr>
              <a:t>18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202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373</Words>
  <Application>Microsoft Office PowerPoint</Application>
  <PresentationFormat>On-screen Show (4:3)</PresentationFormat>
  <Paragraphs>85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Today’s Warm-Up</vt:lpstr>
      <vt:lpstr>1st Semester Review</vt:lpstr>
      <vt:lpstr>1st Semester Review</vt:lpstr>
      <vt:lpstr>1st Semester Review</vt:lpstr>
      <vt:lpstr>1st Semester Review</vt:lpstr>
      <vt:lpstr>1st Semester Review</vt:lpstr>
      <vt:lpstr>1st Semester Review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Pickett, Vanessa</dc:creator>
  <cp:lastModifiedBy>Pickett, Vanessa</cp:lastModifiedBy>
  <cp:revision>12</cp:revision>
  <dcterms:created xsi:type="dcterms:W3CDTF">2014-01-05T05:31:59Z</dcterms:created>
  <dcterms:modified xsi:type="dcterms:W3CDTF">2014-02-03T19:18:11Z</dcterms:modified>
</cp:coreProperties>
</file>