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1" r:id="rId2"/>
    <p:sldId id="352" r:id="rId3"/>
    <p:sldId id="272" r:id="rId4"/>
    <p:sldId id="273" r:id="rId5"/>
    <p:sldId id="277" r:id="rId6"/>
    <p:sldId id="278" r:id="rId7"/>
    <p:sldId id="279" r:id="rId8"/>
    <p:sldId id="348" r:id="rId9"/>
    <p:sldId id="351" r:id="rId10"/>
    <p:sldId id="282" r:id="rId11"/>
    <p:sldId id="349" r:id="rId12"/>
    <p:sldId id="353" r:id="rId13"/>
    <p:sldId id="276" r:id="rId14"/>
    <p:sldId id="350" r:id="rId15"/>
    <p:sldId id="275" r:id="rId16"/>
    <p:sldId id="35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1F62B-7286-4A01-AD78-B886DDFE6F6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527CD-785B-4E6A-8D2B-55EF9690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6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2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4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7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1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6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0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7A96-B9E2-4891-A417-AE892A3F387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A5B7-311E-4075-95C4-8547951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20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1whMAIGNq7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c/c9/Moon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ing of dark mat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4" y="-9831"/>
            <a:ext cx="9121877" cy="68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Unit 1</a:t>
            </a:r>
            <a:br>
              <a:rPr lang="en-US" b="1" dirty="0" smtClean="0"/>
            </a:br>
            <a:r>
              <a:rPr lang="en-US" b="1" dirty="0" smtClean="0"/>
              <a:t>Measurement</a:t>
            </a:r>
            <a:endParaRPr lang="en-US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b="1" dirty="0" smtClean="0"/>
              <a:t>Module 1</a:t>
            </a:r>
          </a:p>
          <a:p>
            <a:r>
              <a:rPr lang="en-US" b="1" dirty="0" smtClean="0"/>
              <a:t>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21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8382000" cy="419099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Measurement reflecting the amount of matter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 also be defined as the amount of inertia in an object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Inertia is the resistance to change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Therefore, mass characterizes an object’s resistance to a change in motion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more mass in an object, the greater its resistance to change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Compare: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82533" y="4876800"/>
            <a:ext cx="1956267" cy="1981200"/>
            <a:chOff x="3682533" y="4876800"/>
            <a:chExt cx="1956267" cy="1981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3" b="6133"/>
            <a:stretch/>
          </p:blipFill>
          <p:spPr>
            <a:xfrm>
              <a:off x="3733800" y="4876800"/>
              <a:ext cx="1905000" cy="193557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682533" y="64886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ping pong ball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00800" y="4876800"/>
            <a:ext cx="1936377" cy="1969532"/>
            <a:chOff x="6400800" y="4876800"/>
            <a:chExt cx="1936377" cy="19695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4" r="9502"/>
            <a:stretch/>
          </p:blipFill>
          <p:spPr>
            <a:xfrm>
              <a:off x="6400800" y="4876800"/>
              <a:ext cx="1936377" cy="19145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77000" y="64770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golf ball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2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515349" y="1574390"/>
            <a:ext cx="3048000" cy="14478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Measured by an instrument called a balance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0"/>
            <a:ext cx="396240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98870"/>
            <a:ext cx="4876800" cy="2942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89" y="2298290"/>
            <a:ext cx="3937820" cy="39378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027049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Four Beam Balance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27049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Triple Beam Balance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42289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Electronic Balance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810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unit for mass is the gram (g)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pollo%2011%20man%20on%20the%20moon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Mass vs. Weight</a:t>
            </a:r>
            <a:endParaRPr lang="en-US" sz="5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5052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The Mass vs. Weight Song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pollo%2011%20man%20on%20the%20moon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Mass vs. Weight</a:t>
            </a:r>
            <a:endParaRPr lang="en-US" sz="5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832" y="3472359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Mass measures the amount of matter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5052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Weight measures the gravitational pull on matter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Weight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515348" y="1574390"/>
            <a:ext cx="7409451" cy="86401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Measured by an instrument called a scale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0612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unit for weight is the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ewton (N)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16078" r="7141" b="10588"/>
          <a:stretch/>
        </p:blipFill>
        <p:spPr>
          <a:xfrm>
            <a:off x="363007" y="2743200"/>
            <a:ext cx="2438401" cy="2635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" b="1765"/>
          <a:stretch/>
        </p:blipFill>
        <p:spPr>
          <a:xfrm>
            <a:off x="2801408" y="2789798"/>
            <a:ext cx="2209799" cy="2589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81" y="2768880"/>
            <a:ext cx="1790619" cy="2656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07" y="2789798"/>
            <a:ext cx="1961174" cy="26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:M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gravity on the Moon is 1/6 that</a:t>
            </a:r>
          </a:p>
          <a:p>
            <a:r>
              <a:rPr lang="en-US" sz="2400" dirty="0" smtClean="0"/>
              <a:t>on Earth.  If a person weighs </a:t>
            </a:r>
          </a:p>
          <a:p>
            <a:r>
              <a:rPr lang="en-US" sz="2400" dirty="0" smtClean="0"/>
              <a:t>120 pounds</a:t>
            </a:r>
          </a:p>
          <a:p>
            <a:r>
              <a:rPr lang="en-US" sz="2400" dirty="0" smtClean="0"/>
              <a:t>on Earth,</a:t>
            </a:r>
          </a:p>
          <a:p>
            <a:r>
              <a:rPr lang="en-US" sz="2400" dirty="0" smtClean="0"/>
              <a:t>how much</a:t>
            </a:r>
          </a:p>
          <a:p>
            <a:r>
              <a:rPr lang="en-US" sz="2400" dirty="0" smtClean="0"/>
              <a:t>would she</a:t>
            </a:r>
          </a:p>
          <a:p>
            <a:r>
              <a:rPr lang="en-US" sz="2400" dirty="0" smtClean="0"/>
              <a:t>weigh on the Moon?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5334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How would her mass on the Moon compare to her mass on Earth?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96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ing of dark mat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4" y="-9831"/>
            <a:ext cx="9121877" cy="68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Unit 1</a:t>
            </a:r>
            <a:br>
              <a:rPr lang="en-US" b="1" dirty="0" smtClean="0"/>
            </a:br>
            <a:r>
              <a:rPr lang="en-US" b="1" dirty="0" smtClean="0"/>
              <a:t>Measurement</a:t>
            </a:r>
            <a:endParaRPr lang="en-US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b="1" dirty="0" smtClean="0"/>
              <a:t>Module 1</a:t>
            </a:r>
          </a:p>
          <a:p>
            <a:r>
              <a:rPr lang="en-US" b="1" dirty="0" smtClean="0"/>
              <a:t>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83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ing of dark mat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4" y="-9831"/>
            <a:ext cx="9121877" cy="68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universe is made of </a:t>
            </a:r>
            <a:r>
              <a:rPr lang="en-US" sz="7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matter 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7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7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Chemistry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5052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study of matter,  as well as the changes it undergoes and the energy changes that accompany such transformations</a:t>
            </a: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Reaction of sulfuric acid and sugar. The acid dehydrates the sugar forming a pillar of carbon (black substance) and steam.</a:t>
            </a:r>
          </a:p>
          <a:p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Reproduced with permission of Photo Researchers, Inc.</a:t>
            </a:r>
            <a:endParaRPr lang="en-US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5" descr="Reaction of sulfuric acid and sugar. The acid dehydrates the sugar forming a pillar of carbon (black) and steam. (Reproduced by permission of Photo Researchers, Inc.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1656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316" y="457200"/>
            <a:ext cx="3008313" cy="116205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Matter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828800"/>
            <a:ext cx="3048000" cy="4373563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Anything that has mass and volume</a:t>
            </a: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Hubble Space Telescope composite image showing what may be a ring of dark matter in the galaxy cluster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002417.</a:t>
            </a:r>
          </a:p>
          <a:p>
            <a:pPr algn="r"/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Image: NASA, ESA, M. J. </a:t>
            </a:r>
            <a:r>
              <a:rPr lang="en-US" sz="1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Jee</a:t>
            </a:r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H. Ford (John Hopkins University)</a:t>
            </a:r>
            <a:endParaRPr lang="en-US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ring of dark 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Matter can be macroscopic.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181600" cy="4691063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Visible without a microscope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94" y="2745185"/>
            <a:ext cx="6580506" cy="4112815"/>
          </a:xfrm>
        </p:spPr>
      </p:pic>
    </p:spTree>
    <p:extLst>
      <p:ext uri="{BB962C8B-B14F-4D97-AF65-F5344CB8AC3E}">
        <p14:creationId xmlns:p14="http://schemas.microsoft.com/office/powerpoint/2010/main" val="418548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-838200"/>
            <a:ext cx="3886200" cy="228600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Matter can be microscopic.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438400"/>
            <a:ext cx="2971800" cy="25145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Visible with a microscope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3" y="0"/>
            <a:ext cx="540912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621166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Alexander Semenov</a:t>
            </a:r>
          </a:p>
          <a:p>
            <a:pPr algn="r"/>
            <a:r>
              <a:rPr lang="en-US" sz="1600" dirty="0" smtClean="0"/>
              <a:t>www.bloodyloud.com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6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04800"/>
            <a:ext cx="3008313" cy="116205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Matter can be submicroscopic.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24000"/>
            <a:ext cx="3124200" cy="4691063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 visible, even with a microscope (light microscope)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7244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Scanning tunneling microscopes, developed in 1981, image and manipulate individual atoms within materials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523" y="376196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Substitution of cobalt atoms into crystal framework of iron-based material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5"/>
          <a:stretch/>
        </p:blipFill>
        <p:spPr>
          <a:xfrm>
            <a:off x="0" y="0"/>
            <a:ext cx="5520446" cy="37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04800"/>
            <a:ext cx="3008313" cy="116205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Matter can be submicroscopic.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5646" y="1801906"/>
            <a:ext cx="3775954" cy="1316305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Matter studied by chemistry is primarily submicroscopic.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523" y="376196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Substitution of cobalt atoms into crystal framework of iron-based material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9977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model: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three-dimensional representation containing the essential structure of some object or event in real world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5"/>
          <a:stretch/>
        </p:blipFill>
        <p:spPr>
          <a:xfrm>
            <a:off x="0" y="0"/>
            <a:ext cx="5520446" cy="3757486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5520446" y="3289721"/>
            <a:ext cx="3623554" cy="2558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understand matter at the submicroscopic level: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study macroscopic behavior, composition, and structure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use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models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2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Volume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8382000" cy="419099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Measurement of the amount of space occupied by a sample of matter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8200" y="2590800"/>
            <a:ext cx="1783977" cy="1797006"/>
            <a:chOff x="6400800" y="4876800"/>
            <a:chExt cx="1936377" cy="19844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4" r="9502"/>
            <a:stretch/>
          </p:blipFill>
          <p:spPr>
            <a:xfrm>
              <a:off x="6400800" y="4876800"/>
              <a:ext cx="1936377" cy="19145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00800" y="6453369"/>
              <a:ext cx="1240643" cy="40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golf ball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01471" y="2817018"/>
            <a:ext cx="2432304" cy="2443163"/>
            <a:chOff x="2819400" y="2817018"/>
            <a:chExt cx="2432304" cy="24431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817018"/>
              <a:ext cx="2432304" cy="24431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19400" y="4890849"/>
              <a:ext cx="114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baseball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10200" y="3133165"/>
            <a:ext cx="3724835" cy="3724835"/>
            <a:chOff x="5410200" y="3133165"/>
            <a:chExt cx="3724835" cy="37248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133165"/>
              <a:ext cx="3724835" cy="372483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10201" y="64886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basketball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5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4960</TotalTime>
  <Words>430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The universe is made of matter and energy.</vt:lpstr>
      <vt:lpstr>Chemistry</vt:lpstr>
      <vt:lpstr>Matter</vt:lpstr>
      <vt:lpstr>Matter can be macroscopic.</vt:lpstr>
      <vt:lpstr>Matter can be microscopic.</vt:lpstr>
      <vt:lpstr>Matter can be submicroscopic.</vt:lpstr>
      <vt:lpstr>Matter can be submicroscopic.</vt:lpstr>
      <vt:lpstr>Volume</vt:lpstr>
      <vt:lpstr>Mass</vt:lpstr>
      <vt:lpstr>Mass</vt:lpstr>
      <vt:lpstr>PowerPoint Presentation</vt:lpstr>
      <vt:lpstr>PowerPoint Presentation</vt:lpstr>
      <vt:lpstr>Weight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e200801253</dc:creator>
  <cp:lastModifiedBy>Pickett, Vanessa</cp:lastModifiedBy>
  <cp:revision>218</cp:revision>
  <dcterms:created xsi:type="dcterms:W3CDTF">2011-08-10T18:25:30Z</dcterms:created>
  <dcterms:modified xsi:type="dcterms:W3CDTF">2013-08-22T01:31:10Z</dcterms:modified>
</cp:coreProperties>
</file>