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3" r:id="rId2"/>
    <p:sldId id="258" r:id="rId3"/>
    <p:sldId id="257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EB83F-0B6A-4E58-A975-04063CD1916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9EC50-9756-42A5-B502-09F624C81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4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D63C071-1B73-461E-839F-097C1854E1C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071-1B73-461E-839F-097C1854E1C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D63C071-1B73-461E-839F-097C1854E1C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779599F-2866-46B1-B65E-EF366C4A0A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7024744" cy="1143000"/>
          </a:xfrm>
        </p:spPr>
        <p:txBody>
          <a:bodyPr/>
          <a:lstStyle/>
          <a:p>
            <a:r>
              <a:rPr lang="en-US" b="1" dirty="0" smtClean="0"/>
              <a:t>02/17 Warm-Up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Add to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U8-4 Unit 8 Warm-Ups</a:t>
            </a:r>
          </a:p>
          <a:p>
            <a:pPr lvl="1"/>
            <a:r>
              <a:rPr lang="en-US" sz="2400" i="1" dirty="0" smtClean="0"/>
              <a:t>You may add today’s Warm-Up to the same page as the previous one or write it on a new sheet of paper</a:t>
            </a:r>
          </a:p>
          <a:p>
            <a:r>
              <a:rPr lang="en-US" sz="2800" dirty="0" smtClean="0"/>
              <a:t>Date the assignment: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02/17/2014</a:t>
            </a:r>
          </a:p>
          <a:p>
            <a:r>
              <a:rPr lang="en-US" sz="2800" dirty="0" smtClean="0"/>
              <a:t>Title the assignment: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Equations by Mass</a:t>
            </a:r>
          </a:p>
          <a:p>
            <a:r>
              <a:rPr lang="en-US" sz="2800" dirty="0" smtClean="0"/>
              <a:t>Number the page in the upper corner: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U8-4</a:t>
            </a:r>
          </a:p>
          <a:p>
            <a:r>
              <a:rPr lang="en-US" sz="2800" dirty="0" smtClean="0"/>
              <a:t>Write the question and then write your answer.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648200" y="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U8-4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9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056" y="228600"/>
            <a:ext cx="7024744" cy="1143000"/>
          </a:xfrm>
        </p:spPr>
        <p:txBody>
          <a:bodyPr/>
          <a:lstStyle/>
          <a:p>
            <a:r>
              <a:rPr lang="en-US" b="1" dirty="0" smtClean="0"/>
              <a:t>Equations by Mass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marL="463550" indent="-354013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Balance the equation below:</a:t>
            </a:r>
          </a:p>
          <a:p>
            <a:pPr marL="463550" indent="-354013"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800" dirty="0" smtClean="0"/>
              <a:t>___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8</a:t>
            </a:r>
            <a:r>
              <a:rPr lang="en-US" sz="2800" dirty="0" smtClean="0"/>
              <a:t>  </a:t>
            </a:r>
            <a:r>
              <a:rPr lang="en-US" sz="2800" dirty="0" smtClean="0"/>
              <a:t>+  ___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</a:t>
            </a:r>
            <a:r>
              <a:rPr lang="en-US" sz="2800" dirty="0" smtClean="0">
                <a:cs typeface="Times New Roman"/>
              </a:rPr>
              <a:t>→</a:t>
            </a:r>
            <a:r>
              <a:rPr lang="en-US" sz="2800" dirty="0" smtClean="0"/>
              <a:t>  ___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+  ___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</a:p>
          <a:p>
            <a:pPr marL="463550" indent="-354013">
              <a:buFont typeface="+mj-lt"/>
              <a:buAutoNum type="arabicPeriod" startAt="2"/>
            </a:pPr>
            <a:endParaRPr lang="en-US" sz="2800" dirty="0" smtClean="0"/>
          </a:p>
          <a:p>
            <a:pPr marL="463550" indent="-354013">
              <a:buFont typeface="+mj-lt"/>
              <a:buAutoNum type="arabicPeriod" startAt="2"/>
            </a:pPr>
            <a:r>
              <a:rPr lang="en-US" sz="2800" dirty="0" smtClean="0"/>
              <a:t>Interpret the equation in terms of mass.</a:t>
            </a:r>
          </a:p>
          <a:p>
            <a:pPr marL="463550" indent="-354013">
              <a:buFont typeface="+mj-lt"/>
              <a:buAutoNum type="arabicPeriod" startAt="2"/>
            </a:pPr>
            <a:endParaRPr lang="en-US" sz="2800" dirty="0"/>
          </a:p>
          <a:p>
            <a:pPr marL="463550" indent="-354013">
              <a:buFont typeface="+mj-lt"/>
              <a:buAutoNum type="arabicPeriod" startAt="2"/>
            </a:pPr>
            <a:endParaRPr lang="en-US" sz="2800" dirty="0" smtClean="0"/>
          </a:p>
          <a:p>
            <a:pPr marL="463550" indent="-354013">
              <a:buFont typeface="+mj-lt"/>
              <a:buAutoNum type="arabicPeriod" startAt="2"/>
            </a:pPr>
            <a:endParaRPr lang="en-US" sz="2800" dirty="0" smtClean="0"/>
          </a:p>
          <a:p>
            <a:pPr marL="463550" indent="-354013">
              <a:buFont typeface="+mj-lt"/>
              <a:buAutoNum type="arabicPeriod" startAt="2"/>
            </a:pPr>
            <a:r>
              <a:rPr lang="en-US" sz="2800" dirty="0" smtClean="0"/>
              <a:t>Show that the Law of Conservation of Mass has been observed.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U8-4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056" y="228600"/>
            <a:ext cx="7024744" cy="1143000"/>
          </a:xfrm>
        </p:spPr>
        <p:txBody>
          <a:bodyPr/>
          <a:lstStyle/>
          <a:p>
            <a:r>
              <a:rPr lang="en-US" b="1" dirty="0" smtClean="0"/>
              <a:t>Equations by Mass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marL="463550" indent="-354013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Balance the equation below:</a:t>
            </a:r>
          </a:p>
          <a:p>
            <a:pPr marL="463550" indent="-354013"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800" dirty="0" smtClean="0"/>
              <a:t>___ C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8</a:t>
            </a:r>
            <a:r>
              <a:rPr lang="en-US" sz="2800" dirty="0" smtClean="0"/>
              <a:t>  +  ___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</a:t>
            </a:r>
            <a:r>
              <a:rPr lang="en-US" sz="2800" dirty="0" smtClean="0">
                <a:cs typeface="Times New Roman"/>
              </a:rPr>
              <a:t>→</a:t>
            </a:r>
            <a:r>
              <a:rPr lang="en-US" sz="2800" dirty="0" smtClean="0"/>
              <a:t>  ___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+  ___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</a:p>
          <a:p>
            <a:pPr marL="463550" indent="-354013">
              <a:buFont typeface="+mj-lt"/>
              <a:buAutoNum type="arabicPeriod" startAt="2"/>
            </a:pPr>
            <a:endParaRPr lang="en-US" sz="2800" dirty="0" smtClean="0"/>
          </a:p>
          <a:p>
            <a:pPr marL="463550" indent="-354013">
              <a:buFont typeface="+mj-lt"/>
              <a:buAutoNum type="arabicPeriod" startAt="2"/>
            </a:pPr>
            <a:r>
              <a:rPr lang="en-US" sz="2800" dirty="0" smtClean="0"/>
              <a:t>Interpret the equation in terms of mass.</a:t>
            </a:r>
          </a:p>
          <a:p>
            <a:pPr marL="463550" indent="-354013">
              <a:buFont typeface="+mj-lt"/>
              <a:buAutoNum type="arabicPeriod" startAt="2"/>
            </a:pPr>
            <a:endParaRPr lang="en-US" sz="2800" dirty="0"/>
          </a:p>
          <a:p>
            <a:pPr marL="463550" indent="-354013">
              <a:buFont typeface="+mj-lt"/>
              <a:buAutoNum type="arabicPeriod" startAt="2"/>
            </a:pPr>
            <a:endParaRPr lang="en-US" sz="2800" dirty="0" smtClean="0"/>
          </a:p>
          <a:p>
            <a:pPr marL="463550" indent="-354013">
              <a:buFont typeface="+mj-lt"/>
              <a:buAutoNum type="arabicPeriod" startAt="2"/>
            </a:pPr>
            <a:endParaRPr lang="en-US" sz="2800" dirty="0" smtClean="0"/>
          </a:p>
          <a:p>
            <a:pPr marL="463550" indent="-354013">
              <a:buFont typeface="+mj-lt"/>
              <a:buAutoNum type="arabicPeriod" startAt="2"/>
            </a:pP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48200" y="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U8-4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2133600"/>
            <a:ext cx="752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(1)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0874" y="2133600"/>
            <a:ext cx="676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133600"/>
            <a:ext cx="752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2143780"/>
            <a:ext cx="752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940820"/>
            <a:ext cx="8153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2"/>
                </a:solidFill>
              </a:rPr>
              <a:t>(1 </a:t>
            </a:r>
            <a:r>
              <a:rPr lang="en-US" sz="2600" dirty="0" err="1" smtClean="0">
                <a:solidFill>
                  <a:schemeClr val="accent2"/>
                </a:solidFill>
              </a:rPr>
              <a:t>mol</a:t>
            </a:r>
            <a:r>
              <a:rPr lang="en-US" sz="2600" dirty="0">
                <a:solidFill>
                  <a:schemeClr val="accent2"/>
                </a:solidFill>
              </a:rPr>
              <a:t> </a:t>
            </a:r>
            <a:r>
              <a:rPr lang="en-US" sz="2600" dirty="0" smtClean="0">
                <a:solidFill>
                  <a:schemeClr val="accent2"/>
                </a:solidFill>
              </a:rPr>
              <a:t>C</a:t>
            </a:r>
            <a:r>
              <a:rPr lang="en-US" sz="2600" baseline="-25000" dirty="0" smtClean="0">
                <a:solidFill>
                  <a:schemeClr val="accent2"/>
                </a:solidFill>
              </a:rPr>
              <a:t>3</a:t>
            </a:r>
            <a:r>
              <a:rPr lang="en-US" sz="2600" dirty="0" smtClean="0">
                <a:solidFill>
                  <a:schemeClr val="accent2"/>
                </a:solidFill>
              </a:rPr>
              <a:t>H</a:t>
            </a:r>
            <a:r>
              <a:rPr lang="en-US" sz="2600" baseline="-25000" dirty="0" smtClean="0">
                <a:solidFill>
                  <a:schemeClr val="accent2"/>
                </a:solidFill>
              </a:rPr>
              <a:t>8</a:t>
            </a:r>
            <a:r>
              <a:rPr lang="en-US" sz="2600" dirty="0" smtClean="0">
                <a:solidFill>
                  <a:schemeClr val="accent2"/>
                </a:solidFill>
              </a:rPr>
              <a:t>)(44.0 g/</a:t>
            </a:r>
            <a:r>
              <a:rPr lang="en-US" sz="2600" dirty="0" err="1" smtClean="0">
                <a:solidFill>
                  <a:schemeClr val="accent2"/>
                </a:solidFill>
              </a:rPr>
              <a:t>mol</a:t>
            </a:r>
            <a:r>
              <a:rPr lang="en-US" sz="2600" dirty="0">
                <a:solidFill>
                  <a:schemeClr val="accent2"/>
                </a:solidFill>
              </a:rPr>
              <a:t> C</a:t>
            </a:r>
            <a:r>
              <a:rPr lang="en-US" sz="2600" baseline="-25000" dirty="0">
                <a:solidFill>
                  <a:schemeClr val="accent2"/>
                </a:solidFill>
              </a:rPr>
              <a:t>3</a:t>
            </a:r>
            <a:r>
              <a:rPr lang="en-US" sz="2600" dirty="0">
                <a:solidFill>
                  <a:schemeClr val="accent2"/>
                </a:solidFill>
              </a:rPr>
              <a:t>H</a:t>
            </a:r>
            <a:r>
              <a:rPr lang="en-US" sz="2600" baseline="-25000" dirty="0">
                <a:solidFill>
                  <a:schemeClr val="accent2"/>
                </a:solidFill>
              </a:rPr>
              <a:t>8</a:t>
            </a:r>
            <a:r>
              <a:rPr lang="en-US" sz="2600" dirty="0" smtClean="0">
                <a:solidFill>
                  <a:schemeClr val="accent2"/>
                </a:solidFill>
              </a:rPr>
              <a:t>)</a:t>
            </a:r>
          </a:p>
          <a:p>
            <a:pPr algn="ctr"/>
            <a:r>
              <a:rPr lang="en-US" sz="2600" dirty="0" smtClean="0">
                <a:solidFill>
                  <a:schemeClr val="accent2"/>
                </a:solidFill>
              </a:rPr>
              <a:t>+ (5 </a:t>
            </a:r>
            <a:r>
              <a:rPr lang="en-US" sz="2600" dirty="0" err="1" smtClean="0">
                <a:solidFill>
                  <a:schemeClr val="accent2"/>
                </a:solidFill>
              </a:rPr>
              <a:t>mol</a:t>
            </a:r>
            <a:r>
              <a:rPr lang="en-US" sz="2600" dirty="0">
                <a:solidFill>
                  <a:schemeClr val="accent2"/>
                </a:solidFill>
              </a:rPr>
              <a:t> O</a:t>
            </a:r>
            <a:r>
              <a:rPr lang="en-US" sz="2600" baseline="-25000" dirty="0">
                <a:solidFill>
                  <a:schemeClr val="accent2"/>
                </a:solidFill>
              </a:rPr>
              <a:t>2</a:t>
            </a:r>
            <a:r>
              <a:rPr lang="en-US" sz="2600" dirty="0" smtClean="0">
                <a:solidFill>
                  <a:schemeClr val="accent2"/>
                </a:solidFill>
              </a:rPr>
              <a:t>)(32.0 g/</a:t>
            </a:r>
            <a:r>
              <a:rPr lang="en-US" sz="2600" dirty="0" err="1" smtClean="0">
                <a:solidFill>
                  <a:schemeClr val="accent2"/>
                </a:solidFill>
              </a:rPr>
              <a:t>mol</a:t>
            </a:r>
            <a:r>
              <a:rPr lang="en-US" sz="2600" dirty="0">
                <a:solidFill>
                  <a:schemeClr val="accent2"/>
                </a:solidFill>
              </a:rPr>
              <a:t> O</a:t>
            </a:r>
            <a:r>
              <a:rPr lang="en-US" sz="2600" baseline="-25000" dirty="0">
                <a:solidFill>
                  <a:schemeClr val="accent2"/>
                </a:solidFill>
              </a:rPr>
              <a:t>2</a:t>
            </a:r>
            <a:r>
              <a:rPr lang="en-US" sz="2600" dirty="0" smtClean="0">
                <a:solidFill>
                  <a:schemeClr val="accent2"/>
                </a:solidFill>
              </a:rPr>
              <a:t>)</a:t>
            </a:r>
            <a:endParaRPr lang="en-US" sz="2600" dirty="0">
              <a:solidFill>
                <a:schemeClr val="accent2"/>
              </a:solidFill>
            </a:endParaRPr>
          </a:p>
          <a:p>
            <a:pPr algn="ctr"/>
            <a:r>
              <a:rPr lang="en-US" sz="2600" dirty="0" smtClean="0">
                <a:solidFill>
                  <a:schemeClr val="accent2"/>
                </a:solidFill>
              </a:rPr>
              <a:t>→ (3 </a:t>
            </a:r>
            <a:r>
              <a:rPr lang="en-US" sz="2600" dirty="0" err="1" smtClean="0">
                <a:solidFill>
                  <a:schemeClr val="accent2"/>
                </a:solidFill>
              </a:rPr>
              <a:t>mol</a:t>
            </a:r>
            <a:r>
              <a:rPr lang="en-US" sz="2600" dirty="0" smtClean="0">
                <a:solidFill>
                  <a:schemeClr val="accent2"/>
                </a:solidFill>
              </a:rPr>
              <a:t> CO</a:t>
            </a:r>
            <a:r>
              <a:rPr lang="en-US" sz="2600" baseline="-25000" dirty="0">
                <a:solidFill>
                  <a:schemeClr val="accent2"/>
                </a:solidFill>
              </a:rPr>
              <a:t>2</a:t>
            </a:r>
            <a:r>
              <a:rPr lang="en-US" sz="2600" dirty="0" smtClean="0">
                <a:solidFill>
                  <a:schemeClr val="accent2"/>
                </a:solidFill>
              </a:rPr>
              <a:t>)(44.0 g/</a:t>
            </a:r>
            <a:r>
              <a:rPr lang="en-US" sz="2600" dirty="0" err="1" smtClean="0">
                <a:solidFill>
                  <a:schemeClr val="accent2"/>
                </a:solidFill>
              </a:rPr>
              <a:t>mol</a:t>
            </a:r>
            <a:r>
              <a:rPr lang="en-US" sz="2600" dirty="0" smtClean="0">
                <a:solidFill>
                  <a:schemeClr val="accent2"/>
                </a:solidFill>
              </a:rPr>
              <a:t> CO</a:t>
            </a:r>
            <a:r>
              <a:rPr lang="en-US" sz="2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600" dirty="0" smtClean="0">
                <a:solidFill>
                  <a:schemeClr val="accent2"/>
                </a:solidFill>
              </a:rPr>
              <a:t>)</a:t>
            </a:r>
          </a:p>
          <a:p>
            <a:pPr algn="ctr"/>
            <a:r>
              <a:rPr lang="en-US" sz="2600" dirty="0" smtClean="0">
                <a:solidFill>
                  <a:schemeClr val="accent2"/>
                </a:solidFill>
              </a:rPr>
              <a:t>+ (</a:t>
            </a:r>
            <a:r>
              <a:rPr lang="en-US" sz="2600" dirty="0" smtClean="0">
                <a:solidFill>
                  <a:schemeClr val="accent2"/>
                </a:solidFill>
              </a:rPr>
              <a:t>4 </a:t>
            </a:r>
            <a:r>
              <a:rPr lang="en-US" sz="2600" dirty="0" err="1" smtClean="0">
                <a:solidFill>
                  <a:schemeClr val="accent2"/>
                </a:solidFill>
              </a:rPr>
              <a:t>mol</a:t>
            </a:r>
            <a:r>
              <a:rPr lang="en-US" sz="2600" dirty="0" smtClean="0">
                <a:solidFill>
                  <a:schemeClr val="accent2"/>
                </a:solidFill>
              </a:rPr>
              <a:t> H</a:t>
            </a:r>
            <a:r>
              <a:rPr lang="en-US" sz="2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600" dirty="0" smtClean="0">
                <a:solidFill>
                  <a:schemeClr val="accent2"/>
                </a:solidFill>
              </a:rPr>
              <a:t>O)(18.0 g/</a:t>
            </a:r>
            <a:r>
              <a:rPr lang="en-US" sz="2600" dirty="0" err="1" smtClean="0">
                <a:solidFill>
                  <a:schemeClr val="accent2"/>
                </a:solidFill>
              </a:rPr>
              <a:t>mol</a:t>
            </a:r>
            <a:r>
              <a:rPr lang="en-US" sz="2600" dirty="0" smtClean="0">
                <a:solidFill>
                  <a:schemeClr val="accent2"/>
                </a:solidFill>
              </a:rPr>
              <a:t> H</a:t>
            </a:r>
            <a:r>
              <a:rPr lang="en-US" sz="2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600" dirty="0" smtClean="0">
                <a:solidFill>
                  <a:schemeClr val="accent2"/>
                </a:solidFill>
              </a:rPr>
              <a:t>O)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algn="ctr">
              <a:spcBef>
                <a:spcPts val="600"/>
              </a:spcBef>
            </a:pPr>
            <a:endParaRPr lang="en-US" sz="2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sz="2500" b="1" dirty="0" smtClean="0">
                <a:solidFill>
                  <a:schemeClr val="tx2"/>
                </a:solidFill>
              </a:rPr>
              <a:t>44.0 g C</a:t>
            </a:r>
            <a:r>
              <a:rPr lang="en-US" sz="2500" b="1" baseline="-25000" dirty="0" smtClean="0">
                <a:solidFill>
                  <a:schemeClr val="tx2"/>
                </a:solidFill>
              </a:rPr>
              <a:t>3</a:t>
            </a:r>
            <a:r>
              <a:rPr lang="en-US" sz="2500" b="1" dirty="0" smtClean="0">
                <a:solidFill>
                  <a:schemeClr val="tx2"/>
                </a:solidFill>
              </a:rPr>
              <a:t>H</a:t>
            </a:r>
            <a:r>
              <a:rPr lang="en-US" sz="2500" b="1" baseline="-25000" dirty="0" smtClean="0">
                <a:solidFill>
                  <a:schemeClr val="tx2"/>
                </a:solidFill>
              </a:rPr>
              <a:t>8</a:t>
            </a:r>
            <a:r>
              <a:rPr lang="en-US" sz="2500" b="1" dirty="0" smtClean="0">
                <a:solidFill>
                  <a:schemeClr val="tx2"/>
                </a:solidFill>
              </a:rPr>
              <a:t> + 160.0 g O</a:t>
            </a:r>
            <a:r>
              <a:rPr lang="en-US" sz="25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500" b="1" dirty="0" smtClean="0">
                <a:solidFill>
                  <a:schemeClr val="tx2"/>
                </a:solidFill>
              </a:rPr>
              <a:t> → 132.0 g CO</a:t>
            </a:r>
            <a:r>
              <a:rPr lang="en-US" sz="2500" b="1" baseline="-25000" dirty="0">
                <a:solidFill>
                  <a:schemeClr val="tx2"/>
                </a:solidFill>
              </a:rPr>
              <a:t>2</a:t>
            </a:r>
            <a:r>
              <a:rPr lang="en-US" sz="2500" b="1" dirty="0" smtClean="0">
                <a:solidFill>
                  <a:schemeClr val="tx2"/>
                </a:solidFill>
              </a:rPr>
              <a:t> + 72.0 g H</a:t>
            </a:r>
            <a:r>
              <a:rPr lang="en-US" sz="2500" b="1" baseline="-25000" dirty="0">
                <a:solidFill>
                  <a:schemeClr val="tx2"/>
                </a:solidFill>
              </a:rPr>
              <a:t>2</a:t>
            </a:r>
            <a:r>
              <a:rPr lang="en-US" sz="2500" b="1" dirty="0" smtClean="0">
                <a:solidFill>
                  <a:schemeClr val="tx2"/>
                </a:solidFill>
              </a:rPr>
              <a:t>O</a:t>
            </a:r>
            <a:endParaRPr lang="en-US" sz="25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274320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2"/>
                </a:solidFill>
              </a:rPr>
              <a:t>44.0 g/</a:t>
            </a:r>
            <a:r>
              <a:rPr lang="en-US" sz="2200" dirty="0" err="1" smtClean="0">
                <a:solidFill>
                  <a:schemeClr val="accent2"/>
                </a:solidFill>
              </a:rPr>
              <a:t>mol</a:t>
            </a: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274320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2"/>
                </a:solidFill>
              </a:rPr>
              <a:t>18.0 g/</a:t>
            </a:r>
            <a:r>
              <a:rPr lang="en-US" sz="2200" dirty="0" err="1" smtClean="0">
                <a:solidFill>
                  <a:schemeClr val="accent2"/>
                </a:solidFill>
              </a:rPr>
              <a:t>mol</a:t>
            </a: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2743200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2"/>
                </a:solidFill>
              </a:rPr>
              <a:t>44.0 g/</a:t>
            </a:r>
            <a:r>
              <a:rPr lang="en-US" sz="2200" dirty="0" err="1" smtClean="0">
                <a:solidFill>
                  <a:schemeClr val="accent2"/>
                </a:solidFill>
              </a:rPr>
              <a:t>mol</a:t>
            </a: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29552" y="2753380"/>
            <a:ext cx="1690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2"/>
                </a:solidFill>
              </a:rPr>
              <a:t>32.0 g/</a:t>
            </a:r>
            <a:r>
              <a:rPr lang="en-US" sz="2200" dirty="0" err="1" smtClean="0">
                <a:solidFill>
                  <a:schemeClr val="accent2"/>
                </a:solidFill>
              </a:rPr>
              <a:t>mol</a:t>
            </a:r>
            <a:endParaRPr lang="en-US" sz="2200" dirty="0">
              <a:solidFill>
                <a:schemeClr val="accent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0" y="4267200"/>
            <a:ext cx="60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62600" y="4632278"/>
            <a:ext cx="60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0176" y="4253552"/>
            <a:ext cx="60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62600" y="5017827"/>
            <a:ext cx="60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1200" y="5387454"/>
            <a:ext cx="60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15126" y="4648200"/>
            <a:ext cx="60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64976" y="5029200"/>
            <a:ext cx="60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5600" y="5443182"/>
            <a:ext cx="60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8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056" y="228600"/>
            <a:ext cx="7024744" cy="1143000"/>
          </a:xfrm>
        </p:spPr>
        <p:txBody>
          <a:bodyPr/>
          <a:lstStyle/>
          <a:p>
            <a:r>
              <a:rPr lang="en-US" b="1" dirty="0" smtClean="0"/>
              <a:t>Equations by Mass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marL="463550" indent="-354013">
              <a:spcBef>
                <a:spcPts val="0"/>
              </a:spcBef>
              <a:buFont typeface="+mj-lt"/>
              <a:buAutoNum type="arabicPeriod"/>
            </a:pPr>
            <a:endParaRPr lang="en-US" sz="2800" dirty="0" smtClean="0"/>
          </a:p>
          <a:p>
            <a:pPr marL="463550" indent="-354013"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800" dirty="0" smtClean="0"/>
              <a:t>___ C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8</a:t>
            </a:r>
            <a:r>
              <a:rPr lang="en-US" sz="2800" dirty="0" smtClean="0"/>
              <a:t>  +  ___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</a:t>
            </a:r>
            <a:r>
              <a:rPr lang="en-US" sz="2800" dirty="0" smtClean="0">
                <a:cs typeface="Times New Roman"/>
              </a:rPr>
              <a:t>→</a:t>
            </a:r>
            <a:r>
              <a:rPr lang="en-US" sz="2800" dirty="0" smtClean="0"/>
              <a:t>  ___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+  ___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</a:p>
          <a:p>
            <a:pPr marL="463550" indent="-354013">
              <a:buFont typeface="+mj-lt"/>
              <a:buAutoNum type="arabicPeriod" startAt="2"/>
            </a:pPr>
            <a:endParaRPr lang="en-US" sz="2800" dirty="0" smtClean="0"/>
          </a:p>
          <a:p>
            <a:pPr marL="623887" indent="-514350">
              <a:buFont typeface="+mj-lt"/>
              <a:buAutoNum type="arabicPeriod" startAt="3"/>
            </a:pPr>
            <a:r>
              <a:rPr lang="en-US" sz="2800" dirty="0" smtClean="0"/>
              <a:t>Show that the Law of Conservation of Mass has been observed.</a:t>
            </a:r>
          </a:p>
          <a:p>
            <a:pPr marL="463550" indent="-354013">
              <a:buFont typeface="+mj-lt"/>
              <a:buAutoNum type="arabicPeriod" startAt="3"/>
            </a:pPr>
            <a:endParaRPr lang="en-US" sz="2800" dirty="0"/>
          </a:p>
          <a:p>
            <a:pPr marL="463550" indent="-354013">
              <a:buFont typeface="+mj-lt"/>
              <a:buAutoNum type="arabicPeriod" startAt="3"/>
            </a:pPr>
            <a:endParaRPr lang="en-US" sz="2800" dirty="0" smtClean="0"/>
          </a:p>
          <a:p>
            <a:pPr marL="463550" indent="-354013">
              <a:buFont typeface="+mj-lt"/>
              <a:buAutoNum type="arabicPeriod" startAt="3"/>
            </a:pPr>
            <a:endParaRPr lang="en-US" sz="2800" dirty="0" smtClean="0"/>
          </a:p>
          <a:p>
            <a:pPr marL="463550" indent="-354013">
              <a:buFont typeface="+mj-lt"/>
              <a:buAutoNum type="arabicPeriod" startAt="3"/>
            </a:pP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48200" y="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U8-4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0874" y="2133600"/>
            <a:ext cx="676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133600"/>
            <a:ext cx="752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2143780"/>
            <a:ext cx="752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" y="4475946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2"/>
                </a:solidFill>
              </a:rPr>
              <a:t>44.0 </a:t>
            </a:r>
            <a:r>
              <a:rPr lang="en-US" sz="2500" b="1" dirty="0">
                <a:solidFill>
                  <a:schemeClr val="tx2"/>
                </a:solidFill>
              </a:rPr>
              <a:t>g C</a:t>
            </a:r>
            <a:r>
              <a:rPr lang="en-US" sz="2500" b="1" baseline="-25000" dirty="0">
                <a:solidFill>
                  <a:schemeClr val="tx2"/>
                </a:solidFill>
              </a:rPr>
              <a:t>3</a:t>
            </a:r>
            <a:r>
              <a:rPr lang="en-US" sz="2500" b="1" dirty="0">
                <a:solidFill>
                  <a:schemeClr val="tx2"/>
                </a:solidFill>
              </a:rPr>
              <a:t>H</a:t>
            </a:r>
            <a:r>
              <a:rPr lang="en-US" sz="2500" b="1" baseline="-25000" dirty="0">
                <a:solidFill>
                  <a:schemeClr val="tx2"/>
                </a:solidFill>
              </a:rPr>
              <a:t>8</a:t>
            </a:r>
            <a:r>
              <a:rPr lang="en-US" sz="2500" b="1" dirty="0">
                <a:solidFill>
                  <a:schemeClr val="tx2"/>
                </a:solidFill>
              </a:rPr>
              <a:t> + </a:t>
            </a:r>
            <a:r>
              <a:rPr lang="en-US" sz="2500" b="1" dirty="0" smtClean="0">
                <a:solidFill>
                  <a:schemeClr val="tx2"/>
                </a:solidFill>
              </a:rPr>
              <a:t>160.0 </a:t>
            </a:r>
            <a:r>
              <a:rPr lang="en-US" sz="2500" b="1" dirty="0">
                <a:solidFill>
                  <a:schemeClr val="tx2"/>
                </a:solidFill>
              </a:rPr>
              <a:t>g O</a:t>
            </a:r>
            <a:r>
              <a:rPr lang="en-US" sz="2500" b="1" baseline="-25000" dirty="0">
                <a:solidFill>
                  <a:schemeClr val="tx2"/>
                </a:solidFill>
              </a:rPr>
              <a:t>2</a:t>
            </a:r>
            <a:r>
              <a:rPr lang="en-US" sz="2500" b="1" dirty="0">
                <a:solidFill>
                  <a:schemeClr val="tx2"/>
                </a:solidFill>
              </a:rPr>
              <a:t> </a:t>
            </a:r>
            <a:r>
              <a:rPr lang="en-US" sz="2500" b="1" dirty="0" smtClean="0">
                <a:solidFill>
                  <a:schemeClr val="tx2"/>
                </a:solidFill>
              </a:rPr>
              <a:t>= 204.0 g reactants</a:t>
            </a:r>
          </a:p>
          <a:p>
            <a:pPr algn="ctr"/>
            <a:r>
              <a:rPr lang="en-US" sz="2500" b="1" dirty="0">
                <a:solidFill>
                  <a:schemeClr val="tx2"/>
                </a:solidFill>
              </a:rPr>
              <a:t>132.0 g CO</a:t>
            </a:r>
            <a:r>
              <a:rPr lang="en-US" sz="2500" b="1" baseline="-25000" dirty="0">
                <a:solidFill>
                  <a:schemeClr val="tx2"/>
                </a:solidFill>
              </a:rPr>
              <a:t>2</a:t>
            </a:r>
            <a:r>
              <a:rPr lang="en-US" sz="2500" b="1" dirty="0">
                <a:solidFill>
                  <a:schemeClr val="tx2"/>
                </a:solidFill>
              </a:rPr>
              <a:t> + 72.0 g </a:t>
            </a:r>
            <a:r>
              <a:rPr lang="en-US" sz="2500" b="1" dirty="0" smtClean="0">
                <a:solidFill>
                  <a:schemeClr val="tx2"/>
                </a:solidFill>
              </a:rPr>
              <a:t>H</a:t>
            </a:r>
            <a:r>
              <a:rPr lang="en-US" sz="25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500" b="1" dirty="0" smtClean="0">
                <a:solidFill>
                  <a:schemeClr val="tx2"/>
                </a:solidFill>
              </a:rPr>
              <a:t>O = 204.0 g products</a:t>
            </a:r>
          </a:p>
          <a:p>
            <a:pPr algn="ctr"/>
            <a:endParaRPr lang="en-US" sz="2500" b="1" dirty="0">
              <a:solidFill>
                <a:schemeClr val="tx2"/>
              </a:solidFill>
            </a:endParaRPr>
          </a:p>
          <a:p>
            <a:pPr algn="ctr"/>
            <a:r>
              <a:rPr lang="en-US" sz="2500" b="1" dirty="0" smtClean="0">
                <a:solidFill>
                  <a:schemeClr val="tx2"/>
                </a:solidFill>
              </a:rPr>
              <a:t>204.0 g reactants = 204.0 g products</a:t>
            </a:r>
            <a:endParaRPr lang="en-US" sz="2500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2819400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500" b="1" dirty="0" smtClean="0">
                <a:solidFill>
                  <a:schemeClr val="tx2"/>
                </a:solidFill>
              </a:rPr>
              <a:t>44.0 g C</a:t>
            </a:r>
            <a:r>
              <a:rPr lang="en-US" sz="2500" b="1" baseline="-25000" dirty="0" smtClean="0">
                <a:solidFill>
                  <a:schemeClr val="tx2"/>
                </a:solidFill>
              </a:rPr>
              <a:t>3</a:t>
            </a:r>
            <a:r>
              <a:rPr lang="en-US" sz="2500" b="1" dirty="0" smtClean="0">
                <a:solidFill>
                  <a:schemeClr val="tx2"/>
                </a:solidFill>
              </a:rPr>
              <a:t>H</a:t>
            </a:r>
            <a:r>
              <a:rPr lang="en-US" sz="2500" b="1" baseline="-25000" dirty="0" smtClean="0">
                <a:solidFill>
                  <a:schemeClr val="tx2"/>
                </a:solidFill>
              </a:rPr>
              <a:t>8</a:t>
            </a:r>
            <a:r>
              <a:rPr lang="en-US" sz="2500" b="1" dirty="0" smtClean="0">
                <a:solidFill>
                  <a:schemeClr val="tx2"/>
                </a:solidFill>
              </a:rPr>
              <a:t> + 160.0 g O</a:t>
            </a:r>
            <a:r>
              <a:rPr lang="en-US" sz="25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500" b="1" dirty="0" smtClean="0">
                <a:solidFill>
                  <a:schemeClr val="tx2"/>
                </a:solidFill>
              </a:rPr>
              <a:t> → 132.0 g CO</a:t>
            </a:r>
            <a:r>
              <a:rPr lang="en-US" sz="2500" b="1" baseline="-25000" dirty="0">
                <a:solidFill>
                  <a:schemeClr val="tx2"/>
                </a:solidFill>
              </a:rPr>
              <a:t>2</a:t>
            </a:r>
            <a:r>
              <a:rPr lang="en-US" sz="2500" b="1" dirty="0" smtClean="0">
                <a:solidFill>
                  <a:schemeClr val="tx2"/>
                </a:solidFill>
              </a:rPr>
              <a:t> + 72.0 g H</a:t>
            </a:r>
            <a:r>
              <a:rPr lang="en-US" sz="2500" b="1" baseline="-25000" dirty="0">
                <a:solidFill>
                  <a:schemeClr val="tx2"/>
                </a:solidFill>
              </a:rPr>
              <a:t>2</a:t>
            </a:r>
            <a:r>
              <a:rPr lang="en-US" sz="2500" b="1" dirty="0" smtClean="0">
                <a:solidFill>
                  <a:schemeClr val="tx2"/>
                </a:solidFill>
              </a:rPr>
              <a:t>O</a:t>
            </a:r>
            <a:endParaRPr lang="en-US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639</TotalTime>
  <Words>271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02/17 Warm-Up</vt:lpstr>
      <vt:lpstr>Equations by Mass</vt:lpstr>
      <vt:lpstr>Equations by Mass</vt:lpstr>
      <vt:lpstr>Equations by Mass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Warm-Up</dc:title>
  <dc:creator>Pickett, Vanessa</dc:creator>
  <cp:lastModifiedBy>Pickett, Vanessa</cp:lastModifiedBy>
  <cp:revision>29</cp:revision>
  <dcterms:created xsi:type="dcterms:W3CDTF">2014-02-07T17:58:50Z</dcterms:created>
  <dcterms:modified xsi:type="dcterms:W3CDTF">2014-02-17T19:40:39Z</dcterms:modified>
</cp:coreProperties>
</file>