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9" r:id="rId3"/>
    <p:sldId id="321" r:id="rId4"/>
    <p:sldId id="357" r:id="rId5"/>
    <p:sldId id="322" r:id="rId6"/>
    <p:sldId id="356" r:id="rId7"/>
    <p:sldId id="358" r:id="rId8"/>
    <p:sldId id="323" r:id="rId9"/>
    <p:sldId id="348" r:id="rId10"/>
    <p:sldId id="349" r:id="rId11"/>
    <p:sldId id="351" r:id="rId12"/>
    <p:sldId id="350" r:id="rId13"/>
    <p:sldId id="352" r:id="rId14"/>
    <p:sldId id="353" r:id="rId15"/>
    <p:sldId id="309" r:id="rId16"/>
    <p:sldId id="310" r:id="rId17"/>
    <p:sldId id="354" r:id="rId18"/>
    <p:sldId id="3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A7C221-B142-4292-BE03-81BB6D16DF4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3873DD-96BD-455B-9DCC-E4EEDB942F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ring of dark ma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4" y="-9831"/>
            <a:ext cx="9121877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2</a:t>
            </a:r>
            <a:b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438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Module 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Properties and Changes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Cut, break, bend, grind, crumple, split, crush, dissolve, fold</a:t>
            </a:r>
          </a:p>
          <a:p>
            <a:r>
              <a:rPr lang="en-US" sz="2800" dirty="0" smtClean="0"/>
              <a:t>Include phase changes: most substances undergo change from one state of matter to another as temperature and pressure conditions change</a:t>
            </a:r>
          </a:p>
          <a:p>
            <a:pPr lvl="1"/>
            <a:r>
              <a:rPr lang="en-US" sz="2400" dirty="0" smtClean="0"/>
              <a:t>Melt, freeze, boil, vaporize, condense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524000"/>
            <a:ext cx="3124200" cy="3505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Processes involving one or more substances changing into new substances</a:t>
            </a:r>
          </a:p>
          <a:p>
            <a:r>
              <a:rPr lang="en-US" sz="2400" dirty="0" smtClean="0"/>
              <a:t>Also referred to as </a:t>
            </a:r>
            <a:r>
              <a:rPr lang="en-US" sz="2400" i="1" dirty="0" smtClean="0"/>
              <a:t>chemical reactions</a:t>
            </a:r>
            <a:endParaRPr lang="en-US" sz="24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35152" r="7363" b="4011"/>
          <a:stretch/>
        </p:blipFill>
        <p:spPr>
          <a:xfrm>
            <a:off x="762000" y="381000"/>
            <a:ext cx="3657600" cy="4961685"/>
          </a:xfrm>
        </p:spPr>
      </p:pic>
    </p:spTree>
    <p:extLst>
      <p:ext uri="{BB962C8B-B14F-4D97-AF65-F5344CB8AC3E}">
        <p14:creationId xmlns:p14="http://schemas.microsoft.com/office/powerpoint/2010/main" val="16277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Starting substances [reactants] have different compositions and properties from new substances formed [products]</a:t>
            </a:r>
          </a:p>
          <a:p>
            <a:r>
              <a:rPr lang="en-US" sz="2600" dirty="0" smtClean="0"/>
              <a:t>Represented by chemical equations</a:t>
            </a:r>
          </a:p>
          <a:p>
            <a:pPr marL="0" indent="0" algn="ctr">
              <a:buNone/>
            </a:pPr>
            <a:r>
              <a:rPr lang="en-US" sz="2600" dirty="0" smtClean="0"/>
              <a:t>Reactants </a:t>
            </a:r>
            <a:r>
              <a:rPr lang="en-US" sz="2600" dirty="0" smtClean="0">
                <a:latin typeface="Times New Roman"/>
                <a:cs typeface="Times New Roman"/>
              </a:rPr>
              <a:t>→ Products</a:t>
            </a:r>
            <a:endParaRPr lang="en-US" sz="26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2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3886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Explode</a:t>
            </a:r>
          </a:p>
          <a:p>
            <a:r>
              <a:rPr lang="en-US" sz="2600" dirty="0" smtClean="0"/>
              <a:t>Rust</a:t>
            </a:r>
          </a:p>
          <a:p>
            <a:r>
              <a:rPr lang="en-US" sz="2600" dirty="0" smtClean="0"/>
              <a:t>Oxidize</a:t>
            </a:r>
          </a:p>
          <a:p>
            <a:r>
              <a:rPr lang="en-US" sz="2600" dirty="0" smtClean="0"/>
              <a:t>Corrode</a:t>
            </a:r>
          </a:p>
          <a:p>
            <a:r>
              <a:rPr lang="en-US" sz="2600" dirty="0" smtClean="0"/>
              <a:t>Tarnish</a:t>
            </a:r>
          </a:p>
          <a:p>
            <a:r>
              <a:rPr lang="en-US" sz="2600" dirty="0" smtClean="0"/>
              <a:t>Ferment</a:t>
            </a:r>
          </a:p>
          <a:p>
            <a:r>
              <a:rPr lang="en-US" sz="2600" dirty="0" smtClean="0"/>
              <a:t>Burn</a:t>
            </a:r>
          </a:p>
          <a:p>
            <a:r>
              <a:rPr lang="en-US" sz="2600" dirty="0" smtClean="0"/>
              <a:t>Rot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3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Evidence/Indicators of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Formation of a gas</a:t>
            </a:r>
          </a:p>
          <a:p>
            <a:r>
              <a:rPr lang="en-US" sz="2600" dirty="0" smtClean="0"/>
              <a:t>Formation of a solid (precipitate)</a:t>
            </a:r>
          </a:p>
          <a:p>
            <a:r>
              <a:rPr lang="en-US" sz="2600" dirty="0" smtClean="0"/>
              <a:t>Change in temperature or energy</a:t>
            </a:r>
          </a:p>
          <a:p>
            <a:r>
              <a:rPr lang="en-US" sz="2600" dirty="0" smtClean="0"/>
              <a:t>Change in smell or production of odor</a:t>
            </a:r>
          </a:p>
          <a:p>
            <a:r>
              <a:rPr lang="en-US" sz="2600" dirty="0" smtClean="0"/>
              <a:t>Change in color</a:t>
            </a:r>
          </a:p>
          <a:p>
            <a:r>
              <a:rPr lang="en-US" sz="2600" dirty="0" smtClean="0"/>
              <a:t>Change in magnetism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3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Law of conservation 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953000"/>
            <a:ext cx="68580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Mass is neither created nor destroyed in any physical or chemical process; it is conserved.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Law of conservation of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9530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Mass</a:t>
            </a:r>
            <a:r>
              <a:rPr lang="en-US" sz="3200" baseline="-25000" dirty="0" err="1" smtClean="0"/>
              <a:t>reactants</a:t>
            </a:r>
            <a:r>
              <a:rPr lang="en-US" sz="3200" dirty="0" smtClean="0"/>
              <a:t> = </a:t>
            </a:r>
            <a:r>
              <a:rPr lang="en-US" sz="3200" dirty="0" err="1" smtClean="0"/>
              <a:t>Mass</a:t>
            </a:r>
            <a:r>
              <a:rPr lang="en-US" sz="3200" baseline="-25000" dirty="0" err="1" smtClean="0"/>
              <a:t>products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4672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15-g sample of X reacts with a 25-g sample of Y, how much of the product XY can be formed?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X   +   Y   </a:t>
            </a:r>
            <a:r>
              <a:rPr lang="en-US" dirty="0" smtClean="0">
                <a:latin typeface="Times New Roman"/>
                <a:cs typeface="Times New Roman"/>
              </a:rPr>
              <a:t>→   XY</a:t>
            </a:r>
          </a:p>
          <a:p>
            <a:pPr marL="0" indent="0">
              <a:buNone/>
              <a:tabLst>
                <a:tab pos="574675" algn="ctr"/>
                <a:tab pos="1547813" algn="ctr"/>
                <a:tab pos="2801938" algn="ctr"/>
              </a:tabLst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15 g	25 g	? g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5448300" y="2707556"/>
            <a:ext cx="6096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29200" y="3581400"/>
            <a:ext cx="3429000" cy="954107"/>
            <a:chOff x="5029200" y="3581400"/>
            <a:chExt cx="3429000" cy="954107"/>
          </a:xfrm>
        </p:grpSpPr>
        <p:sp>
          <p:nvSpPr>
            <p:cNvPr id="7" name="Equal 6"/>
            <p:cNvSpPr/>
            <p:nvPr/>
          </p:nvSpPr>
          <p:spPr>
            <a:xfrm>
              <a:off x="6477000" y="3860390"/>
              <a:ext cx="533400" cy="3810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358140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mass of</a:t>
              </a:r>
            </a:p>
            <a:p>
              <a:pPr algn="ctr"/>
              <a:r>
                <a:rPr lang="en-US" sz="2800" dirty="0" smtClean="0"/>
                <a:t>products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58140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mass </a:t>
              </a:r>
            </a:p>
            <a:p>
              <a:pPr algn="ctr"/>
              <a:r>
                <a:rPr lang="en-US" sz="2800" dirty="0" smtClean="0"/>
                <a:t>reactants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601253"/>
            <a:ext cx="3429000" cy="970747"/>
            <a:chOff x="5715000" y="5088760"/>
            <a:chExt cx="3429000" cy="970747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510540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40. g</a:t>
              </a:r>
            </a:p>
            <a:p>
              <a:pPr algn="ctr"/>
              <a:r>
                <a:rPr lang="en-US" sz="2800" dirty="0" smtClean="0"/>
                <a:t>reactants</a:t>
              </a:r>
              <a:endParaRPr lang="en-US" sz="2800" dirty="0"/>
            </a:p>
          </p:txBody>
        </p:sp>
        <p:sp>
          <p:nvSpPr>
            <p:cNvPr id="12" name="Equal 11"/>
            <p:cNvSpPr/>
            <p:nvPr/>
          </p:nvSpPr>
          <p:spPr>
            <a:xfrm>
              <a:off x="7162800" y="5367750"/>
              <a:ext cx="533400" cy="3810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96200" y="508876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mass of</a:t>
              </a:r>
            </a:p>
            <a:p>
              <a:pPr algn="ctr"/>
              <a:r>
                <a:rPr lang="en-US" sz="2800" dirty="0" smtClean="0"/>
                <a:t>products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9200" y="3617893"/>
            <a:ext cx="3429000" cy="954107"/>
            <a:chOff x="6172200" y="5029200"/>
            <a:chExt cx="3429000" cy="954107"/>
          </a:xfrm>
        </p:grpSpPr>
        <p:sp>
          <p:nvSpPr>
            <p:cNvPr id="17" name="TextBox 16"/>
            <p:cNvSpPr txBox="1"/>
            <p:nvPr/>
          </p:nvSpPr>
          <p:spPr>
            <a:xfrm>
              <a:off x="6172200" y="502920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40. g</a:t>
              </a:r>
            </a:p>
            <a:p>
              <a:pPr algn="ctr"/>
              <a:r>
                <a:rPr lang="en-US" sz="2800" dirty="0" smtClean="0"/>
                <a:t>reactants</a:t>
              </a:r>
              <a:endParaRPr lang="en-US" sz="2800" dirty="0"/>
            </a:p>
          </p:txBody>
        </p:sp>
        <p:sp>
          <p:nvSpPr>
            <p:cNvPr id="18" name="Equal 17"/>
            <p:cNvSpPr/>
            <p:nvPr/>
          </p:nvSpPr>
          <p:spPr>
            <a:xfrm>
              <a:off x="7620000" y="5308190"/>
              <a:ext cx="533400" cy="3810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3400" y="5029200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40. g</a:t>
              </a:r>
            </a:p>
            <a:p>
              <a:pPr algn="ctr"/>
              <a:r>
                <a:rPr lang="en-US" sz="2800" dirty="0" smtClean="0"/>
                <a:t>products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6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ring of dark ma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4" y="-9831"/>
            <a:ext cx="9121877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2</a:t>
            </a:r>
            <a:b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438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Module 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Properties and Changes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9" b="29819"/>
          <a:stretch>
            <a:fillRect/>
          </a:stretch>
        </p:blipFill>
        <p:spPr>
          <a:xfrm>
            <a:off x="777240" y="381000"/>
            <a:ext cx="754380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684008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Characteristics observed through five senses or measured without changing composition or identity of matter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50392" y="4267200"/>
            <a:ext cx="7836408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Consistent and unchanging due to the uniform and unchanging compositions of pure substances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7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Extensive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Depend upon amount of substance present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400" dirty="0" smtClean="0"/>
              <a:t>Mass</a:t>
            </a:r>
          </a:p>
          <a:p>
            <a:pPr lvl="1"/>
            <a:r>
              <a:rPr lang="en-US" sz="2400" dirty="0" smtClean="0"/>
              <a:t>Length</a:t>
            </a:r>
          </a:p>
          <a:p>
            <a:pPr lvl="1"/>
            <a:r>
              <a:rPr lang="en-US" sz="2400" dirty="0" smtClean="0"/>
              <a:t>Volume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Intensive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813048" cy="430953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Independent of amount of substance present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200" dirty="0" smtClean="0"/>
              <a:t>State at room temperature</a:t>
            </a:r>
          </a:p>
          <a:p>
            <a:pPr lvl="1"/>
            <a:r>
              <a:rPr lang="en-US" sz="2200" dirty="0" smtClean="0"/>
              <a:t>Color, odor, taste, hardness</a:t>
            </a:r>
          </a:p>
          <a:p>
            <a:pPr lvl="1"/>
            <a:r>
              <a:rPr lang="en-US" sz="2200" dirty="0" smtClean="0"/>
              <a:t>Density, melting/boiling points</a:t>
            </a:r>
          </a:p>
          <a:p>
            <a:pPr lvl="1"/>
            <a:r>
              <a:rPr lang="en-US" sz="2200" dirty="0" smtClean="0"/>
              <a:t>Malleability, ductility</a:t>
            </a:r>
          </a:p>
          <a:p>
            <a:pPr lvl="1"/>
            <a:r>
              <a:rPr lang="en-US" sz="2200" dirty="0" smtClean="0"/>
              <a:t>Electrical/thermal conductivity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98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physical properties of water?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978693"/>
            <a:ext cx="8229599" cy="3429001"/>
            <a:chOff x="533400" y="978693"/>
            <a:chExt cx="8229599" cy="3429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7" r="10354"/>
            <a:stretch/>
          </p:blipFill>
          <p:spPr>
            <a:xfrm>
              <a:off x="2362200" y="978693"/>
              <a:ext cx="4276877" cy="3416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" r="6931"/>
            <a:stretch/>
          </p:blipFill>
          <p:spPr>
            <a:xfrm>
              <a:off x="5845470" y="978694"/>
              <a:ext cx="2917529" cy="34163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r="12187"/>
            <a:stretch/>
          </p:blipFill>
          <p:spPr>
            <a:xfrm>
              <a:off x="533400" y="978694"/>
              <a:ext cx="2698955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5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 b="210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ability – or the </a:t>
            </a:r>
            <a:r>
              <a:rPr lang="en-US" sz="2400" i="1" dirty="0" smtClean="0"/>
              <a:t>inability </a:t>
            </a:r>
            <a:r>
              <a:rPr lang="en-US" sz="2400" dirty="0" smtClean="0"/>
              <a:t>– of a substance to combine with or change into one or more other substances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4191000"/>
            <a:ext cx="7391400" cy="804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Evident when substances come in contact with each other or when energy is applied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44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522538" algn="ctr"/>
              </a:tabLst>
            </a:pPr>
            <a:r>
              <a:rPr lang="en-US" dirty="0" smtClean="0"/>
              <a:t>The ability to:	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rust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corrode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burn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explode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rot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change color</a:t>
            </a:r>
          </a:p>
          <a:p>
            <a:pPr marL="0" indent="0">
              <a:buNone/>
              <a:tabLst>
                <a:tab pos="2522538" algn="ctr"/>
              </a:tabLst>
            </a:pPr>
            <a:r>
              <a:rPr lang="en-US" dirty="0"/>
              <a:t>	</a:t>
            </a:r>
            <a:r>
              <a:rPr lang="en-US" dirty="0" smtClean="0"/>
              <a:t>react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9812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r the </a:t>
            </a:r>
            <a:r>
              <a:rPr lang="en-US" sz="2400" i="1" dirty="0" smtClean="0"/>
              <a:t>inability</a:t>
            </a:r>
            <a:r>
              <a:rPr lang="en-US" sz="2400" dirty="0" smtClean="0"/>
              <a:t> to do these things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4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" y="1790700"/>
            <a:ext cx="2890683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" y="1638300"/>
            <a:ext cx="2578608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8542" y="2443609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ability of magnesium to burn in the presence of oxygen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95135" y="2443609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ability of iron to rust when combined with oxygen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51671" y="2438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ability of water to decompose into hydrogen and oxygen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836408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Substances have unique sets of physical and chemical properties</a:t>
            </a:r>
          </a:p>
          <a:p>
            <a:r>
              <a:rPr lang="en-US" sz="2400" dirty="0" smtClean="0"/>
              <a:t>Helpful in identifying unknown substances</a:t>
            </a:r>
          </a:p>
          <a:p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2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4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9" b="29819"/>
          <a:stretch>
            <a:fillRect/>
          </a:stretch>
        </p:blipFill>
        <p:spPr>
          <a:xfrm>
            <a:off x="777240" y="381000"/>
            <a:ext cx="754380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Changes which alter a substance without changing its composition or identity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6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861</TotalTime>
  <Words>424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Unit 2 Matter</vt:lpstr>
      <vt:lpstr>Physical Properties</vt:lpstr>
      <vt:lpstr>Two Types</vt:lpstr>
      <vt:lpstr>What are some physical properties of water?</vt:lpstr>
      <vt:lpstr>Chemical Properties</vt:lpstr>
      <vt:lpstr>Chemical Properties</vt:lpstr>
      <vt:lpstr>Examples</vt:lpstr>
      <vt:lpstr>Properties</vt:lpstr>
      <vt:lpstr>Physical Changes</vt:lpstr>
      <vt:lpstr>Physical Changes</vt:lpstr>
      <vt:lpstr>Chemical Changes</vt:lpstr>
      <vt:lpstr>Chemical Changes</vt:lpstr>
      <vt:lpstr>Chemical Changes</vt:lpstr>
      <vt:lpstr>Evidence/Indicators of Chemical Reaction</vt:lpstr>
      <vt:lpstr>Law of conservation of matter</vt:lpstr>
      <vt:lpstr>Law of conservation of matter</vt:lpstr>
      <vt:lpstr>Applying the Law</vt:lpstr>
      <vt:lpstr>Unit 2 Matter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e200801253</dc:creator>
  <cp:lastModifiedBy>Pickett, Vanessa</cp:lastModifiedBy>
  <cp:revision>57</cp:revision>
  <dcterms:created xsi:type="dcterms:W3CDTF">2011-08-29T03:21:18Z</dcterms:created>
  <dcterms:modified xsi:type="dcterms:W3CDTF">2013-08-24T11:48:32Z</dcterms:modified>
</cp:coreProperties>
</file>