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28" r:id="rId2"/>
  </p:sldMasterIdLst>
  <p:notesMasterIdLst>
    <p:notesMasterId r:id="rId7"/>
  </p:notesMasterIdLst>
  <p:handoutMasterIdLst>
    <p:handoutMasterId r:id="rId8"/>
  </p:handoutMasterIdLst>
  <p:sldIdLst>
    <p:sldId id="298" r:id="rId3"/>
    <p:sldId id="301" r:id="rId4"/>
    <p:sldId id="302" r:id="rId5"/>
    <p:sldId id="300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7F00"/>
    <a:srgbClr val="0027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186" autoAdjust="0"/>
  </p:normalViewPr>
  <p:slideViewPr>
    <p:cSldViewPr>
      <p:cViewPr varScale="1">
        <p:scale>
          <a:sx n="70" d="100"/>
          <a:sy n="70" d="100"/>
        </p:scale>
        <p:origin x="-6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535446-AFA0-445F-8E5D-FC28CD952BFB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06CB31-446E-4DE3-84CB-E172EDB3FB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568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C3846-A130-428D-AEC9-748AB43CEFD6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767"/>
            <a:ext cx="5608320" cy="41559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378"/>
            <a:ext cx="3037840" cy="4621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00591-2B3D-4E4B-A131-55DE5C30D9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16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5802162-4117-40C2-AFD2-DB3ACA8FDDB0}" type="datetimeFigureOut">
              <a:rPr lang="en-US" smtClean="0"/>
              <a:pPr/>
              <a:t>10/9/2013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44E19EB-12F4-4235-A7C4-709EEB3FD8A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29" r:id="rId1"/>
    <p:sldLayoutId id="2147484430" r:id="rId2"/>
    <p:sldLayoutId id="2147484431" r:id="rId3"/>
    <p:sldLayoutId id="2147484432" r:id="rId4"/>
    <p:sldLayoutId id="2147484433" r:id="rId5"/>
    <p:sldLayoutId id="2147484434" r:id="rId6"/>
    <p:sldLayoutId id="2147484435" r:id="rId7"/>
    <p:sldLayoutId id="2147484436" r:id="rId8"/>
    <p:sldLayoutId id="2147484437" r:id="rId9"/>
    <p:sldLayoutId id="2147484438" r:id="rId10"/>
    <p:sldLayoutId id="214748443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1600200"/>
            <a:ext cx="7620000" cy="4724400"/>
          </a:xfrm>
        </p:spPr>
        <p:txBody>
          <a:bodyPr>
            <a:normAutofit fontScale="85000" lnSpcReduction="20000"/>
          </a:bodyPr>
          <a:lstStyle/>
          <a:p>
            <a:pPr marL="573088" indent="-463550">
              <a:buFont typeface="+mj-lt"/>
              <a:buAutoNum type="arabicPeriod"/>
            </a:pPr>
            <a:r>
              <a:rPr lang="en-US" dirty="0" smtClean="0"/>
              <a:t>Vinegar has a pungent odor.</a:t>
            </a:r>
          </a:p>
          <a:p>
            <a:pPr marL="573088" indent="-463550">
              <a:buFont typeface="+mj-lt"/>
              <a:buAutoNum type="arabicPeriod"/>
            </a:pPr>
            <a:r>
              <a:rPr lang="en-US" dirty="0" smtClean="0"/>
              <a:t>Carbon cannot be decomposed.</a:t>
            </a:r>
          </a:p>
          <a:p>
            <a:pPr marL="573088" indent="-463550">
              <a:buFont typeface="+mj-lt"/>
              <a:buAutoNum type="arabicPeriod"/>
            </a:pPr>
            <a:r>
              <a:rPr lang="en-US" dirty="0" smtClean="0"/>
              <a:t>Sulfur is a bright yellow.</a:t>
            </a:r>
          </a:p>
          <a:p>
            <a:pPr marL="573088" indent="-463550">
              <a:buFont typeface="+mj-lt"/>
              <a:buAutoNum type="arabicPeriod"/>
            </a:pPr>
            <a:r>
              <a:rPr lang="en-US" dirty="0" smtClean="0"/>
              <a:t>Sodium chloride is a crystalline solid.</a:t>
            </a:r>
          </a:p>
          <a:p>
            <a:pPr marL="573088" indent="-463550">
              <a:buFont typeface="+mj-lt"/>
              <a:buAutoNum type="arabicPeriod"/>
            </a:pPr>
            <a:r>
              <a:rPr lang="en-US" dirty="0" smtClean="0"/>
              <a:t>Water does not burn.</a:t>
            </a:r>
          </a:p>
          <a:p>
            <a:pPr marL="573088" indent="-463550">
              <a:buFont typeface="+mj-lt"/>
              <a:buAutoNum type="arabicPeriod"/>
            </a:pPr>
            <a:r>
              <a:rPr lang="en-US" dirty="0" smtClean="0"/>
              <a:t>Ten mL of mercury is a liquid at 25°C.</a:t>
            </a:r>
          </a:p>
          <a:p>
            <a:pPr marL="573088" indent="-463550">
              <a:buFont typeface="+mj-lt"/>
              <a:buAutoNum type="arabicPeriod"/>
            </a:pPr>
            <a:r>
              <a:rPr lang="en-US" dirty="0" smtClean="0"/>
              <a:t>Oxygen is not combustible.</a:t>
            </a:r>
          </a:p>
          <a:p>
            <a:pPr marL="573088" indent="-463550">
              <a:buFont typeface="+mj-lt"/>
              <a:buAutoNum type="arabicPeriod"/>
            </a:pPr>
            <a:r>
              <a:rPr lang="en-US" dirty="0" smtClean="0"/>
              <a:t>Aluminum combines with oxygen to form a protective oxide coating.</a:t>
            </a:r>
          </a:p>
          <a:p>
            <a:pPr marL="573088" indent="-463550">
              <a:buFont typeface="+mj-lt"/>
              <a:buAutoNum type="arabicPeriod"/>
            </a:pPr>
            <a:r>
              <a:rPr lang="en-US" dirty="0"/>
              <a:t>The density of water at 4°C is 1.000 g/</a:t>
            </a:r>
            <a:r>
              <a:rPr lang="en-US" dirty="0" err="1"/>
              <a:t>mL.</a:t>
            </a:r>
            <a:endParaRPr lang="en-US" dirty="0"/>
          </a:p>
          <a:p>
            <a:pPr marL="573088" indent="-463550">
              <a:buFont typeface="+mj-lt"/>
              <a:buAutoNum type="arabicPeriod"/>
            </a:pPr>
            <a:r>
              <a:rPr lang="en-US" dirty="0"/>
              <a:t>Hydrogen gas is very flammable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9248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Determine whether each of the following represents a physical property or a chemical property.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705600" y="60198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</a:rPr>
              <a:t>U4-4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3363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1600200"/>
            <a:ext cx="7620000" cy="4724400"/>
          </a:xfrm>
        </p:spPr>
        <p:txBody>
          <a:bodyPr>
            <a:normAutofit fontScale="85000" lnSpcReduction="20000"/>
          </a:bodyPr>
          <a:lstStyle/>
          <a:p>
            <a:pPr marL="573088" indent="-463550">
              <a:buFont typeface="+mj-lt"/>
              <a:buAutoNum type="arabicPeriod"/>
            </a:pPr>
            <a:r>
              <a:rPr lang="en-US" dirty="0" smtClean="0"/>
              <a:t>Physical (intensive)</a:t>
            </a:r>
            <a:endParaRPr lang="en-US" dirty="0" smtClean="0"/>
          </a:p>
          <a:p>
            <a:pPr marL="573088" indent="-463550">
              <a:buFont typeface="+mj-lt"/>
              <a:buAutoNum type="arabicPeriod"/>
            </a:pPr>
            <a:r>
              <a:rPr lang="en-US" dirty="0" smtClean="0"/>
              <a:t>Chemical</a:t>
            </a:r>
            <a:endParaRPr lang="en-US" dirty="0" smtClean="0"/>
          </a:p>
          <a:p>
            <a:pPr marL="573088" indent="-463550">
              <a:buFont typeface="+mj-lt"/>
              <a:buAutoNum type="arabicPeriod"/>
            </a:pPr>
            <a:r>
              <a:rPr lang="en-US" dirty="0" smtClean="0"/>
              <a:t>Physical (intensive)</a:t>
            </a:r>
            <a:endParaRPr lang="en-US" dirty="0" smtClean="0"/>
          </a:p>
          <a:p>
            <a:pPr marL="573088" indent="-463550">
              <a:buFont typeface="+mj-lt"/>
              <a:buAutoNum type="arabicPeriod"/>
            </a:pPr>
            <a:r>
              <a:rPr lang="en-US" dirty="0" smtClean="0"/>
              <a:t>Physical (intensive)</a:t>
            </a:r>
            <a:endParaRPr lang="en-US" dirty="0" smtClean="0"/>
          </a:p>
          <a:p>
            <a:pPr marL="573088" indent="-463550">
              <a:buFont typeface="+mj-lt"/>
              <a:buAutoNum type="arabicPeriod"/>
            </a:pPr>
            <a:r>
              <a:rPr lang="en-US" dirty="0" smtClean="0"/>
              <a:t>Chemical</a:t>
            </a:r>
            <a:endParaRPr lang="en-US" dirty="0" smtClean="0"/>
          </a:p>
          <a:p>
            <a:pPr marL="573088" indent="-463550">
              <a:buFont typeface="+mj-lt"/>
              <a:buAutoNum type="arabicPeriod"/>
            </a:pPr>
            <a:r>
              <a:rPr lang="en-US" dirty="0" smtClean="0"/>
              <a:t>Physical (extensive - 10 mL; intensive liquid </a:t>
            </a:r>
            <a:r>
              <a:rPr lang="en-US" dirty="0" smtClean="0"/>
              <a:t>at </a:t>
            </a:r>
            <a:r>
              <a:rPr lang="en-US" dirty="0" smtClean="0"/>
              <a:t>25°C)</a:t>
            </a:r>
            <a:endParaRPr lang="en-US" dirty="0" smtClean="0"/>
          </a:p>
          <a:p>
            <a:pPr marL="573088" indent="-463550">
              <a:buFont typeface="+mj-lt"/>
              <a:buAutoNum type="arabicPeriod"/>
            </a:pPr>
            <a:r>
              <a:rPr lang="en-US" dirty="0" smtClean="0"/>
              <a:t>Chemical</a:t>
            </a:r>
            <a:endParaRPr lang="en-US" dirty="0" smtClean="0"/>
          </a:p>
          <a:p>
            <a:pPr marL="573088" indent="-463550">
              <a:buFont typeface="+mj-lt"/>
              <a:buAutoNum type="arabicPeriod"/>
            </a:pPr>
            <a:r>
              <a:rPr lang="en-US" dirty="0" smtClean="0"/>
              <a:t>Chemical</a:t>
            </a:r>
            <a:endParaRPr lang="en-US" dirty="0" smtClean="0"/>
          </a:p>
          <a:p>
            <a:pPr marL="573088" indent="-463550">
              <a:buFont typeface="+mj-lt"/>
              <a:buAutoNum type="arabicPeriod"/>
            </a:pPr>
            <a:r>
              <a:rPr lang="en-US" dirty="0" smtClean="0"/>
              <a:t>Physical (intensive)</a:t>
            </a:r>
            <a:endParaRPr lang="en-US" dirty="0"/>
          </a:p>
          <a:p>
            <a:pPr marL="573088" indent="-463550">
              <a:buFont typeface="+mj-lt"/>
              <a:buAutoNum type="arabicPeriod"/>
            </a:pPr>
            <a:r>
              <a:rPr lang="en-US" dirty="0" smtClean="0"/>
              <a:t>Chemical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19200" y="274638"/>
            <a:ext cx="79248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Determine whether each of the following represents a physical property or a chemical property.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6705600" y="60198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</a:rPr>
              <a:t>U4-4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464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371600"/>
            <a:ext cx="7848600" cy="4953000"/>
          </a:xfrm>
        </p:spPr>
        <p:txBody>
          <a:bodyPr>
            <a:normAutofit fontScale="77500" lnSpcReduction="20000"/>
          </a:bodyPr>
          <a:lstStyle/>
          <a:p>
            <a:pPr marL="463550" indent="-355600">
              <a:buFont typeface="+mj-lt"/>
              <a:buAutoNum type="arabicPeriod"/>
            </a:pPr>
            <a:r>
              <a:rPr lang="en-US" dirty="0" smtClean="0"/>
              <a:t>The lasagna was baked in the oven for 1 hour.</a:t>
            </a:r>
          </a:p>
          <a:p>
            <a:pPr marL="463550" indent="-355600">
              <a:buFont typeface="+mj-lt"/>
              <a:buAutoNum type="arabicPeriod"/>
            </a:pPr>
            <a:r>
              <a:rPr lang="en-US" dirty="0"/>
              <a:t>In the lab, a student mixes 2 mL of </a:t>
            </a:r>
            <a:r>
              <a:rPr lang="en-US" dirty="0" smtClean="0"/>
              <a:t>ammonium chloride with </a:t>
            </a:r>
            <a:r>
              <a:rPr lang="en-US" dirty="0"/>
              <a:t>2 mL of hydrochloric acid in a test tube. He notices that the test tube </a:t>
            </a:r>
            <a:r>
              <a:rPr lang="en-US" dirty="0" smtClean="0"/>
              <a:t>become cooler.</a:t>
            </a:r>
            <a:endParaRPr lang="en-US" dirty="0"/>
          </a:p>
          <a:p>
            <a:pPr marL="463550" indent="-355600">
              <a:buFont typeface="+mj-lt"/>
              <a:buAutoNum type="arabicPeriod"/>
            </a:pPr>
            <a:r>
              <a:rPr lang="en-US" dirty="0" smtClean="0"/>
              <a:t>When potassium iodide and lead(II) nitrate are mixed together, a yellow solid forms.</a:t>
            </a:r>
          </a:p>
          <a:p>
            <a:pPr marL="463550" indent="-355600">
              <a:buFont typeface="+mj-lt"/>
              <a:buAutoNum type="arabicPeriod"/>
            </a:pPr>
            <a:r>
              <a:rPr lang="en-US" dirty="0"/>
              <a:t>A few grams of </a:t>
            </a:r>
            <a:r>
              <a:rPr lang="en-US" dirty="0" smtClean="0"/>
              <a:t>table salt are </a:t>
            </a:r>
            <a:r>
              <a:rPr lang="en-US" dirty="0"/>
              <a:t>placed in a small beaker of deionized water; the </a:t>
            </a:r>
            <a:r>
              <a:rPr lang="en-US" dirty="0" smtClean="0"/>
              <a:t>salt crystals </a:t>
            </a:r>
            <a:r>
              <a:rPr lang="en-US" dirty="0"/>
              <a:t>“disappear” and the liquid in the beaker remain clear and colorless.</a:t>
            </a:r>
          </a:p>
          <a:p>
            <a:pPr marL="463550" indent="-355600">
              <a:buFont typeface="+mj-lt"/>
              <a:buAutoNum type="arabicPeriod"/>
            </a:pPr>
            <a:r>
              <a:rPr lang="en-US" dirty="0"/>
              <a:t>A copper statue, over time, turns green.</a:t>
            </a:r>
          </a:p>
          <a:p>
            <a:pPr marL="463550" indent="-355600">
              <a:buFont typeface="+mj-lt"/>
              <a:buAutoNum type="arabicPeriod"/>
            </a:pPr>
            <a:r>
              <a:rPr lang="en-US" dirty="0" smtClean="0"/>
              <a:t>In the lab, a student cuts magnesium ribbon into 1-cm strips.</a:t>
            </a:r>
          </a:p>
          <a:p>
            <a:pPr marL="463550" indent="-355600">
              <a:buFont typeface="+mj-lt"/>
              <a:buAutoNum type="arabicPeriod"/>
            </a:pPr>
            <a:r>
              <a:rPr lang="en-US" dirty="0" smtClean="0"/>
              <a:t>25 grams of ice melted at room temperature.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State whether each of the following represents a chemical change or merely a physical change.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60198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</a:rPr>
              <a:t>U4-4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6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19200" y="1371600"/>
            <a:ext cx="7848600" cy="4953000"/>
          </a:xfrm>
        </p:spPr>
        <p:txBody>
          <a:bodyPr>
            <a:normAutofit lnSpcReduction="10000"/>
          </a:bodyPr>
          <a:lstStyle/>
          <a:p>
            <a:pPr marL="463550" indent="-355600">
              <a:buFont typeface="+mj-lt"/>
              <a:buAutoNum type="arabicPeriod"/>
            </a:pPr>
            <a:r>
              <a:rPr lang="en-US" dirty="0" smtClean="0"/>
              <a:t>Chemical (cooking always indicates chemical)</a:t>
            </a:r>
            <a:endParaRPr lang="en-US" dirty="0" smtClean="0"/>
          </a:p>
          <a:p>
            <a:pPr marL="463550" indent="-355600">
              <a:buFont typeface="+mj-lt"/>
              <a:buAutoNum type="arabicPeriod"/>
            </a:pPr>
            <a:r>
              <a:rPr lang="en-US" dirty="0" smtClean="0"/>
              <a:t>Chemical (indicator: change in energy)</a:t>
            </a:r>
            <a:endParaRPr lang="en-US" dirty="0"/>
          </a:p>
          <a:p>
            <a:pPr marL="463550" indent="-355600">
              <a:buFont typeface="+mj-lt"/>
              <a:buAutoNum type="arabicPeriod"/>
            </a:pPr>
            <a:r>
              <a:rPr lang="en-US" dirty="0" smtClean="0"/>
              <a:t>Chemical (indicators: change in color and formation of precipitate)</a:t>
            </a:r>
            <a:endParaRPr lang="en-US" dirty="0" smtClean="0"/>
          </a:p>
          <a:p>
            <a:pPr marL="463550" indent="-355600">
              <a:buFont typeface="+mj-lt"/>
              <a:buAutoNum type="arabicPeriod"/>
            </a:pPr>
            <a:r>
              <a:rPr lang="en-US" dirty="0" smtClean="0"/>
              <a:t>Physical (forms mixture not a new substance)</a:t>
            </a:r>
            <a:endParaRPr lang="en-US" dirty="0"/>
          </a:p>
          <a:p>
            <a:pPr marL="463550" indent="-355600">
              <a:buFont typeface="+mj-lt"/>
              <a:buAutoNum type="arabicPeriod"/>
            </a:pPr>
            <a:r>
              <a:rPr lang="en-US" dirty="0" smtClean="0"/>
              <a:t>Chemical (indicator: change in color)</a:t>
            </a:r>
            <a:endParaRPr lang="en-US" dirty="0"/>
          </a:p>
          <a:p>
            <a:pPr marL="463550" indent="-355600">
              <a:buFont typeface="+mj-lt"/>
              <a:buAutoNum type="arabicPeriod"/>
            </a:pPr>
            <a:r>
              <a:rPr lang="en-US" dirty="0" smtClean="0"/>
              <a:t>Physical (changes size not composition)</a:t>
            </a:r>
            <a:endParaRPr lang="en-US" dirty="0" smtClean="0"/>
          </a:p>
          <a:p>
            <a:pPr marL="463550" indent="-355600">
              <a:buFont typeface="+mj-lt"/>
              <a:buAutoNum type="arabicPeriod"/>
            </a:pPr>
            <a:r>
              <a:rPr lang="en-US" dirty="0" smtClean="0"/>
              <a:t>Physical (phas</a:t>
            </a:r>
            <a:r>
              <a:rPr lang="en-US" dirty="0" smtClean="0"/>
              <a:t>e changes are always physical)</a:t>
            </a:r>
            <a:endParaRPr lang="en-US" dirty="0" smtClean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143000" y="274638"/>
            <a:ext cx="8001000" cy="1143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State whether each of the following represents a chemical change or merely a physical change.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705600" y="60198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accent1"/>
                </a:solidFill>
              </a:rPr>
              <a:t>U4-4</a:t>
            </a:r>
            <a:endParaRPr lang="en-US" sz="40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746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ADB89F-5421-42BB-A5F6-2F55E794A9D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32719</TotalTime>
  <Words>353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Determine whether each of the following represents a physical property or a chemical property.</vt:lpstr>
      <vt:lpstr>Determine whether each of the following represents a physical property or a chemical property.</vt:lpstr>
      <vt:lpstr>State whether each of the following represents a chemical change or merely a physical change.</vt:lpstr>
      <vt:lpstr>State whether each of the following represents a chemical change or merely a physical change.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Monday, 10/24/2011</dc:title>
  <dc:creator>e200801253</dc:creator>
  <cp:lastModifiedBy>Pickett, Vanessa</cp:lastModifiedBy>
  <cp:revision>752</cp:revision>
  <cp:lastPrinted>2013-10-08T12:21:26Z</cp:lastPrinted>
  <dcterms:created xsi:type="dcterms:W3CDTF">2011-10-23T21:22:59Z</dcterms:created>
  <dcterms:modified xsi:type="dcterms:W3CDTF">2013-10-09T14:32:09Z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TC024062679991</vt:lpwstr>
  </property>
</Properties>
</file>