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2" r:id="rId2"/>
  </p:sldMasterIdLst>
  <p:notesMasterIdLst>
    <p:notesMasterId r:id="rId5"/>
  </p:notesMasterIdLst>
  <p:handoutMasterIdLst>
    <p:handoutMasterId r:id="rId6"/>
  </p:handoutMasterIdLst>
  <p:sldIdLst>
    <p:sldId id="300" r:id="rId3"/>
    <p:sldId id="301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DE7F00"/>
    <a:srgbClr val="002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86" autoAdjust="0"/>
  </p:normalViewPr>
  <p:slideViewPr>
    <p:cSldViewPr>
      <p:cViewPr varScale="1">
        <p:scale>
          <a:sx n="70" d="100"/>
          <a:sy n="70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35446-AFA0-445F-8E5D-FC28CD952BF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6CB31-446E-4DE3-84CB-E172EDB3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68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3846-A130-428D-AEC9-748AB43CEFD6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767"/>
            <a:ext cx="560832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00591-2B3D-4E4B-A131-55DE5C30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6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802162-4117-40C2-AFD2-DB3ACA8FDDB0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802162-4117-40C2-AFD2-DB3ACA8FDDB0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802162-4117-40C2-AFD2-DB3ACA8FDDB0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5802162-4117-40C2-AFD2-DB3ACA8FDDB0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1143000"/>
          </a:xfrm>
        </p:spPr>
        <p:txBody>
          <a:bodyPr/>
          <a:lstStyle/>
          <a:p>
            <a:r>
              <a:rPr lang="en-US" dirty="0" smtClean="0"/>
              <a:t>U4-8 </a:t>
            </a:r>
            <a:r>
              <a:rPr lang="en-US" dirty="0" smtClean="0"/>
              <a:t>Atomic Radius Graph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095" y="1219200"/>
            <a:ext cx="8124305" cy="5486400"/>
          </a:xfrm>
        </p:spPr>
        <p:txBody>
          <a:bodyPr>
            <a:normAutofit/>
          </a:bodyPr>
          <a:lstStyle/>
          <a:p>
            <a:pPr marL="287338" indent="-287338">
              <a:buNone/>
            </a:pPr>
            <a:r>
              <a:rPr lang="en-US" dirty="0" smtClean="0"/>
              <a:t>Graph of atomic radius vs. atomic number</a:t>
            </a:r>
          </a:p>
          <a:p>
            <a:pPr marL="287338" indent="-287338">
              <a:buFont typeface="+mj-lt"/>
              <a:buAutoNum type="arabicPeriod"/>
            </a:pPr>
            <a:r>
              <a:rPr lang="en-US" dirty="0" smtClean="0"/>
              <a:t>Connect the circles from atomic number 1 (hydrogen) to atomic number 54 (xenon) using a pencil</a:t>
            </a:r>
          </a:p>
          <a:p>
            <a:pPr marL="287338" indent="-287338">
              <a:buFont typeface="+mj-lt"/>
              <a:buAutoNum type="arabicPeriod"/>
            </a:pPr>
            <a:r>
              <a:rPr lang="en-US" dirty="0" smtClean="0"/>
              <a:t>Using a different color for each group, fill in the circles that represent the members of the following families:</a:t>
            </a:r>
          </a:p>
          <a:p>
            <a:pPr marL="573088" lvl="1" indent="-219075">
              <a:buFont typeface="Wingdings" pitchFamily="2" charset="2"/>
              <a:buChar char="§"/>
              <a:tabLst>
                <a:tab pos="4681538" algn="l"/>
                <a:tab pos="4913313" algn="l"/>
              </a:tabLst>
            </a:pPr>
            <a:r>
              <a:rPr lang="en-US" dirty="0" smtClean="0"/>
              <a:t>Group 1 </a:t>
            </a:r>
            <a:r>
              <a:rPr lang="en-US" sz="2000" dirty="0" smtClean="0"/>
              <a:t>(alkali metals)</a:t>
            </a:r>
            <a:r>
              <a:rPr lang="en-US" dirty="0" smtClean="0"/>
              <a:t>	</a:t>
            </a:r>
            <a:r>
              <a:rPr lang="en-US" dirty="0">
                <a:solidFill>
                  <a:srgbClr val="FFC000"/>
                </a:solidFill>
              </a:rPr>
              <a:t>▪</a:t>
            </a: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/>
              <a:t>Group 14 </a:t>
            </a:r>
            <a:r>
              <a:rPr lang="en-US" sz="2000" dirty="0"/>
              <a:t>(carbon group)</a:t>
            </a:r>
          </a:p>
          <a:p>
            <a:pPr marL="573088" lvl="1" indent="-219075">
              <a:buFont typeface="Wingdings" pitchFamily="2" charset="2"/>
              <a:buChar char="§"/>
              <a:tabLst>
                <a:tab pos="4681538" algn="l"/>
                <a:tab pos="4913313" algn="l"/>
              </a:tabLst>
            </a:pPr>
            <a:r>
              <a:rPr lang="en-US" dirty="0" smtClean="0"/>
              <a:t>Group 2 </a:t>
            </a:r>
            <a:r>
              <a:rPr lang="en-US" sz="2000" dirty="0"/>
              <a:t>(alkaline earth metals)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▪	</a:t>
            </a:r>
            <a:r>
              <a:rPr lang="en-US" dirty="0" smtClean="0"/>
              <a:t>Group </a:t>
            </a:r>
            <a:r>
              <a:rPr lang="en-US" dirty="0"/>
              <a:t>17 </a:t>
            </a:r>
            <a:r>
              <a:rPr lang="en-US" sz="2000" dirty="0"/>
              <a:t>(halogens)</a:t>
            </a:r>
          </a:p>
          <a:p>
            <a:pPr marL="573088" lvl="1" indent="-219075">
              <a:buFont typeface="Wingdings" pitchFamily="2" charset="2"/>
              <a:buChar char="§"/>
              <a:tabLst>
                <a:tab pos="4681538" algn="l"/>
                <a:tab pos="4913313" algn="l"/>
              </a:tabLst>
            </a:pPr>
            <a:r>
              <a:rPr lang="en-US" dirty="0" smtClean="0"/>
              <a:t>Group 13 </a:t>
            </a:r>
            <a:r>
              <a:rPr lang="en-US" sz="2000" dirty="0"/>
              <a:t>(boron group) </a:t>
            </a: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▪	</a:t>
            </a:r>
            <a:r>
              <a:rPr lang="en-US" dirty="0"/>
              <a:t>Group 18 </a:t>
            </a:r>
            <a:r>
              <a:rPr lang="en-US" sz="2000" dirty="0"/>
              <a:t>(noble gases)</a:t>
            </a:r>
          </a:p>
          <a:p>
            <a:pPr marL="287338" indent="-287338">
              <a:buFont typeface="+mj-lt"/>
              <a:buAutoNum type="arabicPeriod"/>
              <a:tabLst>
                <a:tab pos="5145088" algn="l"/>
                <a:tab pos="5376863" algn="l"/>
              </a:tabLst>
            </a:pPr>
            <a:r>
              <a:rPr lang="en-US" dirty="0" smtClean="0"/>
              <a:t>Draw lines between circles of the same color (elements in the same family or group)</a:t>
            </a:r>
          </a:p>
        </p:txBody>
      </p:sp>
    </p:spTree>
    <p:extLst>
      <p:ext uri="{BB962C8B-B14F-4D97-AF65-F5344CB8AC3E}">
        <p14:creationId xmlns:p14="http://schemas.microsoft.com/office/powerpoint/2010/main" val="242399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143000"/>
          </a:xfrm>
        </p:spPr>
        <p:txBody>
          <a:bodyPr/>
          <a:lstStyle/>
          <a:p>
            <a:r>
              <a:rPr lang="en-US" dirty="0" smtClean="0"/>
              <a:t>U4-8 </a:t>
            </a:r>
            <a:r>
              <a:rPr lang="en-US" dirty="0" smtClean="0"/>
              <a:t>Atomic Radius Graph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7467600" cy="5257800"/>
          </a:xfrm>
        </p:spPr>
        <p:txBody>
          <a:bodyPr>
            <a:normAutofit/>
          </a:bodyPr>
          <a:lstStyle/>
          <a:p>
            <a:pPr marL="287338" indent="-287338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Does atomic radius appear to be a periodic property? Explain.</a:t>
            </a:r>
          </a:p>
          <a:p>
            <a:pPr marL="287338" indent="-287338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Which family has the largest atomic radii within any given period? Which family has the smallest radius?</a:t>
            </a:r>
          </a:p>
          <a:p>
            <a:pPr marL="287338" indent="-287338">
              <a:spcBef>
                <a:spcPts val="1200"/>
              </a:spcBef>
              <a:buFont typeface="+mj-lt"/>
              <a:buAutoNum type="arabicPeriod"/>
              <a:tabLst>
                <a:tab pos="5145088" algn="l"/>
                <a:tab pos="5376863" algn="l"/>
              </a:tabLst>
            </a:pPr>
            <a:r>
              <a:rPr lang="en-US" dirty="0" smtClean="0"/>
              <a:t>In general, what happens to atomic radius as you proceed through a period (row) from the alkali metals to the noble gases? Explain why this might be so in terms of the attractive force between the nucleus and electrons.</a:t>
            </a:r>
          </a:p>
        </p:txBody>
      </p:sp>
    </p:spTree>
    <p:extLst>
      <p:ext uri="{BB962C8B-B14F-4D97-AF65-F5344CB8AC3E}">
        <p14:creationId xmlns:p14="http://schemas.microsoft.com/office/powerpoint/2010/main" val="16507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ADB89F-5421-42BB-A5F6-2F55E794A9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33672</TotalTime>
  <Words>138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Opulent</vt:lpstr>
      <vt:lpstr>U4-8 Atomic Radius Graph</vt:lpstr>
      <vt:lpstr>U4-8 Atomic Radius Graph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10/24/2011</dc:title>
  <dc:creator>e200801253</dc:creator>
  <cp:lastModifiedBy>Pickett, Vanessa</cp:lastModifiedBy>
  <cp:revision>774</cp:revision>
  <cp:lastPrinted>2013-10-08T12:21:26Z</cp:lastPrinted>
  <dcterms:created xsi:type="dcterms:W3CDTF">2011-10-23T21:22:59Z</dcterms:created>
  <dcterms:modified xsi:type="dcterms:W3CDTF">2013-10-21T18:57:55Z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TC024062679991</vt:lpwstr>
  </property>
</Properties>
</file>