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88E4FA3-1A32-4A0B-9F8C-CB0E4A0EB0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F725605-6B42-4286-A349-F4E92D3C6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1534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TOMORROW (12/06)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You will need notebook paper and blue/black pen</a:t>
            </a:r>
          </a:p>
          <a:p>
            <a:r>
              <a:rPr lang="en-US" sz="2800" dirty="0" smtClean="0"/>
              <a:t>You will write a formal essay response to a Gateway-style prompt</a:t>
            </a:r>
          </a:p>
          <a:p>
            <a:r>
              <a:rPr lang="en-US" sz="2800" dirty="0" smtClean="0"/>
              <a:t>There will be two prompts, and you will choose one for your response</a:t>
            </a:r>
          </a:p>
          <a:p>
            <a:pPr lvl="1"/>
            <a:r>
              <a:rPr lang="en-US" sz="2400" dirty="0" smtClean="0"/>
              <a:t>One prompt will be related to Unit 2: Matter</a:t>
            </a:r>
          </a:p>
          <a:p>
            <a:pPr lvl="1"/>
            <a:r>
              <a:rPr lang="en-US" sz="2400" dirty="0" smtClean="0"/>
              <a:t>One prompt will be related to Unit 5: Bonding</a:t>
            </a:r>
          </a:p>
          <a:p>
            <a:r>
              <a:rPr lang="en-US" sz="2800" dirty="0" smtClean="0"/>
              <a:t>Plan to take the entire class period to write your essay and keep an eye on the clock</a:t>
            </a:r>
          </a:p>
        </p:txBody>
      </p:sp>
    </p:spTree>
    <p:extLst>
      <p:ext uri="{BB962C8B-B14F-4D97-AF65-F5344CB8AC3E}">
        <p14:creationId xmlns:p14="http://schemas.microsoft.com/office/powerpoint/2010/main" val="41993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WRITING GUIDELINES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Identify the main idea/purpose and develop thesis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The bullet points of the prompt are </a:t>
            </a:r>
            <a:r>
              <a:rPr lang="en-US" sz="2600" b="1" dirty="0" smtClean="0"/>
              <a:t>NOT</a:t>
            </a:r>
            <a:r>
              <a:rPr lang="en-US" sz="2600" dirty="0" smtClean="0"/>
              <a:t> the main idea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Essay </a:t>
            </a:r>
            <a:r>
              <a:rPr lang="en-US" sz="2800" u="sng" dirty="0" smtClean="0"/>
              <a:t>must</a:t>
            </a:r>
            <a:r>
              <a:rPr lang="en-US" sz="2800" dirty="0" smtClean="0"/>
              <a:t> have three parts, meaning a minimum of three paragraphs: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Introduction – includes thesis statement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Body – bullet points help with organization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Conclusion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Do not restate the introduction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Do not introduce new information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Make it meaningful (why does the information matter?)</a:t>
            </a:r>
          </a:p>
        </p:txBody>
      </p:sp>
    </p:spTree>
    <p:extLst>
      <p:ext uri="{BB962C8B-B14F-4D97-AF65-F5344CB8AC3E}">
        <p14:creationId xmlns:p14="http://schemas.microsoft.com/office/powerpoint/2010/main" val="2268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382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WRITING GUIDELINES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Address </a:t>
            </a:r>
            <a:r>
              <a:rPr lang="en-US" sz="2800" b="1" dirty="0" smtClean="0"/>
              <a:t>ALL</a:t>
            </a:r>
            <a:r>
              <a:rPr lang="en-US" sz="2800" dirty="0" smtClean="0"/>
              <a:t> parts of prompt</a:t>
            </a:r>
            <a:endParaRPr lang="en-US" sz="2800" b="1" dirty="0" smtClean="0"/>
          </a:p>
          <a:p>
            <a:pPr lvl="1"/>
            <a:r>
              <a:rPr lang="en-US" sz="2600" dirty="0" smtClean="0"/>
              <a:t>Scenario/Background</a:t>
            </a:r>
          </a:p>
          <a:p>
            <a:pPr lvl="1"/>
            <a:r>
              <a:rPr lang="en-US" sz="2600" dirty="0" smtClean="0"/>
              <a:t>Task Statement</a:t>
            </a:r>
          </a:p>
          <a:p>
            <a:pPr lvl="1"/>
            <a:r>
              <a:rPr lang="en-US" sz="2600" dirty="0" smtClean="0"/>
              <a:t>Bullet Points</a:t>
            </a:r>
          </a:p>
          <a:p>
            <a:pPr lvl="1"/>
            <a:r>
              <a:rPr lang="en-US" sz="2600" dirty="0" smtClean="0"/>
              <a:t>Documents</a:t>
            </a:r>
          </a:p>
          <a:p>
            <a:r>
              <a:rPr lang="en-US" sz="2800" dirty="0" smtClean="0"/>
              <a:t>Use </a:t>
            </a:r>
            <a:r>
              <a:rPr lang="en-US" sz="2800" b="1" dirty="0" smtClean="0"/>
              <a:t>ALL</a:t>
            </a:r>
            <a:r>
              <a:rPr lang="en-US" sz="2800" dirty="0" smtClean="0"/>
              <a:t> documents and cite them appropriately</a:t>
            </a:r>
          </a:p>
          <a:p>
            <a:pPr lvl="1"/>
            <a:r>
              <a:rPr lang="en-US" sz="2600" dirty="0" smtClean="0"/>
              <a:t>ONLY use parenthetical citations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Matter may initially be categorized as substances or mixtures (Document A).</a:t>
            </a:r>
          </a:p>
          <a:p>
            <a:pPr lvl="2"/>
            <a:r>
              <a:rPr lang="en-US" sz="2400" dirty="0" smtClean="0"/>
              <a:t>Pay attention to titles of documents (letters or numbers).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43400" y="1447800"/>
            <a:ext cx="1905000" cy="838200"/>
            <a:chOff x="4343400" y="3048000"/>
            <a:chExt cx="1905000" cy="838200"/>
          </a:xfrm>
        </p:grpSpPr>
        <p:sp>
          <p:nvSpPr>
            <p:cNvPr id="4" name="Right Brace 3"/>
            <p:cNvSpPr/>
            <p:nvPr/>
          </p:nvSpPr>
          <p:spPr>
            <a:xfrm>
              <a:off x="4343400" y="3048000"/>
              <a:ext cx="304800" cy="838200"/>
            </a:xfrm>
            <a:prstGeom prst="rightBrac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00600" y="3220878"/>
              <a:ext cx="1447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accent6">
                      <a:lumMod val="50000"/>
                    </a:schemeClr>
                  </a:solidFill>
                </a:rPr>
                <a:t>THESIS</a:t>
              </a:r>
              <a:endParaRPr lang="en-US" sz="2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80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WRITING GUIDELINES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Explanations should include specific details: </a:t>
            </a:r>
            <a:r>
              <a:rPr lang="en-US" sz="2800" b="1" dirty="0" smtClean="0"/>
              <a:t>FACT + 2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FACT:</a:t>
            </a:r>
            <a:r>
              <a:rPr lang="en-US" sz="2800" dirty="0"/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Ionic bonding involves the transfer of electrons from metals to nonmetals.</a:t>
            </a:r>
          </a:p>
          <a:p>
            <a:pPr lvl="2">
              <a:spcBef>
                <a:spcPts val="0"/>
              </a:spcBef>
            </a:pPr>
            <a:r>
              <a:rPr lang="en-US" sz="2200" b="1" dirty="0" smtClean="0"/>
              <a:t>Support 1:</a:t>
            </a:r>
            <a:r>
              <a:rPr lang="en-US" sz="2200" dirty="0" smtClean="0"/>
              <a:t>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Metals lose valence electrons to achieve a stable configuration. These  electrons may then be transferred to nonmetal atoms, which need to gain electrons to increase their stability.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Lucida Handwriting" panose="03010101010101010101" pitchFamily="66" charset="0"/>
            </a:endParaRPr>
          </a:p>
          <a:p>
            <a:pPr lvl="2">
              <a:spcBef>
                <a:spcPts val="0"/>
              </a:spcBef>
            </a:pPr>
            <a:r>
              <a:rPr lang="en-US" sz="2200" b="1" dirty="0" smtClean="0"/>
              <a:t>Support 2:</a:t>
            </a:r>
            <a:r>
              <a:rPr lang="en-US" sz="2200" dirty="0" smtClean="0"/>
              <a:t>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For example, a lithium atom has one valence electron, which will be lost to give the lithium ion a complete outer energy level. Fluorine, a nonmetal atom, can then gain the electron given up by lithium to attain an octet of electrons in its outermost energy level.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Depth of explanations comes from answering questions </a:t>
            </a:r>
            <a:r>
              <a:rPr lang="en-US" sz="2600" dirty="0" smtClean="0"/>
              <a:t>“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How?</a:t>
            </a:r>
            <a:r>
              <a:rPr lang="en-US" sz="2600" dirty="0" smtClean="0"/>
              <a:t>” </a:t>
            </a:r>
            <a:r>
              <a:rPr lang="en-US" sz="2600" dirty="0"/>
              <a:t>and </a:t>
            </a:r>
            <a:r>
              <a:rPr lang="en-US" sz="2600" dirty="0" smtClean="0"/>
              <a:t>“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Why?</a:t>
            </a:r>
            <a:r>
              <a:rPr lang="en-US" sz="2600" dirty="0" smtClean="0"/>
              <a:t>”</a:t>
            </a:r>
            <a:endParaRPr lang="en-US" sz="2600" dirty="0"/>
          </a:p>
          <a:p>
            <a:pPr lvl="1"/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WRITING GUIDELINES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Examples should be simple and clear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Unit 2: Matter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Substances: element and compound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Mixtures: heterogeneous (suspension and colloid) and homogeneous (solution)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Unit 5: Bonding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Ionic compound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Covalent molecule: nonpolar and polar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Acid: binary and tertiary</a:t>
            </a:r>
          </a:p>
          <a:p>
            <a:pPr lvl="2"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28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2132</TotalTime>
  <Words>375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Performance Final</vt:lpstr>
      <vt:lpstr>Performance Final</vt:lpstr>
      <vt:lpstr>Performance Final</vt:lpstr>
      <vt:lpstr>Performance Final</vt:lpstr>
      <vt:lpstr>Performance Final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11/26/2012</dc:title>
  <dc:creator>e200801253</dc:creator>
  <cp:lastModifiedBy>Pickett, Vanessa</cp:lastModifiedBy>
  <cp:revision>37</cp:revision>
  <dcterms:created xsi:type="dcterms:W3CDTF">2012-11-25T14:58:14Z</dcterms:created>
  <dcterms:modified xsi:type="dcterms:W3CDTF">2013-12-05T15:58:14Z</dcterms:modified>
</cp:coreProperties>
</file>