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68" r:id="rId3"/>
    <p:sldId id="286" r:id="rId4"/>
    <p:sldId id="298" r:id="rId5"/>
    <p:sldId id="297" r:id="rId6"/>
    <p:sldId id="287" r:id="rId7"/>
    <p:sldId id="288" r:id="rId8"/>
    <p:sldId id="289" r:id="rId9"/>
    <p:sldId id="269" r:id="rId10"/>
    <p:sldId id="290" r:id="rId11"/>
    <p:sldId id="294" r:id="rId12"/>
    <p:sldId id="270" r:id="rId13"/>
    <p:sldId id="299" r:id="rId14"/>
    <p:sldId id="291" r:id="rId15"/>
    <p:sldId id="292" r:id="rId16"/>
    <p:sldId id="293" r:id="rId17"/>
    <p:sldId id="273" r:id="rId18"/>
    <p:sldId id="300" r:id="rId19"/>
    <p:sldId id="274" r:id="rId20"/>
    <p:sldId id="295" r:id="rId21"/>
    <p:sldId id="29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CF377-0ED6-4F99-83FB-F0CCF63DB731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7AF6B-C2D9-4FD4-B454-28A3FDAEC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85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Calculate empirical formul</a:t>
            </a:r>
            <a:r>
              <a:rPr lang="en-US" baseline="0" dirty="0" smtClean="0"/>
              <a:t>a for </a:t>
            </a:r>
            <a:r>
              <a:rPr lang="en-US" dirty="0" smtClean="0"/>
              <a:t>Ca3P2: 66.0% </a:t>
            </a:r>
            <a:r>
              <a:rPr lang="en-US" dirty="0" err="1" smtClean="0"/>
              <a:t>Ca</a:t>
            </a:r>
            <a:r>
              <a:rPr lang="en-US" dirty="0" smtClean="0"/>
              <a:t> and 34.0% 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7AF6B-C2D9-4FD4-B454-28A3FDAECE7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73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Empirical and molecular</a:t>
            </a:r>
            <a:r>
              <a:rPr lang="en-US" baseline="0" dirty="0" smtClean="0"/>
              <a:t> formulas for glucose: 40.00% C, 6.67% H, 53.33% O; molecular mass is 180.0 g/</a:t>
            </a:r>
            <a:r>
              <a:rPr lang="en-US" baseline="0" smtClean="0"/>
              <a:t>mol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7AF6B-C2D9-4FD4-B454-28A3FDAECE7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729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C5D3FD-6BE4-474B-A447-31F81DBB8D58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Percent composition</a:t>
            </a:r>
            <a:br>
              <a:rPr lang="en-US" dirty="0" smtClean="0"/>
            </a:br>
            <a:r>
              <a:rPr lang="en-US" dirty="0" smtClean="0"/>
              <a:t>Empirical and molecular formulas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7 The </a:t>
            </a:r>
            <a:r>
              <a:rPr lang="en-US" dirty="0" smtClean="0"/>
              <a:t>Mole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94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Empirical formula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Molecular formula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2800" dirty="0"/>
              <a:t>Represents the simplest whole number ratio of elements in a </a:t>
            </a:r>
            <a:r>
              <a:rPr lang="en-US" sz="2800" dirty="0" smtClean="0"/>
              <a:t>compound</a:t>
            </a:r>
          </a:p>
          <a:p>
            <a:r>
              <a:rPr lang="en-US" sz="2800" dirty="0" smtClean="0"/>
              <a:t>Examples</a:t>
            </a:r>
            <a:endParaRPr lang="en-US" sz="2800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800" dirty="0"/>
              <a:t>Represents the </a:t>
            </a:r>
            <a:r>
              <a:rPr lang="en-US" sz="2800" dirty="0" smtClean="0"/>
              <a:t>actual number of atoms in </a:t>
            </a:r>
            <a:r>
              <a:rPr lang="en-US" sz="2800" dirty="0"/>
              <a:t>a </a:t>
            </a:r>
            <a:r>
              <a:rPr lang="en-US" sz="2800" dirty="0" smtClean="0"/>
              <a:t>compound</a:t>
            </a:r>
          </a:p>
          <a:p>
            <a:r>
              <a:rPr lang="en-US" sz="2800" dirty="0" smtClean="0"/>
              <a:t>Examples</a:t>
            </a:r>
            <a:endParaRPr lang="en-US" sz="2800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3318387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CH</a:t>
            </a:r>
            <a:endParaRPr lang="en-US" sz="3200" baseline="-25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3318387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</a:t>
            </a:r>
            <a:r>
              <a:rPr lang="en-US" sz="32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</a:t>
            </a:r>
            <a:r>
              <a:rPr lang="en-US" sz="32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endParaRPr lang="en-US" sz="3200" baseline="-25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3987225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CH</a:t>
            </a:r>
            <a:r>
              <a:rPr lang="en-US" sz="32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endParaRPr lang="en-US" sz="3200" baseline="-25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7800" y="3987225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</a:t>
            </a:r>
            <a:r>
              <a:rPr lang="en-US" sz="32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</a:t>
            </a:r>
            <a:r>
              <a:rPr lang="en-US" sz="32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4</a:t>
            </a:r>
            <a:endParaRPr lang="en-US" sz="3200" baseline="-25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4596825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CH</a:t>
            </a:r>
            <a:r>
              <a:rPr lang="en-US" sz="32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O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4596825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</a:t>
            </a:r>
            <a:r>
              <a:rPr lang="en-US" sz="3200" baseline="-25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6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</a:t>
            </a:r>
            <a:r>
              <a:rPr lang="en-US" sz="3200" baseline="-25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32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O</a:t>
            </a:r>
            <a:r>
              <a:rPr lang="en-US" sz="3200" baseline="-25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06510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formula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88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empirical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percent composition of a sulfur oxide is 40.05% S and 59.95% O</a:t>
            </a:r>
            <a:r>
              <a:rPr lang="en-US" dirty="0" smtClean="0"/>
              <a:t>. Find the empirical formula.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sz="3000" dirty="0" smtClean="0"/>
              <a:t>When percentages are given, use the values with grams as the unit.</a:t>
            </a:r>
          </a:p>
          <a:p>
            <a:pPr marL="339725" indent="-339725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Find the number of moles of each element.</a:t>
            </a:r>
          </a:p>
          <a:p>
            <a:pPr marL="339725" indent="0">
              <a:spcBef>
                <a:spcPts val="0"/>
              </a:spcBef>
              <a:buNone/>
            </a:pPr>
            <a:r>
              <a:rPr lang="en-US" dirty="0" smtClean="0"/>
              <a:t>Conversion factor: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molar mass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4843790"/>
            <a:ext cx="1700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S  =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133600" y="4648200"/>
            <a:ext cx="4419600" cy="914400"/>
            <a:chOff x="2743200" y="4234190"/>
            <a:chExt cx="5029200" cy="914400"/>
          </a:xfrm>
        </p:grpSpPr>
        <p:cxnSp>
          <p:nvCxnSpPr>
            <p:cNvPr id="13" name="Straight Connector 12"/>
            <p:cNvCxnSpPr/>
            <p:nvPr/>
          </p:nvCxnSpPr>
          <p:spPr>
            <a:xfrm flipV="1">
              <a:off x="5105400" y="4234190"/>
              <a:ext cx="0" cy="914400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743200" y="4691390"/>
              <a:ext cx="5029200" cy="13156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2137596" y="4681210"/>
            <a:ext cx="2143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40.05 g S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09473" y="4674184"/>
            <a:ext cx="2343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09473" y="5115580"/>
            <a:ext cx="2343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32.1 g S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3429000" y="4857133"/>
            <a:ext cx="2667000" cy="615924"/>
            <a:chOff x="3429000" y="4857133"/>
            <a:chExt cx="2667000" cy="615924"/>
          </a:xfrm>
        </p:grpSpPr>
        <p:cxnSp>
          <p:nvCxnSpPr>
            <p:cNvPr id="18" name="Straight Connector 17"/>
            <p:cNvCxnSpPr/>
            <p:nvPr/>
          </p:nvCxnSpPr>
          <p:spPr>
            <a:xfrm flipV="1">
              <a:off x="3429000" y="4857133"/>
              <a:ext cx="609600" cy="19173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5486400" y="5281323"/>
              <a:ext cx="609600" cy="19173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6529390" y="4842387"/>
            <a:ext cx="2408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= 1.25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S 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000" y="5910590"/>
            <a:ext cx="1700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O  =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2133600" y="5715000"/>
            <a:ext cx="4419600" cy="914400"/>
            <a:chOff x="2743200" y="4234190"/>
            <a:chExt cx="5029200" cy="914400"/>
          </a:xfrm>
        </p:grpSpPr>
        <p:cxnSp>
          <p:nvCxnSpPr>
            <p:cNvPr id="46" name="Straight Connector 45"/>
            <p:cNvCxnSpPr/>
            <p:nvPr/>
          </p:nvCxnSpPr>
          <p:spPr>
            <a:xfrm flipV="1">
              <a:off x="5105400" y="4234190"/>
              <a:ext cx="0" cy="914400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743200" y="4691390"/>
              <a:ext cx="5029200" cy="13156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2137596" y="5748010"/>
            <a:ext cx="2143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59.95 g O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09473" y="5740984"/>
            <a:ext cx="2343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O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209473" y="6182380"/>
            <a:ext cx="2343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16.0 g O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3429000" y="5923933"/>
            <a:ext cx="2667000" cy="615924"/>
            <a:chOff x="3429000" y="5923933"/>
            <a:chExt cx="2667000" cy="615924"/>
          </a:xfrm>
        </p:grpSpPr>
        <p:cxnSp>
          <p:nvCxnSpPr>
            <p:cNvPr id="42" name="Straight Connector 41"/>
            <p:cNvCxnSpPr/>
            <p:nvPr/>
          </p:nvCxnSpPr>
          <p:spPr>
            <a:xfrm flipV="1">
              <a:off x="3429000" y="5923933"/>
              <a:ext cx="609600" cy="19173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5486400" y="6348123"/>
              <a:ext cx="609600" cy="19173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6529390" y="5909187"/>
            <a:ext cx="2408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= 3.75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O 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44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  <p:bldP spid="33" grpId="0"/>
      <p:bldP spid="35" grpId="0"/>
      <p:bldP spid="38" grpId="0"/>
      <p:bldP spid="40" grpId="0"/>
      <p:bldP spid="41" grpId="0"/>
      <p:bldP spid="43" grpId="0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empirical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Recall that the subscripts in a chemical formula indicate the number of moles of each element</a:t>
            </a:r>
          </a:p>
          <a:p>
            <a:r>
              <a:rPr lang="en-US" dirty="0" smtClean="0"/>
              <a:t>If the compound contains sulfur and oxygen in the ratio of 1.25 to 3.75, then the formula could be written as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5"/>
                </a:solidFill>
              </a:rPr>
              <a:t>S</a:t>
            </a:r>
            <a:r>
              <a:rPr lang="en-US" b="1" baseline="-25000" dirty="0" smtClean="0">
                <a:solidFill>
                  <a:schemeClr val="accent5"/>
                </a:solidFill>
              </a:rPr>
              <a:t>1.25</a:t>
            </a:r>
            <a:r>
              <a:rPr lang="en-US" b="1" dirty="0" smtClean="0">
                <a:solidFill>
                  <a:schemeClr val="accent5"/>
                </a:solidFill>
              </a:rPr>
              <a:t>O</a:t>
            </a:r>
            <a:r>
              <a:rPr lang="en-US" b="1" baseline="-25000" dirty="0">
                <a:solidFill>
                  <a:schemeClr val="accent5"/>
                </a:solidFill>
              </a:rPr>
              <a:t>3.75</a:t>
            </a:r>
          </a:p>
          <a:p>
            <a:endParaRPr lang="en-US" dirty="0" smtClean="0"/>
          </a:p>
          <a:p>
            <a:r>
              <a:rPr lang="en-US" dirty="0" smtClean="0"/>
              <a:t>What’s the problem here?</a:t>
            </a:r>
          </a:p>
        </p:txBody>
      </p:sp>
    </p:spTree>
    <p:extLst>
      <p:ext uri="{BB962C8B-B14F-4D97-AF65-F5344CB8AC3E}">
        <p14:creationId xmlns:p14="http://schemas.microsoft.com/office/powerpoint/2010/main" val="48746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empirical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percent composition of a sulfur oxide is 40.05% S and 59.95% O.</a:t>
            </a:r>
          </a:p>
          <a:p>
            <a:pPr marL="339725" indent="-339725">
              <a:buFont typeface="+mj-lt"/>
              <a:buAutoNum type="arabicPeriod" startAt="2"/>
            </a:pPr>
            <a:r>
              <a:rPr lang="en-US" dirty="0" smtClean="0"/>
              <a:t>Calculate the simplest mole ratio of the elements in the compound by dividing the number of moles of each element by the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smallest value </a:t>
            </a:r>
            <a:r>
              <a:rPr lang="en-US" dirty="0" smtClean="0"/>
              <a:t>in the mole ratio.</a:t>
            </a:r>
          </a:p>
          <a:p>
            <a:pPr marL="339725" indent="0">
              <a:buNone/>
            </a:pPr>
            <a:r>
              <a:rPr lang="en-US" dirty="0" smtClean="0"/>
              <a:t>The </a:t>
            </a:r>
            <a:r>
              <a:rPr lang="en-US" dirty="0" smtClean="0"/>
              <a:t>resulting factor </a:t>
            </a:r>
            <a:r>
              <a:rPr lang="en-US" dirty="0" smtClean="0"/>
              <a:t>of each calculation becomes the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subscript</a:t>
            </a:r>
            <a:r>
              <a:rPr lang="en-US" dirty="0" smtClean="0"/>
              <a:t> for the </a:t>
            </a:r>
            <a:r>
              <a:rPr lang="en-US" dirty="0" smtClean="0"/>
              <a:t>element </a:t>
            </a:r>
            <a:r>
              <a:rPr lang="en-US" dirty="0" smtClean="0"/>
              <a:t>in the empirical formula.</a:t>
            </a:r>
          </a:p>
        </p:txBody>
      </p:sp>
    </p:spTree>
    <p:extLst>
      <p:ext uri="{BB962C8B-B14F-4D97-AF65-F5344CB8AC3E}">
        <p14:creationId xmlns:p14="http://schemas.microsoft.com/office/powerpoint/2010/main" val="91925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empirical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percent composition of a sulfur oxide is 40.05% S and 59.95% O.</a:t>
            </a:r>
          </a:p>
          <a:p>
            <a:pPr marL="339725" indent="-339725">
              <a:buFont typeface="+mj-lt"/>
              <a:buAutoNum type="arabicPeriod" startAt="2"/>
            </a:pPr>
            <a:r>
              <a:rPr lang="en-US" dirty="0" smtClean="0"/>
              <a:t>Ratio of S to O is 1.25 : 3.75</a:t>
            </a:r>
          </a:p>
          <a:p>
            <a:pPr marL="339725" indent="0">
              <a:buNone/>
            </a:pPr>
            <a:r>
              <a:rPr lang="en-US" dirty="0" smtClean="0"/>
              <a:t>Smallest value: 1.25 or 3.75?</a:t>
            </a:r>
          </a:p>
          <a:p>
            <a:pPr marL="0" indent="0">
              <a:buNone/>
            </a:pPr>
            <a:endParaRPr lang="en-US" sz="1400" dirty="0"/>
          </a:p>
          <a:p>
            <a:pPr marL="339725" indent="-339725">
              <a:buFont typeface="+mj-lt"/>
              <a:buAutoNum type="arabicPeriod" startAt="2"/>
            </a:pPr>
            <a:endParaRPr lang="en-US" dirty="0" smtClean="0"/>
          </a:p>
          <a:p>
            <a:pPr marL="339725" indent="-339725">
              <a:buFont typeface="+mj-lt"/>
              <a:buAutoNum type="arabicPeriod" startAt="2"/>
            </a:pPr>
            <a:endParaRPr lang="en-US" dirty="0"/>
          </a:p>
          <a:p>
            <a:pPr marL="339725" indent="-339725">
              <a:buFont typeface="+mj-lt"/>
              <a:buAutoNum type="arabicPeriod" startAt="2"/>
            </a:pPr>
            <a:endParaRPr lang="en-US" dirty="0" smtClean="0"/>
          </a:p>
          <a:p>
            <a:pPr marL="339725" indent="-339725">
              <a:buFont typeface="+mj-lt"/>
              <a:buAutoNum type="arabicPeriod" startAt="2"/>
            </a:pPr>
            <a:endParaRPr lang="en-US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800" dirty="0" smtClean="0"/>
              <a:t>If results are not whole numbers, must multiply both by a factor that results in whole numbers.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35052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Subscript for S: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8006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Subscript for O: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810000" y="3352800"/>
            <a:ext cx="1905000" cy="1077218"/>
            <a:chOff x="3810000" y="3352800"/>
            <a:chExt cx="1905000" cy="1077218"/>
          </a:xfrm>
        </p:grpSpPr>
        <p:sp>
          <p:nvSpPr>
            <p:cNvPr id="6" name="TextBox 5"/>
            <p:cNvSpPr txBox="1"/>
            <p:nvPr/>
          </p:nvSpPr>
          <p:spPr>
            <a:xfrm>
              <a:off x="3810000" y="3352800"/>
              <a:ext cx="19050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1.25 </a:t>
              </a:r>
              <a:r>
                <a:rPr lang="en-US" sz="320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mol</a:t>
              </a:r>
              <a:endPara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sz="32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1.25 </a:t>
              </a:r>
              <a:r>
                <a:rPr lang="en-US" sz="320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mol</a:t>
              </a:r>
              <a:endParaRPr lang="en-US" sz="32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8" name="Straight Connector 7"/>
            <p:cNvCxnSpPr>
              <a:stCxn id="6" idx="1"/>
              <a:endCxn id="6" idx="3"/>
            </p:cNvCxnSpPr>
            <p:nvPr/>
          </p:nvCxnSpPr>
          <p:spPr>
            <a:xfrm>
              <a:off x="3810000" y="3891409"/>
              <a:ext cx="1905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5791200" y="3599021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= 1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810000" y="4637782"/>
            <a:ext cx="1905000" cy="1077218"/>
            <a:chOff x="3810000" y="3352800"/>
            <a:chExt cx="1905000" cy="1077218"/>
          </a:xfrm>
        </p:grpSpPr>
        <p:sp>
          <p:nvSpPr>
            <p:cNvPr id="16" name="TextBox 15"/>
            <p:cNvSpPr txBox="1"/>
            <p:nvPr/>
          </p:nvSpPr>
          <p:spPr>
            <a:xfrm>
              <a:off x="3810000" y="3352800"/>
              <a:ext cx="19050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3.75 </a:t>
              </a:r>
              <a:r>
                <a:rPr lang="en-US" sz="320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mol</a:t>
              </a:r>
              <a:endPara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sz="32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1.25 </a:t>
              </a:r>
              <a:r>
                <a:rPr lang="en-US" sz="320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mol</a:t>
              </a:r>
              <a:endParaRPr lang="en-US" sz="32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17" name="Straight Connector 16"/>
            <p:cNvCxnSpPr>
              <a:stCxn id="16" idx="1"/>
              <a:endCxn id="16" idx="3"/>
            </p:cNvCxnSpPr>
            <p:nvPr/>
          </p:nvCxnSpPr>
          <p:spPr>
            <a:xfrm>
              <a:off x="3810000" y="3891409"/>
              <a:ext cx="1905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5791200" y="4884003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= 3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48400" y="26156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1.25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61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empirical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percent composition of a sulfur oxide is 40.05% S and 59.95% O.</a:t>
            </a:r>
          </a:p>
          <a:p>
            <a:pPr marL="339725" indent="-339725">
              <a:buFont typeface="+mj-lt"/>
              <a:buAutoNum type="arabicPeriod" startAt="3"/>
            </a:pPr>
            <a:r>
              <a:rPr lang="en-US" dirty="0" smtClean="0"/>
              <a:t>Using the values in Step 2 as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subscripts</a:t>
            </a:r>
            <a:r>
              <a:rPr lang="en-US" dirty="0" smtClean="0"/>
              <a:t>, write the chemical formula.</a:t>
            </a:r>
          </a:p>
          <a:p>
            <a:pPr marL="914400" indent="0">
              <a:buNone/>
              <a:tabLst>
                <a:tab pos="4572000" algn="l"/>
              </a:tabLst>
            </a:pPr>
            <a:r>
              <a:rPr lang="en-US" dirty="0" smtClean="0"/>
              <a:t>Subscript of S = 1	Subscript of O = 3</a:t>
            </a:r>
          </a:p>
          <a:p>
            <a:pPr marL="914400" indent="0">
              <a:buNone/>
              <a:tabLst>
                <a:tab pos="4572000" algn="l"/>
              </a:tabLst>
            </a:pPr>
            <a:endParaRPr lang="en-US" sz="2400" dirty="0" smtClean="0"/>
          </a:p>
          <a:p>
            <a:pPr marL="339725" indent="0" algn="ctr">
              <a:buNone/>
            </a:pPr>
            <a:r>
              <a:rPr lang="en-US" sz="3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  O</a:t>
            </a:r>
          </a:p>
          <a:p>
            <a:pPr marL="339725" indent="0" algn="ctr">
              <a:buNone/>
            </a:pPr>
            <a:endParaRPr lang="en-US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339725" indent="0">
              <a:buNone/>
            </a:pP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empirical formula =</a:t>
            </a:r>
            <a:endParaRPr lang="en-US" baseline="-250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038600" y="3733800"/>
            <a:ext cx="762000" cy="1371600"/>
            <a:chOff x="4038600" y="3733800"/>
            <a:chExt cx="762000" cy="1371600"/>
          </a:xfrm>
        </p:grpSpPr>
        <p:sp>
          <p:nvSpPr>
            <p:cNvPr id="4" name="Oval 3"/>
            <p:cNvSpPr/>
            <p:nvPr/>
          </p:nvSpPr>
          <p:spPr>
            <a:xfrm>
              <a:off x="4038600" y="3733800"/>
              <a:ext cx="457200" cy="381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>
              <a:stCxn id="4" idx="5"/>
            </p:cNvCxnSpPr>
            <p:nvPr/>
          </p:nvCxnSpPr>
          <p:spPr>
            <a:xfrm>
              <a:off x="4428845" y="4059004"/>
              <a:ext cx="371755" cy="104639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5181600" y="3674806"/>
            <a:ext cx="2971800" cy="1430594"/>
            <a:chOff x="5181600" y="3674806"/>
            <a:chExt cx="2971800" cy="1430594"/>
          </a:xfrm>
        </p:grpSpPr>
        <p:sp>
          <p:nvSpPr>
            <p:cNvPr id="5" name="Oval 4"/>
            <p:cNvSpPr/>
            <p:nvPr/>
          </p:nvSpPr>
          <p:spPr>
            <a:xfrm>
              <a:off x="7696200" y="3674806"/>
              <a:ext cx="457200" cy="381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>
              <a:stCxn id="5" idx="3"/>
            </p:cNvCxnSpPr>
            <p:nvPr/>
          </p:nvCxnSpPr>
          <p:spPr>
            <a:xfrm flipH="1">
              <a:off x="5181600" y="4000010"/>
              <a:ext cx="2581555" cy="110539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4545896" y="5867400"/>
            <a:ext cx="919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SO</a:t>
            </a:r>
            <a:r>
              <a:rPr lang="en-US" sz="32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3</a:t>
            </a:r>
            <a:endParaRPr lang="en-US" sz="3200" baseline="-25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14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6" presetClass="emph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37" dur="15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formula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4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Recall:</a:t>
            </a:r>
          </a:p>
          <a:p>
            <a:pPr lvl="1"/>
            <a:r>
              <a:rPr lang="en-US" sz="3000" dirty="0" smtClean="0"/>
              <a:t>The molecular formula shows the actual number of atoms of each element in the compound</a:t>
            </a:r>
          </a:p>
          <a:p>
            <a:r>
              <a:rPr lang="en-US" dirty="0" smtClean="0"/>
              <a:t>Molecular formula is always a whole number </a:t>
            </a:r>
            <a:r>
              <a:rPr lang="en-US" dirty="0" smtClean="0">
                <a:solidFill>
                  <a:schemeClr val="accent5"/>
                </a:solidFill>
              </a:rPr>
              <a:t>multiple</a:t>
            </a:r>
            <a:r>
              <a:rPr lang="en-US" dirty="0" smtClean="0"/>
              <a:t> of the empirical formula</a:t>
            </a:r>
          </a:p>
          <a:p>
            <a:r>
              <a:rPr lang="en-US" dirty="0" smtClean="0"/>
              <a:t>Therefore, the molecular mass (</a:t>
            </a:r>
            <a:r>
              <a:rPr lang="en-US" i="1" dirty="0" smtClean="0"/>
              <a:t>MM of molecular formula</a:t>
            </a:r>
            <a:r>
              <a:rPr lang="en-US" dirty="0" smtClean="0"/>
              <a:t>) will be the same whole number </a:t>
            </a:r>
            <a:r>
              <a:rPr lang="en-US" dirty="0" smtClean="0">
                <a:solidFill>
                  <a:schemeClr val="accent5"/>
                </a:solidFill>
              </a:rPr>
              <a:t>multiple </a:t>
            </a:r>
            <a:r>
              <a:rPr lang="en-US" dirty="0" smtClean="0"/>
              <a:t>of the empirical mass (</a:t>
            </a:r>
            <a:r>
              <a:rPr lang="en-US" i="1" dirty="0" smtClean="0"/>
              <a:t>MM of empirical formula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37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molecular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 empirical formula of propene is CH</a:t>
            </a:r>
            <a:r>
              <a:rPr lang="en-US" baseline="-25000" dirty="0" smtClean="0"/>
              <a:t>2</a:t>
            </a:r>
            <a:r>
              <a:rPr lang="en-US" dirty="0" smtClean="0"/>
              <a:t>. What is its molecular formula if the molar mass is determined experimentally to be 42.0 grams?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molar mass of the empirical formula.</a:t>
            </a:r>
          </a:p>
          <a:p>
            <a:pPr marL="515938" indent="0">
              <a:buNone/>
            </a:pP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Molar mass of CH</a:t>
            </a:r>
            <a:r>
              <a:rPr lang="en-US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</a:p>
          <a:p>
            <a:pPr marL="515938" indent="0">
              <a:buNone/>
              <a:tabLst>
                <a:tab pos="1146175" algn="l"/>
                <a:tab pos="3084513" algn="dec"/>
                <a:tab pos="5827713" algn="dec"/>
              </a:tabLst>
            </a:pPr>
            <a:r>
              <a:rPr lang="en-US" dirty="0" smtClean="0"/>
              <a:t>C:	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 </a:t>
            </a:r>
            <a:r>
              <a:rPr lang="en-US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x	12.0 g/</a:t>
            </a:r>
            <a:r>
              <a:rPr lang="en-US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 =	12.0 g C</a:t>
            </a:r>
          </a:p>
          <a:p>
            <a:pPr marL="515938" indent="0">
              <a:buNone/>
              <a:tabLst>
                <a:tab pos="1146175" algn="l"/>
                <a:tab pos="3084513" algn="dec"/>
                <a:tab pos="5827713" algn="dec"/>
              </a:tabLst>
            </a:pPr>
            <a:r>
              <a:rPr lang="en-US" dirty="0" smtClean="0"/>
              <a:t>H:	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 </a:t>
            </a:r>
            <a:r>
              <a:rPr lang="en-US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x	1.0 g/</a:t>
            </a:r>
            <a:r>
              <a:rPr lang="en-US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 =	2.0 g H</a:t>
            </a:r>
          </a:p>
          <a:p>
            <a:pPr marL="515938" indent="0">
              <a:spcBef>
                <a:spcPts val="1200"/>
              </a:spcBef>
              <a:buNone/>
              <a:tabLst>
                <a:tab pos="5827713" algn="dec"/>
              </a:tabLst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14.0 g/</a:t>
            </a:r>
            <a:r>
              <a:rPr lang="en-US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CH</a:t>
            </a:r>
            <a:r>
              <a:rPr lang="en-US" baseline="-25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</a:p>
          <a:p>
            <a:pPr marL="515938" indent="0">
              <a:spcBef>
                <a:spcPts val="1200"/>
              </a:spcBef>
              <a:buNone/>
              <a:tabLst>
                <a:tab pos="5827713" algn="dec"/>
              </a:tabLst>
            </a:pP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715000" y="5486400"/>
            <a:ext cx="1447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95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12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molecular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 empirical formula of propene is CH</a:t>
            </a:r>
            <a:r>
              <a:rPr lang="en-US" baseline="-25000" dirty="0" smtClean="0"/>
              <a:t>2</a:t>
            </a:r>
            <a:r>
              <a:rPr lang="en-US" dirty="0" smtClean="0"/>
              <a:t>. What is its molecular formula if the molar mass is determined experimentally to be 42.0 grams?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Compare the mass of the molecular formula to that of the empirical formula (M/E).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5938" indent="0">
              <a:buNone/>
              <a:tabLst>
                <a:tab pos="1652588" algn="dec"/>
                <a:tab pos="4232275" algn="dec"/>
              </a:tabLst>
            </a:pP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09600" y="4332982"/>
            <a:ext cx="5486400" cy="954107"/>
            <a:chOff x="609600" y="4332982"/>
            <a:chExt cx="5486400" cy="954107"/>
          </a:xfrm>
        </p:grpSpPr>
        <p:sp>
          <p:nvSpPr>
            <p:cNvPr id="4" name="TextBox 3"/>
            <p:cNvSpPr txBox="1"/>
            <p:nvPr/>
          </p:nvSpPr>
          <p:spPr>
            <a:xfrm>
              <a:off x="609600" y="4332982"/>
              <a:ext cx="54864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molar mass of molecular formula</a:t>
              </a:r>
            </a:p>
            <a:p>
              <a:pPr algn="ctr"/>
              <a:r>
                <a:rPr lang="en-US" sz="28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molar mass of empirical formula </a:t>
              </a:r>
              <a:endPara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 flipV="1">
              <a:off x="753762" y="4810036"/>
              <a:ext cx="5189838" cy="3077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6248400" y="4332981"/>
            <a:ext cx="1447800" cy="954107"/>
            <a:chOff x="6248400" y="4332981"/>
            <a:chExt cx="1447800" cy="954107"/>
          </a:xfrm>
        </p:grpSpPr>
        <p:sp>
          <p:nvSpPr>
            <p:cNvPr id="10" name="TextBox 9"/>
            <p:cNvSpPr txBox="1"/>
            <p:nvPr/>
          </p:nvSpPr>
          <p:spPr>
            <a:xfrm>
              <a:off x="6248400" y="4332981"/>
              <a:ext cx="14478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42.0 g</a:t>
              </a:r>
            </a:p>
            <a:p>
              <a:pPr algn="ctr"/>
              <a:r>
                <a:rPr lang="en-US" sz="28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14.0 g</a:t>
              </a:r>
              <a:endPara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6400800" y="4810034"/>
              <a:ext cx="1143000" cy="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5855110" y="4548424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=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0" y="4539596"/>
            <a:ext cx="860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=  3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59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molecular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 empirical formula of propene is CH</a:t>
            </a:r>
            <a:r>
              <a:rPr lang="en-US" baseline="-25000" dirty="0" smtClean="0"/>
              <a:t>2</a:t>
            </a:r>
            <a:r>
              <a:rPr lang="en-US" dirty="0" smtClean="0"/>
              <a:t>. What is its molecular formula if the molar mass is determined experimentally to be 42.0 grams?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Multiply the subscript of each element in the empirical formula by the resulting factor (n). </a:t>
            </a:r>
          </a:p>
          <a:p>
            <a:pPr marL="515938" indent="0">
              <a:buNone/>
              <a:tabLst>
                <a:tab pos="1652588" algn="dec"/>
                <a:tab pos="4232275" algn="dec"/>
              </a:tabLst>
            </a:pP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45720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molecular formula = (empirical formula)</a:t>
            </a:r>
            <a:r>
              <a:rPr lang="en-US" sz="32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</a:t>
            </a:r>
            <a:endParaRPr lang="en-US" sz="3200" baseline="-25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52578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molecular formula = (CH</a:t>
            </a:r>
            <a:r>
              <a:rPr lang="en-US" sz="32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)</a:t>
            </a:r>
            <a:r>
              <a:rPr lang="en-US" sz="32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3</a:t>
            </a:r>
            <a:endParaRPr lang="en-US" sz="3200" baseline="-25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5892225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molecular formula = C</a:t>
            </a:r>
            <a:r>
              <a:rPr lang="en-US" sz="32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3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</a:t>
            </a:r>
            <a:r>
              <a:rPr lang="en-US" sz="32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6</a:t>
            </a:r>
            <a:endParaRPr lang="en-US" sz="3200" baseline="-25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5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6" presetClass="emph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20" dur="15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4" grpId="0"/>
      <p:bldP spid="1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percent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General formula for calculating percentage: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question, then, becomes: W</a:t>
            </a:r>
            <a:r>
              <a:rPr lang="en-US" i="1" dirty="0" smtClean="0"/>
              <a:t>hat is the part, and what is the whole?</a:t>
            </a:r>
            <a:endParaRPr lang="en-US" dirty="0" smtClean="0"/>
          </a:p>
          <a:p>
            <a:r>
              <a:rPr lang="en-US" dirty="0" smtClean="0"/>
              <a:t>For compounds, the percent composition is calculated by </a:t>
            </a:r>
            <a:r>
              <a:rPr lang="en-US" b="1" dirty="0" smtClean="0"/>
              <a:t>mass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What is the part?</a:t>
            </a:r>
          </a:p>
          <a:p>
            <a:pPr lvl="1"/>
            <a:r>
              <a:rPr lang="en-US" dirty="0" smtClean="0"/>
              <a:t>What is the whole?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514600" y="1970782"/>
            <a:ext cx="3581400" cy="1077218"/>
            <a:chOff x="762000" y="1905000"/>
            <a:chExt cx="3581400" cy="1077218"/>
          </a:xfrm>
        </p:grpSpPr>
        <p:sp>
          <p:nvSpPr>
            <p:cNvPr id="4" name="TextBox 3"/>
            <p:cNvSpPr txBox="1"/>
            <p:nvPr/>
          </p:nvSpPr>
          <p:spPr>
            <a:xfrm>
              <a:off x="762000" y="2133600"/>
              <a:ext cx="914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% =</a:t>
              </a:r>
              <a:endParaRPr lang="en-US" sz="32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24000" y="1905000"/>
              <a:ext cx="1371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part</a:t>
              </a:r>
            </a:p>
            <a:p>
              <a:pPr algn="ctr"/>
              <a:r>
                <a:rPr lang="en-US" sz="32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whole</a:t>
              </a:r>
              <a:endParaRPr lang="en-US" sz="32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71800" y="2082225"/>
              <a:ext cx="1371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x 100</a:t>
              </a:r>
              <a:endParaRPr lang="en-US" sz="32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8" name="Straight Connector 7"/>
            <p:cNvCxnSpPr>
              <a:endCxn id="5" idx="3"/>
            </p:cNvCxnSpPr>
            <p:nvPr/>
          </p:nvCxnSpPr>
          <p:spPr>
            <a:xfrm>
              <a:off x="1600200" y="2443609"/>
              <a:ext cx="12954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4837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Unknown compound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Recently discovered new compound</a:t>
            </a:r>
          </a:p>
          <a:p>
            <a:r>
              <a:rPr lang="en-US" dirty="0" smtClean="0"/>
              <a:t>Named </a:t>
            </a:r>
            <a:r>
              <a:rPr lang="en-US" b="1" i="1" dirty="0" smtClean="0"/>
              <a:t>cookie</a:t>
            </a:r>
            <a:endParaRPr lang="en-US" b="1" dirty="0" smtClean="0"/>
          </a:p>
          <a:p>
            <a:r>
              <a:rPr lang="en-US" dirty="0" smtClean="0"/>
              <a:t>Known to be comprised of two elements, Cc and Do, in an unknown ratio</a:t>
            </a:r>
          </a:p>
          <a:p>
            <a:pPr lvl="1"/>
            <a:r>
              <a:rPr lang="en-US" i="1" dirty="0" smtClean="0"/>
              <a:t>Chocolate chip</a:t>
            </a:r>
            <a:r>
              <a:rPr lang="en-US" dirty="0" smtClean="0"/>
              <a:t> and </a:t>
            </a:r>
            <a:r>
              <a:rPr lang="en-US" i="1" dirty="0" smtClean="0"/>
              <a:t>cookie dough</a:t>
            </a:r>
            <a:r>
              <a:rPr lang="en-US" dirty="0" smtClean="0"/>
              <a:t>, respectively</a:t>
            </a:r>
          </a:p>
          <a:p>
            <a:r>
              <a:rPr lang="en-US" dirty="0" smtClean="0"/>
              <a:t>Task</a:t>
            </a:r>
            <a:r>
              <a:rPr lang="en-US" dirty="0"/>
              <a:t> </a:t>
            </a:r>
            <a:r>
              <a:rPr lang="en-US" dirty="0" smtClean="0"/>
              <a:t>is two-fold:</a:t>
            </a:r>
          </a:p>
          <a:p>
            <a:pPr marL="804863" lvl="1" indent="-347663">
              <a:buFont typeface="+mj-lt"/>
              <a:buAutoNum type="arabicPeriod"/>
            </a:pPr>
            <a:r>
              <a:rPr lang="en-US" dirty="0" smtClean="0"/>
              <a:t>Calculate the percent composition by mass</a:t>
            </a:r>
          </a:p>
          <a:p>
            <a:pPr marL="804863" lvl="1" indent="-347663"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b="1" dirty="0" smtClean="0"/>
              <a:t>empirical formula </a:t>
            </a:r>
            <a:r>
              <a:rPr lang="en-US" dirty="0" smtClean="0"/>
              <a:t>of compound</a:t>
            </a:r>
          </a:p>
          <a:p>
            <a:pPr lvl="2"/>
            <a:r>
              <a:rPr lang="en-US" dirty="0" smtClean="0"/>
              <a:t>Empirical formula indicates the simplest whole number ratio of atoms present in compound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89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percent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General formula for calculating percentage: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question, then, becomes: W</a:t>
            </a:r>
            <a:r>
              <a:rPr lang="en-US" i="1" dirty="0" smtClean="0"/>
              <a:t>hat is the part, and what is the whole?</a:t>
            </a:r>
            <a:endParaRPr lang="en-US" dirty="0" smtClean="0"/>
          </a:p>
          <a:p>
            <a:r>
              <a:rPr lang="en-US" dirty="0" smtClean="0"/>
              <a:t>When calculating the percent composition for compounds, the formula becomes: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514600" y="1970782"/>
            <a:ext cx="3581400" cy="1077218"/>
            <a:chOff x="762000" y="1905000"/>
            <a:chExt cx="3581400" cy="1077218"/>
          </a:xfrm>
        </p:grpSpPr>
        <p:sp>
          <p:nvSpPr>
            <p:cNvPr id="4" name="TextBox 3"/>
            <p:cNvSpPr txBox="1"/>
            <p:nvPr/>
          </p:nvSpPr>
          <p:spPr>
            <a:xfrm>
              <a:off x="762000" y="2133600"/>
              <a:ext cx="914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% =</a:t>
              </a:r>
              <a:endParaRPr lang="en-US" sz="32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24000" y="1905000"/>
              <a:ext cx="1371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part</a:t>
              </a:r>
            </a:p>
            <a:p>
              <a:pPr algn="ctr"/>
              <a:r>
                <a:rPr lang="en-US" sz="32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whole</a:t>
              </a:r>
              <a:endParaRPr lang="en-US" sz="32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71800" y="2082225"/>
              <a:ext cx="1371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x 100</a:t>
              </a:r>
              <a:endParaRPr lang="en-US" sz="32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8" name="Straight Connector 7"/>
            <p:cNvCxnSpPr>
              <a:endCxn id="5" idx="3"/>
            </p:cNvCxnSpPr>
            <p:nvPr/>
          </p:nvCxnSpPr>
          <p:spPr>
            <a:xfrm>
              <a:off x="1600200" y="2443609"/>
              <a:ext cx="12954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04800" y="5308937"/>
            <a:ext cx="8608142" cy="1015663"/>
            <a:chOff x="304800" y="4191000"/>
            <a:chExt cx="8608142" cy="1015663"/>
          </a:xfrm>
        </p:grpSpPr>
        <p:sp>
          <p:nvSpPr>
            <p:cNvPr id="14" name="TextBox 13"/>
            <p:cNvSpPr txBox="1"/>
            <p:nvPr/>
          </p:nvSpPr>
          <p:spPr>
            <a:xfrm>
              <a:off x="304800" y="4191000"/>
              <a:ext cx="2514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% composition</a:t>
              </a:r>
            </a:p>
            <a:p>
              <a:pPr algn="ctr"/>
              <a:r>
                <a:rPr lang="en-US" sz="30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of element</a:t>
              </a:r>
              <a:endParaRPr lang="en-US" sz="30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124200" y="4191000"/>
              <a:ext cx="44958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molar mass of element</a:t>
              </a:r>
            </a:p>
            <a:p>
              <a:pPr algn="ctr"/>
              <a:r>
                <a:rPr lang="en-US" sz="30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molar mass of compound </a:t>
              </a:r>
              <a:endParaRPr lang="en-US" sz="30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541342" y="4343400"/>
              <a:ext cx="1371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x 100</a:t>
              </a:r>
              <a:endParaRPr lang="en-US" sz="32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3200400" y="4698832"/>
              <a:ext cx="4343400" cy="3077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743200" y="4444425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=</a:t>
              </a:r>
              <a:endParaRPr lang="en-US" sz="32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808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32004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800"/>
              </a:spcBef>
              <a:spcAft>
                <a:spcPts val="800"/>
              </a:spcAft>
              <a:buNone/>
            </a:pPr>
            <a:r>
              <a:rPr lang="en-US" dirty="0"/>
              <a:t>Calculate the percent  composition of each element in sodium </a:t>
            </a:r>
            <a:r>
              <a:rPr lang="en-US" dirty="0" smtClean="0"/>
              <a:t>bicarbonate (</a:t>
            </a:r>
            <a:r>
              <a:rPr lang="en-US" i="1" dirty="0" smtClean="0"/>
              <a:t>sodium hydrogen carbonate</a:t>
            </a:r>
            <a:r>
              <a:rPr lang="en-US" dirty="0" smtClean="0"/>
              <a:t>).</a:t>
            </a:r>
            <a:endParaRPr lang="en-US" dirty="0"/>
          </a:p>
          <a:p>
            <a:pPr marL="0" indent="0">
              <a:spcBef>
                <a:spcPts val="800"/>
              </a:spcBef>
              <a:spcAft>
                <a:spcPts val="800"/>
              </a:spcAft>
              <a:buNone/>
            </a:pPr>
            <a:endParaRPr lang="en-US" sz="9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Write the formula for sodium bicarbonate.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  <a:tabLst>
                <a:tab pos="2522538" algn="ctr"/>
                <a:tab pos="4808538" algn="ctr"/>
              </a:tabLst>
            </a:pPr>
            <a:r>
              <a:rPr lang="en-US" dirty="0"/>
              <a:t>	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Na</a:t>
            </a:r>
            <a:r>
              <a:rPr lang="en-US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1+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	HCO</a:t>
            </a:r>
            <a:r>
              <a:rPr lang="en-US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3</a:t>
            </a:r>
            <a:r>
              <a:rPr lang="en-US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1–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0" y="3911025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3657600" algn="ctr"/>
              </a:tabLst>
            </a:pP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NaHCO</a:t>
            </a:r>
            <a:r>
              <a:rPr lang="en-US" sz="32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3</a:t>
            </a:r>
            <a:endParaRPr lang="en-US" sz="3200" baseline="-25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60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3276600"/>
          </a:xfrm>
        </p:spPr>
        <p:txBody>
          <a:bodyPr>
            <a:normAutofit/>
          </a:bodyPr>
          <a:lstStyle/>
          <a:p>
            <a:pPr marL="0" indent="0">
              <a:spcBef>
                <a:spcPts val="800"/>
              </a:spcBef>
              <a:spcAft>
                <a:spcPts val="800"/>
              </a:spcAft>
              <a:buNone/>
            </a:pPr>
            <a:r>
              <a:rPr lang="en-US" dirty="0"/>
              <a:t>Calculate the percent  composition of each element in sodium bicarbonate, NaHCO</a:t>
            </a:r>
            <a:r>
              <a:rPr lang="en-US" baseline="-25000" dirty="0"/>
              <a:t>3</a:t>
            </a:r>
            <a:r>
              <a:rPr lang="en-US" dirty="0" smtClean="0"/>
              <a:t>.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2"/>
            </a:pPr>
            <a:r>
              <a:rPr lang="en-US" dirty="0" smtClean="0"/>
              <a:t>Calculate the molar mass of the compound.</a:t>
            </a:r>
          </a:p>
          <a:p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838200" y="3060290"/>
            <a:ext cx="4191000" cy="2362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Na</a:t>
            </a:r>
          </a:p>
          <a:p>
            <a:r>
              <a:rPr lang="en-US" dirty="0" smtClean="0"/>
              <a:t>H</a:t>
            </a:r>
            <a:endParaRPr lang="en-US" baseline="-25000" dirty="0" smtClean="0"/>
          </a:p>
          <a:p>
            <a:r>
              <a:rPr lang="en-US" dirty="0" smtClean="0"/>
              <a:t>C</a:t>
            </a:r>
          </a:p>
          <a:p>
            <a:r>
              <a:rPr lang="en-US" dirty="0" smtClean="0"/>
              <a:t>O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05000" y="313438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1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x 23.0 g/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05000" y="370377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1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x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.0 g/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05000" y="427738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1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x 12.0 g/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5000" y="488698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3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x 16.0 g/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mol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5105400" y="3141754"/>
            <a:ext cx="4191000" cy="29718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  <a:tabLst>
                <a:tab pos="1719263" algn="r"/>
              </a:tabLst>
            </a:pP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=</a:t>
            </a:r>
            <a:r>
              <a:rPr lang="en-US" dirty="0" smtClean="0"/>
              <a:t>	23.0 g</a:t>
            </a:r>
          </a:p>
          <a:p>
            <a:pPr marL="0" indent="0">
              <a:spcBef>
                <a:spcPts val="800"/>
              </a:spcBef>
              <a:buSzPct val="100000"/>
              <a:buNone/>
              <a:tabLst>
                <a:tab pos="1719263" algn="r"/>
              </a:tabLst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=</a:t>
            </a:r>
            <a:r>
              <a:rPr lang="en-US" dirty="0" smtClean="0"/>
              <a:t>	1.0 g</a:t>
            </a:r>
            <a:endParaRPr lang="en-US" baseline="-25000" dirty="0" smtClean="0"/>
          </a:p>
          <a:p>
            <a:pPr marL="0" indent="0">
              <a:spcBef>
                <a:spcPts val="800"/>
              </a:spcBef>
              <a:buSzPct val="100000"/>
              <a:buNone/>
              <a:tabLst>
                <a:tab pos="1719263" algn="r"/>
              </a:tabLst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=</a:t>
            </a:r>
            <a:r>
              <a:rPr lang="en-US" dirty="0" smtClean="0"/>
              <a:t>	12.0 g</a:t>
            </a:r>
          </a:p>
          <a:p>
            <a:pPr marL="0" indent="0">
              <a:spcBef>
                <a:spcPts val="800"/>
              </a:spcBef>
              <a:buSzPct val="100000"/>
              <a:buNone/>
              <a:tabLst>
                <a:tab pos="1719263" algn="r"/>
              </a:tabLst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=</a:t>
            </a:r>
            <a:r>
              <a:rPr lang="en-US" dirty="0" smtClean="0"/>
              <a:t>	48.0 g</a:t>
            </a:r>
          </a:p>
          <a:p>
            <a:pPr marL="0" indent="0">
              <a:buSzPct val="100000"/>
              <a:buNone/>
              <a:tabLst>
                <a:tab pos="2522538" algn="r"/>
                <a:tab pos="2625725" algn="l"/>
              </a:tabLst>
            </a:pPr>
            <a:r>
              <a:rPr lang="en-US" dirty="0"/>
              <a:t>	</a:t>
            </a:r>
            <a:r>
              <a:rPr lang="en-US" dirty="0" smtClean="0"/>
              <a:t>84.0 g/</a:t>
            </a:r>
            <a:r>
              <a:rPr lang="en-US" dirty="0" err="1" smtClean="0"/>
              <a:t>mol</a:t>
            </a:r>
            <a:r>
              <a:rPr lang="en-US" dirty="0"/>
              <a:t>	</a:t>
            </a:r>
            <a:r>
              <a:rPr lang="en-US" dirty="0" smtClean="0"/>
              <a:t>NaHCO</a:t>
            </a:r>
            <a:r>
              <a:rPr lang="en-US" baseline="-25000" dirty="0" smtClean="0"/>
              <a:t>3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791200" y="5334000"/>
            <a:ext cx="1066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Brace 25"/>
          <p:cNvSpPr/>
          <p:nvPr/>
        </p:nvSpPr>
        <p:spPr>
          <a:xfrm>
            <a:off x="6781800" y="3276600"/>
            <a:ext cx="533400" cy="2057400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467600" y="3200400"/>
            <a:ext cx="45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P</a:t>
            </a:r>
          </a:p>
          <a:p>
            <a:pPr algn="ctr"/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</a:p>
          <a:p>
            <a:pPr algn="ctr"/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R</a:t>
            </a:r>
          </a:p>
          <a:p>
            <a:pPr algn="ctr"/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T</a:t>
            </a:r>
          </a:p>
          <a:p>
            <a:pPr algn="ctr"/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S</a:t>
            </a:r>
          </a:p>
        </p:txBody>
      </p:sp>
      <p:sp>
        <p:nvSpPr>
          <p:cNvPr id="30" name="Right Brace 29"/>
          <p:cNvSpPr/>
          <p:nvPr/>
        </p:nvSpPr>
        <p:spPr>
          <a:xfrm rot="5400000">
            <a:off x="7200900" y="4305300"/>
            <a:ext cx="533400" cy="3352800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629400" y="6172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WHOLE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20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3" grpId="0"/>
      <p:bldP spid="24" grpId="0"/>
      <p:bldP spid="26" grpId="0" animBg="1"/>
      <p:bldP spid="29" grpId="0"/>
      <p:bldP spid="30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3276600"/>
          </a:xfrm>
        </p:spPr>
        <p:txBody>
          <a:bodyPr>
            <a:norm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dirty="0" smtClean="0"/>
              <a:t>Calculate the percent  </a:t>
            </a:r>
            <a:r>
              <a:rPr lang="en-US" dirty="0"/>
              <a:t>c</a:t>
            </a:r>
            <a:r>
              <a:rPr lang="en-US" dirty="0" smtClean="0"/>
              <a:t>omposition of each element </a:t>
            </a:r>
            <a:r>
              <a:rPr lang="en-US" dirty="0"/>
              <a:t>i</a:t>
            </a:r>
            <a:r>
              <a:rPr lang="en-US" dirty="0" smtClean="0"/>
              <a:t>n sodium bicarbonate, NaHCO</a:t>
            </a:r>
            <a:r>
              <a:rPr lang="en-US" baseline="-25000" dirty="0" smtClean="0"/>
              <a:t>3</a:t>
            </a:r>
            <a:r>
              <a:rPr lang="en-US" dirty="0" smtClean="0"/>
              <a:t>.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3"/>
            </a:pPr>
            <a:r>
              <a:rPr lang="en-US" dirty="0" smtClean="0"/>
              <a:t>Substitute values in the formula and solve.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95864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% Na =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209800" y="2743200"/>
            <a:ext cx="2590800" cy="954107"/>
            <a:chOff x="2438400" y="3505200"/>
            <a:chExt cx="2971800" cy="954107"/>
          </a:xfrm>
        </p:grpSpPr>
        <p:sp>
          <p:nvSpPr>
            <p:cNvPr id="6" name="TextBox 5"/>
            <p:cNvSpPr txBox="1"/>
            <p:nvPr/>
          </p:nvSpPr>
          <p:spPr>
            <a:xfrm>
              <a:off x="2438400" y="3505200"/>
              <a:ext cx="29718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23.0 g Na</a:t>
              </a:r>
            </a:p>
            <a:p>
              <a:pPr algn="ctr"/>
              <a:r>
                <a:rPr lang="en-US" sz="28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84.0 g NaHCO</a:t>
              </a:r>
              <a:r>
                <a:rPr lang="en-US" sz="2800" baseline="-250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3</a:t>
              </a:r>
              <a:endParaRPr lang="en-US" sz="2800" baseline="-250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8" name="Straight Connector 7"/>
            <p:cNvCxnSpPr>
              <a:stCxn id="6" idx="1"/>
              <a:endCxn id="6" idx="3"/>
            </p:cNvCxnSpPr>
            <p:nvPr/>
          </p:nvCxnSpPr>
          <p:spPr>
            <a:xfrm>
              <a:off x="2438400" y="3982254"/>
              <a:ext cx="29718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4876800" y="2895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x 100  =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24600" y="28956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27.4% Na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5800" y="3909536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% H =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2209800" y="3694093"/>
            <a:ext cx="2590800" cy="954107"/>
            <a:chOff x="2438400" y="3505200"/>
            <a:chExt cx="2971800" cy="954107"/>
          </a:xfrm>
        </p:grpSpPr>
        <p:sp>
          <p:nvSpPr>
            <p:cNvPr id="34" name="TextBox 33"/>
            <p:cNvSpPr txBox="1"/>
            <p:nvPr/>
          </p:nvSpPr>
          <p:spPr>
            <a:xfrm>
              <a:off x="2438400" y="3505200"/>
              <a:ext cx="29718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1</a:t>
              </a:r>
              <a:r>
                <a:rPr lang="en-US" sz="28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.0 g H</a:t>
              </a:r>
            </a:p>
            <a:p>
              <a:pPr algn="ctr"/>
              <a:r>
                <a:rPr lang="en-US" sz="28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84.0 g NaHCO</a:t>
              </a:r>
              <a:r>
                <a:rPr lang="en-US" sz="2800" baseline="-250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3</a:t>
              </a:r>
              <a:endParaRPr lang="en-US" sz="2800" baseline="-250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35" name="Straight Connector 34"/>
            <p:cNvCxnSpPr>
              <a:stCxn id="34" idx="1"/>
              <a:endCxn id="34" idx="3"/>
            </p:cNvCxnSpPr>
            <p:nvPr/>
          </p:nvCxnSpPr>
          <p:spPr>
            <a:xfrm>
              <a:off x="2438400" y="3982254"/>
              <a:ext cx="29718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4876800" y="384649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x 100  =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72200" y="3846493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.2% H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5800" y="486364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% C =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2209800" y="4648200"/>
            <a:ext cx="2590800" cy="954107"/>
            <a:chOff x="2438400" y="3505200"/>
            <a:chExt cx="2971800" cy="954107"/>
          </a:xfrm>
        </p:grpSpPr>
        <p:sp>
          <p:nvSpPr>
            <p:cNvPr id="41" name="TextBox 40"/>
            <p:cNvSpPr txBox="1"/>
            <p:nvPr/>
          </p:nvSpPr>
          <p:spPr>
            <a:xfrm>
              <a:off x="2438400" y="3505200"/>
              <a:ext cx="29718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12.0 g C</a:t>
              </a:r>
            </a:p>
            <a:p>
              <a:pPr algn="ctr"/>
              <a:r>
                <a:rPr lang="en-US" sz="28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84.0 g NaHCO</a:t>
              </a:r>
              <a:r>
                <a:rPr lang="en-US" sz="2800" baseline="-250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3</a:t>
              </a:r>
              <a:endParaRPr lang="en-US" sz="2800" baseline="-250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42" name="Straight Connector 41"/>
            <p:cNvCxnSpPr>
              <a:stCxn id="41" idx="1"/>
              <a:endCxn id="41" idx="3"/>
            </p:cNvCxnSpPr>
            <p:nvPr/>
          </p:nvCxnSpPr>
          <p:spPr>
            <a:xfrm>
              <a:off x="2438400" y="3982254"/>
              <a:ext cx="29718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4876800" y="4800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x 100  =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24600" y="4800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14.3% C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5800" y="5814536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% O =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2209800" y="5599093"/>
            <a:ext cx="2590800" cy="954107"/>
            <a:chOff x="2438400" y="3505200"/>
            <a:chExt cx="2971800" cy="954107"/>
          </a:xfrm>
        </p:grpSpPr>
        <p:sp>
          <p:nvSpPr>
            <p:cNvPr id="48" name="TextBox 47"/>
            <p:cNvSpPr txBox="1"/>
            <p:nvPr/>
          </p:nvSpPr>
          <p:spPr>
            <a:xfrm>
              <a:off x="2438400" y="3505200"/>
              <a:ext cx="29718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48.0 g O</a:t>
              </a:r>
            </a:p>
            <a:p>
              <a:pPr algn="ctr"/>
              <a:r>
                <a:rPr lang="en-US" sz="28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84.0 g NaHCO</a:t>
              </a:r>
              <a:r>
                <a:rPr lang="en-US" sz="2800" baseline="-250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3</a:t>
              </a:r>
              <a:endParaRPr lang="en-US" sz="2800" baseline="-250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49" name="Straight Connector 48"/>
            <p:cNvCxnSpPr>
              <a:stCxn id="48" idx="1"/>
              <a:endCxn id="48" idx="3"/>
            </p:cNvCxnSpPr>
            <p:nvPr/>
          </p:nvCxnSpPr>
          <p:spPr>
            <a:xfrm>
              <a:off x="2438400" y="3982254"/>
              <a:ext cx="29718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4876800" y="575149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x 100  =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72200" y="5751493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57.1% O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057900" y="6172200"/>
            <a:ext cx="1485900" cy="523220"/>
            <a:chOff x="6057900" y="6172200"/>
            <a:chExt cx="1485900" cy="523220"/>
          </a:xfrm>
        </p:grpSpPr>
        <p:sp>
          <p:nvSpPr>
            <p:cNvPr id="50" name="TextBox 49"/>
            <p:cNvSpPr txBox="1"/>
            <p:nvPr/>
          </p:nvSpPr>
          <p:spPr>
            <a:xfrm>
              <a:off x="6057900" y="6172200"/>
              <a:ext cx="1485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 smtClean="0">
                  <a:solidFill>
                    <a:schemeClr val="bg2">
                      <a:lumMod val="50000"/>
                    </a:schemeClr>
                  </a:solidFill>
                </a:rPr>
                <a:t>100.0%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324600" y="6248400"/>
              <a:ext cx="1066800" cy="0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941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1" grpId="0"/>
      <p:bldP spid="22" grpId="0"/>
      <p:bldP spid="28" grpId="0"/>
      <p:bldP spid="32" grpId="0"/>
      <p:bldP spid="33" grpId="0"/>
      <p:bldP spid="37" grpId="0"/>
      <p:bldP spid="39" grpId="0"/>
      <p:bldP spid="40" grpId="0"/>
      <p:bldP spid="44" grpId="0"/>
      <p:bldP spid="46" grpId="0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and molecular formulas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93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2048</TotalTime>
  <Words>958</Words>
  <Application>Microsoft Office PowerPoint</Application>
  <PresentationFormat>On-screen Show (4:3)</PresentationFormat>
  <Paragraphs>196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Trek</vt:lpstr>
      <vt:lpstr>Percent composition Empirical and molecular formulas</vt:lpstr>
      <vt:lpstr>Percent composition</vt:lpstr>
      <vt:lpstr>Calculating percent composition</vt:lpstr>
      <vt:lpstr>Unknown compound</vt:lpstr>
      <vt:lpstr>Calculating percent composition</vt:lpstr>
      <vt:lpstr>For example</vt:lpstr>
      <vt:lpstr>For example</vt:lpstr>
      <vt:lpstr>For example</vt:lpstr>
      <vt:lpstr>Empirical and molecular formulas</vt:lpstr>
      <vt:lpstr>definitions</vt:lpstr>
      <vt:lpstr>Empirical formula</vt:lpstr>
      <vt:lpstr>Determining empirical formula</vt:lpstr>
      <vt:lpstr>Determining empirical formula</vt:lpstr>
      <vt:lpstr>Determining empirical formula</vt:lpstr>
      <vt:lpstr>Determining empirical formula</vt:lpstr>
      <vt:lpstr>Determining empirical formula</vt:lpstr>
      <vt:lpstr>Molecular formula</vt:lpstr>
      <vt:lpstr>Molecular Formula</vt:lpstr>
      <vt:lpstr>Determining molecular formula</vt:lpstr>
      <vt:lpstr>Determining molecular formula</vt:lpstr>
      <vt:lpstr>Determining molecular formula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Mole montage</dc:title>
  <dc:creator>e200801253</dc:creator>
  <cp:lastModifiedBy>Pickett, Vanessa</cp:lastModifiedBy>
  <cp:revision>111</cp:revision>
  <dcterms:created xsi:type="dcterms:W3CDTF">2012-01-03T01:59:28Z</dcterms:created>
  <dcterms:modified xsi:type="dcterms:W3CDTF">2014-01-13T04:43:06Z</dcterms:modified>
</cp:coreProperties>
</file>