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72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9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1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1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2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6966-33CB-42F8-8646-0AC096D81734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01868-C132-42CC-9776-AB9D99E1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7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130425"/>
            <a:ext cx="3886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ADAPTATIONS and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293" y="3886200"/>
            <a:ext cx="3325907" cy="1752600"/>
          </a:xfrm>
        </p:spPr>
        <p:txBody>
          <a:bodyPr/>
          <a:lstStyle/>
          <a:p>
            <a:r>
              <a:rPr lang="en-US" dirty="0" smtClean="0"/>
              <a:t>Relationships in Nature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755" y="0"/>
            <a:ext cx="5478910" cy="683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295400"/>
          </a:xfrm>
        </p:spPr>
        <p:txBody>
          <a:bodyPr>
            <a:normAutofit/>
          </a:bodyPr>
          <a:lstStyle/>
          <a:p>
            <a:pPr marL="579438" indent="-514350">
              <a:buFont typeface="+mj-lt"/>
              <a:buAutoNum type="arabicPeriod" startAt="2"/>
            </a:pPr>
            <a:r>
              <a:rPr lang="en-US" b="1" dirty="0" smtClean="0"/>
              <a:t>Commensalism</a:t>
            </a:r>
            <a:r>
              <a:rPr lang="en-US" dirty="0" smtClean="0"/>
              <a:t>: one species benefits and the other is unaffected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2219" y="2489506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1" algn="ctr"/>
            <a:r>
              <a:rPr lang="en-US" sz="3000" dirty="0" smtClean="0"/>
              <a:t>The sea anemone provides food and shelter for the fish.</a:t>
            </a:r>
          </a:p>
        </p:txBody>
      </p:sp>
      <p:pic>
        <p:nvPicPr>
          <p:cNvPr id="7" name="Picture 6" descr="sea-anem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9716" y="3505200"/>
            <a:ext cx="5029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16" y="42672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1" algn="ctr"/>
            <a:r>
              <a:rPr lang="en-US" sz="3000" dirty="0" smtClean="0"/>
              <a:t>The fish provides nothing for the sea anemone.</a:t>
            </a:r>
          </a:p>
        </p:txBody>
      </p:sp>
    </p:spTree>
    <p:extLst>
      <p:ext uri="{BB962C8B-B14F-4D97-AF65-F5344CB8AC3E}">
        <p14:creationId xmlns:p14="http://schemas.microsoft.com/office/powerpoint/2010/main" val="8013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019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trait that makes a living thing able to survive in its surroundings is a(n) _______________.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three examples of adaptations.</a:t>
            </a:r>
          </a:p>
          <a:p>
            <a:pPr marL="1035050" indent="-341313"/>
            <a:r>
              <a:rPr lang="en-US" sz="2600" dirty="0">
                <a:solidFill>
                  <a:srgbClr val="002060"/>
                </a:solidFill>
                <a:latin typeface="Lucida Handwriting" pitchFamily="66" charset="0"/>
              </a:rPr>
              <a:t>Duck’s webbed feet, white fur to blend with snow, extra fur in winter, scents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Process by which a factor in a living thing’s surroundings determines if it will survive in order to reproduce offspring is __________ ____________.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Explain how bacteria become resistant to antibiotics.</a:t>
            </a:r>
          </a:p>
          <a:p>
            <a:pPr marL="1035050"/>
            <a:r>
              <a:rPr lang="en-US" sz="2600" dirty="0">
                <a:solidFill>
                  <a:srgbClr val="002060"/>
                </a:solidFill>
                <a:latin typeface="Lucida Handwriting" pitchFamily="66" charset="0"/>
              </a:rPr>
              <a:t>Resistant bacteria survive to produce offspring. The next generation inherits this resistance.</a:t>
            </a:r>
          </a:p>
          <a:p>
            <a:pPr marL="1031875" indent="-339725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62400" y="13671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Lucida Handwriting" pitchFamily="66" charset="0"/>
              </a:rPr>
              <a:t>adaptation</a:t>
            </a:r>
            <a:endParaRPr lang="en-US" sz="2400" dirty="0">
              <a:solidFill>
                <a:srgbClr val="002060"/>
              </a:solidFill>
              <a:latin typeface="Lucida Handwriting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41865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Lucida Handwriting" pitchFamily="66" charset="0"/>
              </a:rPr>
              <a:t>natural      selection</a:t>
            </a:r>
            <a:endParaRPr lang="en-US" sz="2400" dirty="0">
              <a:solidFill>
                <a:srgbClr val="002060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0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parasitism, one species benefits, and the other is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mutualism, both species _______ each other.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In commensalism, one species benefits, and the other species is ____________.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Give an example of each type of symbiosis.</a:t>
            </a:r>
          </a:p>
          <a:p>
            <a:pPr marL="1035050"/>
            <a:r>
              <a:rPr lang="en-US" sz="2600" dirty="0" smtClean="0">
                <a:solidFill>
                  <a:srgbClr val="002060"/>
                </a:solidFill>
                <a:latin typeface="Lucida Handwriting" pitchFamily="66" charset="0"/>
              </a:rPr>
              <a:t>Parasitism: flea or tick on animal</a:t>
            </a:r>
          </a:p>
          <a:p>
            <a:pPr marL="1035050"/>
            <a:r>
              <a:rPr lang="en-US" sz="2600" dirty="0" smtClean="0">
                <a:solidFill>
                  <a:srgbClr val="002060"/>
                </a:solidFill>
                <a:latin typeface="Lucida Handwriting" pitchFamily="66" charset="0"/>
              </a:rPr>
              <a:t>Mutualism: bacteria in intestines</a:t>
            </a:r>
          </a:p>
          <a:p>
            <a:pPr marL="1035050"/>
            <a:r>
              <a:rPr lang="en-US" sz="2600" dirty="0" smtClean="0">
                <a:solidFill>
                  <a:srgbClr val="002060"/>
                </a:solidFill>
                <a:latin typeface="Lucida Handwriting" pitchFamily="66" charset="0"/>
              </a:rPr>
              <a:t>Commensalism: sea anemone and fish</a:t>
            </a:r>
            <a:endParaRPr lang="en-US" sz="2600" dirty="0">
              <a:solidFill>
                <a:srgbClr val="002060"/>
              </a:solidFill>
              <a:latin typeface="Lucida Handwriting" pitchFamily="66" charset="0"/>
            </a:endParaRPr>
          </a:p>
          <a:p>
            <a:pPr marL="1031875" indent="-339725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7400" y="1752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Lucida Handwriting" pitchFamily="66" charset="0"/>
              </a:rPr>
              <a:t>harmed</a:t>
            </a:r>
            <a:endParaRPr lang="en-US" sz="2400" dirty="0">
              <a:solidFill>
                <a:srgbClr val="002060"/>
              </a:solidFill>
              <a:latin typeface="Lucida Handwriting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4245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Lucida Handwriting" pitchFamily="66" charset="0"/>
              </a:rPr>
              <a:t>unaffected</a:t>
            </a:r>
            <a:endParaRPr lang="en-US" sz="2400" dirty="0">
              <a:solidFill>
                <a:srgbClr val="002060"/>
              </a:solidFill>
              <a:latin typeface="Lucida Handwriting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36666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Lucida Handwriting" pitchFamily="66" charset="0"/>
              </a:rPr>
              <a:t>benefit</a:t>
            </a:r>
            <a:endParaRPr lang="en-US" sz="2400" dirty="0">
              <a:solidFill>
                <a:srgbClr val="002060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7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Ecosyste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Ecosystem</a:t>
            </a:r>
            <a:r>
              <a:rPr lang="en-US" dirty="0" smtClean="0"/>
              <a:t>: ecological system encompassing a community and all the physical aspects of its habitat</a:t>
            </a:r>
          </a:p>
          <a:p>
            <a:r>
              <a:rPr lang="en-US" b="1" dirty="0" smtClean="0"/>
              <a:t>Community</a:t>
            </a:r>
            <a:r>
              <a:rPr lang="en-US" dirty="0" smtClean="0"/>
              <a:t>: groups of different species living together; collection of interacting and dependent populations</a:t>
            </a:r>
          </a:p>
          <a:p>
            <a:r>
              <a:rPr lang="en-US" b="1" dirty="0" smtClean="0"/>
              <a:t>Population</a:t>
            </a:r>
            <a:r>
              <a:rPr lang="en-US" dirty="0" smtClean="0"/>
              <a:t>: group of organisms of same species that interbreed and live together in the same place at the same time</a:t>
            </a:r>
          </a:p>
          <a:p>
            <a:r>
              <a:rPr lang="en-US" b="1" dirty="0" smtClean="0"/>
              <a:t>Habitat</a:t>
            </a:r>
            <a:r>
              <a:rPr lang="en-US" dirty="0" smtClean="0"/>
              <a:t>: place/location where an organism lives</a:t>
            </a:r>
          </a:p>
          <a:p>
            <a:r>
              <a:rPr lang="en-US" b="1" dirty="0" smtClean="0"/>
              <a:t>Niche</a:t>
            </a:r>
            <a:r>
              <a:rPr lang="en-US" dirty="0" smtClean="0"/>
              <a:t>: role or “occupation” of an organism within its habitat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/>
              <a:t>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41487"/>
            <a:ext cx="4040188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Populations within a community interact with and assist other populations for resources (food, water, space, shelter, light and mates)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41487"/>
            <a:ext cx="4041775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populations try to occupy the same environment and end up competing for resources </a:t>
            </a:r>
          </a:p>
          <a:p>
            <a:endParaRPr lang="en-US" dirty="0"/>
          </a:p>
          <a:p>
            <a:r>
              <a:rPr lang="en-US" dirty="0" smtClean="0"/>
              <a:t>Trees in a forest for sunlight</a:t>
            </a:r>
          </a:p>
          <a:p>
            <a:r>
              <a:rPr lang="en-US" dirty="0" smtClean="0"/>
              <a:t>Herbivores eating different plants or different parts of a plant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5" descr="vbaglio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419600"/>
            <a:ext cx="302895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46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/>
              <a:t>Intraspecific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41487"/>
            <a:ext cx="4040188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Competition among members of the same species</a:t>
            </a:r>
          </a:p>
          <a:p>
            <a:r>
              <a:rPr lang="en-US" dirty="0" smtClean="0"/>
              <a:t>Dominance hierarchy – the fight to be the alpha male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r>
              <a:rPr lang="en-US" dirty="0" smtClean="0"/>
              <a:t>Interspecific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41487"/>
            <a:ext cx="4041775" cy="2220913"/>
          </a:xfrm>
        </p:spPr>
        <p:txBody>
          <a:bodyPr>
            <a:normAutofit/>
          </a:bodyPr>
          <a:lstStyle/>
          <a:p>
            <a:r>
              <a:rPr lang="en-US" dirty="0" smtClean="0"/>
              <a:t>Competition between different species</a:t>
            </a:r>
          </a:p>
          <a:p>
            <a:endParaRPr lang="en-US" dirty="0" smtClean="0"/>
          </a:p>
          <a:p>
            <a:r>
              <a:rPr lang="en-US" dirty="0" smtClean="0"/>
              <a:t>Lions fighting hyenas for the catch of the day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962400"/>
            <a:ext cx="3390709" cy="2667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876675"/>
            <a:ext cx="42862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2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two species can occupy the same niche in the same habitat at the same time</a:t>
            </a:r>
          </a:p>
          <a:p>
            <a:r>
              <a:rPr lang="en-US" dirty="0" smtClean="0"/>
              <a:t>Direct competition in nature results in a winner and a loser</a:t>
            </a:r>
          </a:p>
          <a:p>
            <a:r>
              <a:rPr lang="en-US" dirty="0" smtClean="0"/>
              <a:t>Winners live, while losers die</a:t>
            </a:r>
          </a:p>
          <a:p>
            <a:r>
              <a:rPr lang="en-US" dirty="0" smtClean="0"/>
              <a:t>Or, at least move somewhere else</a:t>
            </a:r>
          </a:p>
        </p:txBody>
      </p:sp>
    </p:spTree>
    <p:extLst>
      <p:ext uri="{BB962C8B-B14F-4D97-AF65-F5344CB8AC3E}">
        <p14:creationId xmlns:p14="http://schemas.microsoft.com/office/powerpoint/2010/main" val="69722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trait that makes an organism able to survive in its surroundings</a:t>
            </a:r>
          </a:p>
          <a:p>
            <a:pPr marL="0" indent="0">
              <a:buNone/>
            </a:pPr>
            <a:r>
              <a:rPr lang="en-US" dirty="0" smtClean="0"/>
              <a:t>Controlled by genes</a:t>
            </a:r>
          </a:p>
          <a:p>
            <a:pPr marL="0" indent="0">
              <a:buNone/>
            </a:pPr>
            <a:r>
              <a:rPr lang="en-US" sz="3200" b="1" dirty="0" smtClean="0"/>
              <a:t>Examples</a:t>
            </a:r>
          </a:p>
          <a:p>
            <a:r>
              <a:rPr lang="en-US" dirty="0" smtClean="0"/>
              <a:t>Webbed feet on a duck to help it swim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70458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White fur on a polar bear to help it blend in with the snow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143482"/>
            <a:ext cx="5928360" cy="2714517"/>
          </a:xfrm>
          <a:prstGeom prst="rect">
            <a:avLst/>
          </a:prstGeom>
        </p:spPr>
      </p:pic>
      <p:pic>
        <p:nvPicPr>
          <p:cNvPr id="8" name="Picture 8" descr="_industrial_pollutants_may_lead_to_polar_bear_extin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40" y="1981200"/>
            <a:ext cx="3981450" cy="366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3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28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trait that makes an organism able to survive in its surroundings</a:t>
            </a:r>
          </a:p>
          <a:p>
            <a:pPr marL="0" indent="0">
              <a:buNone/>
            </a:pPr>
            <a:r>
              <a:rPr lang="en-US" dirty="0" smtClean="0"/>
              <a:t>Controlled by genes</a:t>
            </a:r>
          </a:p>
          <a:p>
            <a:pPr marL="0" indent="0">
              <a:buNone/>
            </a:pPr>
            <a:r>
              <a:rPr lang="en-US" sz="3200" b="1" dirty="0" smtClean="0"/>
              <a:t>Examples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704582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Scent of a skunk to ward off enemies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52800"/>
            <a:ext cx="4457700" cy="3343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581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Extra fur on an animal to survive the cold</a:t>
            </a:r>
            <a:endParaRPr lang="en-US" sz="3200" dirty="0"/>
          </a:p>
        </p:txBody>
      </p:sp>
      <p:pic>
        <p:nvPicPr>
          <p:cNvPr id="10" name="Picture 6" descr="striped-skunk-0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490" y="2362200"/>
            <a:ext cx="3916557" cy="333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9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Adaptation: Desert 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124200"/>
          </a:xfrm>
        </p:spPr>
        <p:txBody>
          <a:bodyPr/>
          <a:lstStyle/>
          <a:p>
            <a:r>
              <a:rPr lang="en-US" dirty="0" smtClean="0"/>
              <a:t>Lives in a dry environment , so it is important for the desert rat to retain water</a:t>
            </a:r>
          </a:p>
          <a:p>
            <a:r>
              <a:rPr lang="en-US" dirty="0" smtClean="0"/>
              <a:t>Excretes very concentrated urine</a:t>
            </a:r>
          </a:p>
          <a:p>
            <a:r>
              <a:rPr lang="en-US" dirty="0" smtClean="0"/>
              <a:t>Diet consists of seeds, plants, and insects</a:t>
            </a:r>
          </a:p>
          <a:p>
            <a:r>
              <a:rPr lang="en-US" dirty="0" smtClean="0"/>
              <a:t>Gets all of its water from food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357486"/>
            <a:ext cx="3505200" cy="24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Plant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4876800" cy="2387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Phototropism: movement of plant toward light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2971800"/>
            <a:ext cx="325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Geotropism: root growth of plants toward gravity (down) while top grows up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6400" y="1219200"/>
            <a:ext cx="2844800" cy="16223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2736533"/>
            <a:ext cx="2190327" cy="32832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0" y="5780782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Thigmotropism</a:t>
            </a:r>
            <a:r>
              <a:rPr lang="en-US" sz="3200" dirty="0" smtClean="0"/>
              <a:t>: directional response of a plant to touch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131101"/>
            <a:ext cx="2743200" cy="264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Process by which a factor in a living thing’s surroundings determines if it will survive in order to reproduce offspring</a:t>
            </a:r>
          </a:p>
        </p:txBody>
      </p:sp>
      <p:pic>
        <p:nvPicPr>
          <p:cNvPr id="8" name="Picture 5" descr="lizard_he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365760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7200" y="34290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The factor in nature does the selecting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Living things that are better suited to their environment are most likely to reproduce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53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Selection: Pepper Moths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419600" cy="238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During Industrial Revolution, smoke killed lichens growing on trees and blackened their bark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733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Pale-colored moths, which had been well camouflaged, became more conspicuous and were eaten by birds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Rare dark moths were now better camouflaged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The next generation had more dark moths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295400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1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97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Relationship between species living in direct contact with each other</a:t>
            </a:r>
          </a:p>
          <a:p>
            <a:pPr marL="0" indent="0">
              <a:buNone/>
            </a:pPr>
            <a:r>
              <a:rPr lang="en-US" dirty="0" smtClean="0"/>
              <a:t>Involves exchange of benefits – cooperation and competition co-exist</a:t>
            </a:r>
          </a:p>
          <a:p>
            <a:pPr marL="579438" indent="-514350">
              <a:buFont typeface="+mj-lt"/>
              <a:buAutoNum type="arabicPeriod"/>
            </a:pPr>
            <a:r>
              <a:rPr lang="en-US" b="1" dirty="0" smtClean="0"/>
              <a:t>Parasitism</a:t>
            </a:r>
            <a:r>
              <a:rPr lang="en-US" dirty="0" smtClean="0"/>
              <a:t>: one species benefits while the other is harmed</a:t>
            </a:r>
          </a:p>
        </p:txBody>
      </p:sp>
      <p:pic>
        <p:nvPicPr>
          <p:cNvPr id="4" name="Picture 1032" descr="flea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24600" y="4191000"/>
            <a:ext cx="28194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3733800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lvl="1" indent="-398463">
              <a:buFont typeface="Arial" pitchFamily="34" charset="0"/>
              <a:buChar char="•"/>
            </a:pPr>
            <a:r>
              <a:rPr lang="en-US" sz="3000" dirty="0" smtClean="0"/>
              <a:t>For example, food or shelter is exchanged for decrease in warmth and reproduction.</a:t>
            </a:r>
          </a:p>
          <a:p>
            <a:pPr marL="461963" lvl="1" indent="-398463">
              <a:buFont typeface="Arial" pitchFamily="34" charset="0"/>
              <a:buChar char="•"/>
            </a:pPr>
            <a:r>
              <a:rPr lang="en-US" sz="3000" dirty="0" smtClean="0"/>
              <a:t>Fleas on a dog</a:t>
            </a:r>
          </a:p>
          <a:p>
            <a:pPr marL="461963" lvl="1" indent="-398463">
              <a:buFont typeface="Arial" pitchFamily="34" charset="0"/>
              <a:buChar char="•"/>
            </a:pPr>
            <a:r>
              <a:rPr lang="en-US" sz="3000" dirty="0" smtClean="0"/>
              <a:t>Bacteria or viruses in the human body</a:t>
            </a:r>
          </a:p>
        </p:txBody>
      </p:sp>
    </p:spTree>
    <p:extLst>
      <p:ext uri="{BB962C8B-B14F-4D97-AF65-F5344CB8AC3E}">
        <p14:creationId xmlns:p14="http://schemas.microsoft.com/office/powerpoint/2010/main" val="33726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 marL="579438" indent="-514350">
              <a:buFont typeface="+mj-lt"/>
              <a:buAutoNum type="arabicPeriod" startAt="2"/>
            </a:pPr>
            <a:r>
              <a:rPr lang="en-US" b="1" dirty="0" smtClean="0"/>
              <a:t>Mutualism</a:t>
            </a:r>
            <a:r>
              <a:rPr lang="en-US" dirty="0" smtClean="0"/>
              <a:t>: both species benefit from each other</a:t>
            </a:r>
          </a:p>
          <a:p>
            <a:pPr marL="1031875" indent="-346075"/>
            <a:r>
              <a:rPr lang="en-US" dirty="0" smtClean="0"/>
              <a:t>For example, the human body provides a home for bacteria</a:t>
            </a:r>
          </a:p>
          <a:p>
            <a:pPr marL="1031875" indent="-346075"/>
            <a:r>
              <a:rPr lang="en-US" dirty="0" smtClean="0"/>
              <a:t>The bacteria in the human intestine provides the body with Vitamin B12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6585" y="4419600"/>
            <a:ext cx="4785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1"/>
            <a:r>
              <a:rPr lang="en-US" sz="3000" dirty="0"/>
              <a:t>T</a:t>
            </a:r>
            <a:r>
              <a:rPr lang="en-US" sz="3000" dirty="0" smtClean="0"/>
              <a:t>ermites are able to eat a dead log because protozoa in their intestines digest the cellulose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6696"/>
            <a:ext cx="4336585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6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746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ADAPTATIONS and ECOSYSTEMS</vt:lpstr>
      <vt:lpstr>Adaptation</vt:lpstr>
      <vt:lpstr>Adaptation</vt:lpstr>
      <vt:lpstr>Adaptation: Desert Rat</vt:lpstr>
      <vt:lpstr>Plant Adaptations</vt:lpstr>
      <vt:lpstr>Natural Selection</vt:lpstr>
      <vt:lpstr>Natural Selection: Pepper Moths</vt:lpstr>
      <vt:lpstr>Symbiosis</vt:lpstr>
      <vt:lpstr>Symbiosis</vt:lpstr>
      <vt:lpstr>Symbiosis</vt:lpstr>
      <vt:lpstr>Quick Quiz #1</vt:lpstr>
      <vt:lpstr>Quick Quiz #2</vt:lpstr>
      <vt:lpstr>Ecosystem</vt:lpstr>
      <vt:lpstr>Communities</vt:lpstr>
      <vt:lpstr>Competition</vt:lpstr>
      <vt:lpstr>Competition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</dc:title>
  <dc:creator>e200801253</dc:creator>
  <cp:lastModifiedBy>e200801253</cp:lastModifiedBy>
  <cp:revision>23</cp:revision>
  <dcterms:created xsi:type="dcterms:W3CDTF">2012-04-12T01:31:02Z</dcterms:created>
  <dcterms:modified xsi:type="dcterms:W3CDTF">2013-03-27T11:56:12Z</dcterms:modified>
</cp:coreProperties>
</file>