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6" r:id="rId3"/>
    <p:sldId id="265" r:id="rId4"/>
    <p:sldId id="272" r:id="rId5"/>
    <p:sldId id="273" r:id="rId6"/>
    <p:sldId id="271" r:id="rId7"/>
    <p:sldId id="267" r:id="rId8"/>
    <p:sldId id="268" r:id="rId9"/>
    <p:sldId id="269" r:id="rId10"/>
    <p:sldId id="270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AEA0B-27FF-453B-9B5F-DD292927015F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6CCE9-9859-44BF-9E62-112E3DEB4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34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Teaching a specific method and need to evaluate</a:t>
            </a:r>
            <a:r>
              <a:rPr lang="en-US" baseline="0" dirty="0" smtClean="0"/>
              <a:t> student understanding of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6CCE9-9859-44BF-9E62-112E3DEB44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21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6CCE9-9859-44BF-9E62-112E3DEB44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85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D3FD-6BE4-474B-A447-31F81DBB8D5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C5D3FD-6BE4-474B-A447-31F81DBB8D5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33C59B-4445-48B0-A9BF-14C5C4D87C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Dimensional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Problem-Solving Strategy for Unit Conversions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94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LBS to KG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38200" y="1219200"/>
            <a:ext cx="6934200" cy="960120"/>
            <a:chOff x="762000" y="4221480"/>
            <a:chExt cx="6934200" cy="960120"/>
          </a:xfrm>
        </p:grpSpPr>
        <p:grpSp>
          <p:nvGrpSpPr>
            <p:cNvPr id="51" name="Group 50"/>
            <p:cNvGrpSpPr/>
            <p:nvPr/>
          </p:nvGrpSpPr>
          <p:grpSpPr>
            <a:xfrm>
              <a:off x="3352800" y="4267200"/>
              <a:ext cx="4343400" cy="914400"/>
              <a:chOff x="3352800" y="3266420"/>
              <a:chExt cx="4343400" cy="91440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flipV="1">
                <a:off x="5410200" y="3266420"/>
                <a:ext cx="0" cy="914400"/>
              </a:xfrm>
              <a:prstGeom prst="line">
                <a:avLst/>
              </a:prstGeom>
              <a:ln w="25400"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352800" y="3703766"/>
                <a:ext cx="4343400" cy="0"/>
              </a:xfrm>
              <a:prstGeom prst="line">
                <a:avLst/>
              </a:prstGeom>
              <a:ln w="25400"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762000" y="4429780"/>
              <a:ext cx="22336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kilograms  = </a:t>
              </a:r>
              <a:endPara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77405" y="4285792"/>
              <a:ext cx="1504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150 </a:t>
              </a:r>
              <a:r>
                <a:rPr lang="en-US" sz="280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lbs</a:t>
              </a:r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 </a:t>
              </a:r>
              <a:endPara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695950" y="4648200"/>
              <a:ext cx="1790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2.2 </a:t>
              </a:r>
              <a:r>
                <a:rPr lang="en-US" sz="280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lbs</a:t>
              </a:r>
              <a:endPara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680710" y="4221480"/>
              <a:ext cx="1790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 </a:t>
              </a:r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1 kg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326255" y="4483088"/>
              <a:ext cx="2847022" cy="534225"/>
              <a:chOff x="4326255" y="4483088"/>
              <a:chExt cx="2847022" cy="534225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V="1">
                <a:off x="6546532" y="4888684"/>
                <a:ext cx="626745" cy="12862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4326255" y="4483088"/>
                <a:ext cx="626745" cy="12862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oup 11"/>
          <p:cNvGrpSpPr/>
          <p:nvPr/>
        </p:nvGrpSpPr>
        <p:grpSpPr>
          <a:xfrm>
            <a:off x="1066800" y="2362200"/>
            <a:ext cx="7429500" cy="762000"/>
            <a:chOff x="1066800" y="2819400"/>
            <a:chExt cx="7429500" cy="762000"/>
          </a:xfrm>
        </p:grpSpPr>
        <p:sp>
          <p:nvSpPr>
            <p:cNvPr id="6" name="Multiply 5"/>
            <p:cNvSpPr/>
            <p:nvPr/>
          </p:nvSpPr>
          <p:spPr>
            <a:xfrm>
              <a:off x="1066800" y="2819400"/>
              <a:ext cx="609600" cy="762000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09800" y="2969567"/>
              <a:ext cx="6286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MULTIPLY all numbers on the top of the bridge</a:t>
              </a:r>
              <a:endPara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53739" y="3733800"/>
            <a:ext cx="7442561" cy="609600"/>
            <a:chOff x="1053739" y="4198374"/>
            <a:chExt cx="7442561" cy="609600"/>
          </a:xfrm>
        </p:grpSpPr>
        <p:sp>
          <p:nvSpPr>
            <p:cNvPr id="8" name="Division 7"/>
            <p:cNvSpPr/>
            <p:nvPr/>
          </p:nvSpPr>
          <p:spPr>
            <a:xfrm>
              <a:off x="1053739" y="4198374"/>
              <a:ext cx="735805" cy="609600"/>
            </a:xfrm>
            <a:prstGeom prst="mathDivid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09800" y="4198374"/>
              <a:ext cx="6286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DIVIDE by each number on the bottom</a:t>
              </a:r>
              <a:endPara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2209800" y="2895600"/>
            <a:ext cx="628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150  x  1  =  </a:t>
            </a:r>
            <a:r>
              <a:rPr lang="en-US" sz="2400" b="1" dirty="0" smtClean="0">
                <a:solidFill>
                  <a:srgbClr val="002060"/>
                </a:solidFill>
              </a:rPr>
              <a:t>150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09800" y="4114800"/>
            <a:ext cx="628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150</a:t>
            </a:r>
            <a:r>
              <a:rPr lang="en-US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/ 2.2  =  </a:t>
            </a:r>
            <a:r>
              <a:rPr lang="en-US" sz="2400" b="1" dirty="0" smtClean="0">
                <a:solidFill>
                  <a:srgbClr val="002060"/>
                </a:solidFill>
              </a:rPr>
              <a:t>68.18181818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09800" y="5292298"/>
            <a:ext cx="6286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CHECK number of significant figures in GIVENs and express answers to same number of SF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09800" y="6167735"/>
            <a:ext cx="628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ROUND to 2 SF  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sym typeface="Wingdings"/>
              </a:rPr>
              <a:t></a:t>
            </a:r>
            <a:r>
              <a:rPr lang="en-US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  <a:sym typeface="Wingdings"/>
              </a:rPr>
              <a:t>  </a:t>
            </a:r>
            <a:r>
              <a:rPr lang="en-US" sz="2400" b="1" dirty="0" smtClean="0">
                <a:solidFill>
                  <a:srgbClr val="002060"/>
                </a:solidFill>
                <a:sym typeface="Wingdings"/>
              </a:rPr>
              <a:t>68 kg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4719935"/>
            <a:ext cx="628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The unit left standing is the unit of the answer: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05800" y="46583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kg</a:t>
            </a:r>
          </a:p>
        </p:txBody>
      </p:sp>
    </p:spTree>
    <p:extLst>
      <p:ext uri="{BB962C8B-B14F-4D97-AF65-F5344CB8AC3E}">
        <p14:creationId xmlns:p14="http://schemas.microsoft.com/office/powerpoint/2010/main" val="239466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/>
      <p:bldP spid="41" grpId="0"/>
      <p:bldP spid="42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analysis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27847" y="4380130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</a:t>
            </a:r>
            <a:r>
              <a:rPr lang="en-US" sz="3600" dirty="0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rgbClr val="FF0000"/>
                  </a:solidFill>
                </a:uFill>
              </a:rPr>
              <a:t>seconds</a:t>
            </a:r>
            <a:r>
              <a:rPr lang="en-US" sz="3600" dirty="0" smtClean="0"/>
              <a:t> are in 22 </a:t>
            </a:r>
            <a:r>
              <a:rPr lang="en-US" sz="3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days</a:t>
            </a:r>
            <a:r>
              <a:rPr lang="en-US" sz="3600" dirty="0" smtClean="0"/>
              <a:t>?</a:t>
            </a:r>
          </a:p>
          <a:p>
            <a:pPr marL="1028700" indent="-571500">
              <a:buFont typeface="Arial" pitchFamily="34" charset="0"/>
              <a:buChar char="•"/>
            </a:pPr>
            <a:r>
              <a:rPr lang="en-US" sz="3600" dirty="0" smtClean="0"/>
              <a:t>60 seconds = 1 minute</a:t>
            </a:r>
          </a:p>
          <a:p>
            <a:pPr marL="1028700" indent="-571500">
              <a:buFont typeface="Arial" pitchFamily="34" charset="0"/>
              <a:buChar char="•"/>
            </a:pPr>
            <a:r>
              <a:rPr lang="en-US" sz="3600" dirty="0" smtClean="0"/>
              <a:t>60 minutes = 1 hour</a:t>
            </a:r>
          </a:p>
          <a:p>
            <a:pPr marL="1028700" indent="-571500">
              <a:buFont typeface="Arial" pitchFamily="34" charset="0"/>
              <a:buChar char="•"/>
            </a:pPr>
            <a:r>
              <a:rPr lang="en-US" sz="3600" dirty="0" smtClean="0"/>
              <a:t>24 hours = 1 day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927847" y="2587168"/>
            <a:ext cx="723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</a:t>
            </a:r>
            <a:r>
              <a:rPr lang="en-US" sz="3600" dirty="0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rgbClr val="FF0000"/>
                  </a:solidFill>
                </a:uFill>
              </a:rPr>
              <a:t>inches</a:t>
            </a:r>
            <a:r>
              <a:rPr lang="en-US" sz="3600" dirty="0" smtClean="0"/>
              <a:t> are in 127 </a:t>
            </a:r>
            <a:r>
              <a:rPr lang="en-US" sz="3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miles</a:t>
            </a:r>
            <a:r>
              <a:rPr lang="en-US" sz="3600" dirty="0" smtClean="0"/>
              <a:t>?</a:t>
            </a:r>
          </a:p>
          <a:p>
            <a:pPr marL="1028700" indent="-571500">
              <a:buFont typeface="Arial" pitchFamily="34" charset="0"/>
              <a:buChar char="•"/>
            </a:pPr>
            <a:r>
              <a:rPr lang="en-US" sz="3600" dirty="0" smtClean="0"/>
              <a:t>12 inches = 1 foot</a:t>
            </a:r>
          </a:p>
          <a:p>
            <a:pPr marL="1028700" indent="-571500">
              <a:buFont typeface="Arial" pitchFamily="34" charset="0"/>
              <a:buChar char="•"/>
            </a:pPr>
            <a:r>
              <a:rPr lang="en-US" sz="3600" dirty="0" smtClean="0"/>
              <a:t>5,280 feet = 1 mile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1371599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</a:t>
            </a:r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rgbClr val="FF0000"/>
                  </a:solidFill>
                </a:uFill>
              </a:rPr>
              <a:t>c</a:t>
            </a:r>
            <a:r>
              <a:rPr lang="en-US" sz="3600" dirty="0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rgbClr val="FF0000"/>
                  </a:solidFill>
                </a:uFill>
              </a:rPr>
              <a:t>alories</a:t>
            </a:r>
            <a:r>
              <a:rPr lang="en-US" sz="3600" dirty="0" smtClean="0"/>
              <a:t> are in 42 </a:t>
            </a:r>
            <a:r>
              <a:rPr lang="en-US" sz="3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joules</a:t>
            </a:r>
            <a:r>
              <a:rPr lang="en-US" sz="3600" dirty="0" smtClean="0"/>
              <a:t>?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3600" dirty="0" smtClean="0"/>
              <a:t>1 calorie = 4.184 joules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556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384323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</a:t>
            </a:r>
            <a:r>
              <a:rPr lang="en-US" sz="3600" dirty="0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rgbClr val="FF0000"/>
                  </a:solidFill>
                </a:uFill>
              </a:rPr>
              <a:t>kilograms</a:t>
            </a:r>
            <a:r>
              <a:rPr lang="en-US" sz="3600" dirty="0" smtClean="0"/>
              <a:t> are in 150 </a:t>
            </a:r>
            <a:r>
              <a:rPr lang="en-US" sz="36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lbs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13716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Problem-solving strategy to convert measurements in 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one unit </a:t>
            </a:r>
            <a:r>
              <a:rPr lang="en-US" sz="2800" dirty="0" smtClean="0"/>
              <a:t>to an equivalent quantity in 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another unit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9640" y="4822091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</a:t>
            </a:r>
            <a:r>
              <a:rPr lang="en-US" sz="3600" dirty="0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rgbClr val="FF0000"/>
                  </a:solidFill>
                </a:uFill>
              </a:rPr>
              <a:t>seconds</a:t>
            </a:r>
            <a:r>
              <a:rPr lang="en-US" sz="3600" dirty="0" smtClean="0"/>
              <a:t> are in 22 </a:t>
            </a:r>
            <a:r>
              <a:rPr lang="en-US" sz="3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days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4001869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</a:t>
            </a:r>
            <a:r>
              <a:rPr lang="en-US" sz="3600" dirty="0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rgbClr val="FF0000"/>
                  </a:solidFill>
                </a:uFill>
              </a:rPr>
              <a:t>inches</a:t>
            </a:r>
            <a:r>
              <a:rPr lang="en-US" sz="3600" dirty="0" smtClean="0"/>
              <a:t> are in 127 </a:t>
            </a:r>
            <a:r>
              <a:rPr lang="en-US" sz="3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miles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32004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</a:t>
            </a:r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rgbClr val="FF0000"/>
                  </a:solidFill>
                </a:uFill>
              </a:rPr>
              <a:t>c</a:t>
            </a:r>
            <a:r>
              <a:rPr lang="en-US" sz="3600" dirty="0" smtClean="0">
                <a:solidFill>
                  <a:schemeClr val="tx2">
                    <a:lumMod val="75000"/>
                    <a:lumOff val="25000"/>
                  </a:schemeClr>
                </a:solidFill>
                <a:uFill>
                  <a:solidFill>
                    <a:srgbClr val="FF0000"/>
                  </a:solidFill>
                </a:uFill>
              </a:rPr>
              <a:t>alories</a:t>
            </a:r>
            <a:r>
              <a:rPr lang="en-US" sz="3600" dirty="0" smtClean="0"/>
              <a:t> are in 42 </a:t>
            </a:r>
            <a:r>
              <a:rPr lang="en-US" sz="3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joules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7558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890" y="1371600"/>
            <a:ext cx="86868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Identify the relationship between two values with different units that express the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same quantity</a:t>
            </a:r>
            <a:endParaRPr lang="en-US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/>
              <a:t>Provide the step-by-step directions to go from the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starting point </a:t>
            </a:r>
            <a:r>
              <a:rPr lang="en-US" dirty="0" smtClean="0"/>
              <a:t>to the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ending point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191000"/>
            <a:ext cx="3505200" cy="2057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1 min = 60 s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hr</a:t>
            </a:r>
            <a:r>
              <a:rPr lang="en-US" dirty="0" smtClean="0"/>
              <a:t> = 60 min</a:t>
            </a:r>
          </a:p>
          <a:p>
            <a:pPr lvl="1"/>
            <a:r>
              <a:rPr lang="en-US" dirty="0" smtClean="0"/>
              <a:t>12 in </a:t>
            </a:r>
            <a:r>
              <a:rPr lang="en-US" dirty="0" smtClean="0"/>
              <a:t>= 1 </a:t>
            </a:r>
            <a:r>
              <a:rPr lang="en-US" dirty="0" err="1" smtClean="0"/>
              <a:t>ft</a:t>
            </a:r>
            <a:endParaRPr lang="en-US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48200" y="4181168"/>
            <a:ext cx="3505200" cy="19148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1 </a:t>
            </a:r>
            <a:r>
              <a:rPr lang="en-US" dirty="0" err="1"/>
              <a:t>cal</a:t>
            </a:r>
            <a:r>
              <a:rPr lang="en-US" dirty="0"/>
              <a:t> = 4.184 J</a:t>
            </a:r>
          </a:p>
          <a:p>
            <a:pPr lvl="1"/>
            <a:r>
              <a:rPr lang="en-US" dirty="0" smtClean="0"/>
              <a:t>1 </a:t>
            </a:r>
            <a:r>
              <a:rPr lang="en-US" dirty="0" smtClean="0"/>
              <a:t>kg = 2.2 </a:t>
            </a:r>
            <a:r>
              <a:rPr lang="en-US" dirty="0" err="1" smtClean="0"/>
              <a:t>lbs</a:t>
            </a:r>
            <a:endParaRPr lang="en-US" dirty="0" smtClean="0"/>
          </a:p>
          <a:p>
            <a:pPr lvl="1"/>
            <a:r>
              <a:rPr lang="en-US" dirty="0"/>
              <a:t>1 g = 1000 mg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31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890" y="1371600"/>
            <a:ext cx="86868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Such factors </a:t>
            </a:r>
            <a:r>
              <a:rPr lang="en-US" dirty="0"/>
              <a:t>are 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ratios</a:t>
            </a:r>
            <a:r>
              <a:rPr lang="en-US" dirty="0"/>
              <a:t> and can be expressed as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fractions</a:t>
            </a:r>
            <a:endParaRPr lang="en-US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dirty="0"/>
              <a:t>The fractions may be written in two </a:t>
            </a:r>
            <a:r>
              <a:rPr lang="en-US" dirty="0" smtClean="0"/>
              <a:t>ways and always equal a value of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</a:t>
            </a:r>
          </a:p>
          <a:p>
            <a:r>
              <a:rPr lang="en-US" dirty="0" smtClean="0"/>
              <a:t>If you have one dozen eggs, how many eggs do you have?</a:t>
            </a:r>
          </a:p>
          <a:p>
            <a:r>
              <a:rPr lang="en-US" dirty="0" smtClean="0"/>
              <a:t>Therefore,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dozen eggs = 12 eggs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39624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12 eggs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5725180"/>
            <a:ext cx="730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1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5725180"/>
            <a:ext cx="730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= 1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295400" y="5486401"/>
            <a:ext cx="2089355" cy="954107"/>
            <a:chOff x="1295400" y="5486401"/>
            <a:chExt cx="2089355" cy="954107"/>
          </a:xfrm>
        </p:grpSpPr>
        <p:sp>
          <p:nvSpPr>
            <p:cNvPr id="7" name="TextBox 6"/>
            <p:cNvSpPr txBox="1"/>
            <p:nvPr/>
          </p:nvSpPr>
          <p:spPr>
            <a:xfrm>
              <a:off x="1295400" y="5486401"/>
              <a:ext cx="208935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uFill>
                    <a:solidFill>
                      <a:schemeClr val="tx1"/>
                    </a:solidFill>
                  </a:uFill>
                </a:rPr>
                <a:t>1 </a:t>
              </a:r>
              <a:r>
                <a:rPr lang="en-US" sz="280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uFill>
                    <a:solidFill>
                      <a:schemeClr val="tx1"/>
                    </a:solidFill>
                  </a:uFill>
                </a:rPr>
                <a:t>dz</a:t>
              </a:r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uFill>
                    <a:solidFill>
                      <a:schemeClr val="tx1"/>
                    </a:solidFill>
                  </a:uFill>
                </a:rPr>
                <a:t> eggs</a:t>
              </a:r>
              <a:endParaRPr lang="en-US" sz="2400" dirty="0"/>
            </a:p>
            <a:p>
              <a:pPr algn="ct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12 eggs</a:t>
              </a:r>
              <a:endPara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524000" y="5963455"/>
              <a:ext cx="16764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378245" y="5486400"/>
            <a:ext cx="2089355" cy="954107"/>
            <a:chOff x="1295400" y="5486401"/>
            <a:chExt cx="2089355" cy="954107"/>
          </a:xfrm>
        </p:grpSpPr>
        <p:sp>
          <p:nvSpPr>
            <p:cNvPr id="16" name="TextBox 15"/>
            <p:cNvSpPr txBox="1"/>
            <p:nvPr/>
          </p:nvSpPr>
          <p:spPr>
            <a:xfrm>
              <a:off x="1295400" y="5486401"/>
              <a:ext cx="208935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uFill>
                    <a:solidFill>
                      <a:schemeClr val="tx1"/>
                    </a:solidFill>
                  </a:uFill>
                </a:rPr>
                <a:t>12 eggs</a:t>
              </a:r>
              <a:endParaRPr lang="en-US" sz="2400" dirty="0"/>
            </a:p>
            <a:p>
              <a:pPr algn="ct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1 </a:t>
              </a:r>
              <a:r>
                <a:rPr lang="en-US" sz="280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dz</a:t>
              </a:r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 eggs</a:t>
              </a:r>
              <a:endPara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479755" y="5963455"/>
              <a:ext cx="16764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37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KNOW WHERE YOU ARE GOING</a:t>
            </a:r>
          </a:p>
          <a:p>
            <a:pPr lvl="1"/>
            <a:r>
              <a:rPr lang="en-US" dirty="0" smtClean="0"/>
              <a:t>Identify (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underline</a:t>
            </a:r>
            <a:r>
              <a:rPr lang="en-US" dirty="0" smtClean="0"/>
              <a:t>) the unknown in the problem statement.</a:t>
            </a:r>
          </a:p>
          <a:p>
            <a:r>
              <a:rPr lang="en-US" dirty="0" smtClean="0"/>
              <a:t>KNOW WHERE YOU START</a:t>
            </a:r>
          </a:p>
          <a:p>
            <a:pPr lvl="1"/>
            <a:r>
              <a:rPr lang="en-US" dirty="0" smtClean="0"/>
              <a:t>Identify (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circle</a:t>
            </a:r>
            <a:r>
              <a:rPr lang="en-US" dirty="0" smtClean="0"/>
              <a:t>) the given in the problem statement.</a:t>
            </a:r>
          </a:p>
          <a:p>
            <a:r>
              <a:rPr lang="en-US" dirty="0" smtClean="0"/>
              <a:t>DRAW THE BRIDGE</a:t>
            </a:r>
          </a:p>
          <a:p>
            <a:pPr lvl="1"/>
            <a:r>
              <a:rPr lang="en-US" dirty="0" smtClean="0"/>
              <a:t>Outlines the path to be taken from start to finish</a:t>
            </a:r>
            <a:endParaRPr lang="en-US" dirty="0" smtClean="0"/>
          </a:p>
          <a:p>
            <a:r>
              <a:rPr lang="en-US" dirty="0" smtClean="0"/>
              <a:t>STEP-BY-STEP DIRECTIONS</a:t>
            </a:r>
          </a:p>
          <a:p>
            <a:pPr lvl="1"/>
            <a:r>
              <a:rPr lang="en-US" dirty="0" smtClean="0"/>
              <a:t>Determined by the applicable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conversion factors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57912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It’s all in the units!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926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18026"/>
            <a:ext cx="8610600" cy="428757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conversion factor applies to this problem?</a:t>
            </a:r>
          </a:p>
          <a:p>
            <a:pPr marL="457200" lvl="1" indent="0">
              <a:spcBef>
                <a:spcPts val="0"/>
              </a:spcBef>
              <a:buNone/>
              <a:tabLst>
                <a:tab pos="2743200" algn="l"/>
              </a:tabLst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kg = 2.2 </a:t>
            </a:r>
            <a:r>
              <a:rPr lang="en-US" sz="32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lbs</a:t>
            </a:r>
            <a:endParaRPr lang="en-US" sz="32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/>
              <a:t>Expressed as fractions: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Write the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UNKNOWN</a:t>
            </a:r>
            <a:r>
              <a:rPr lang="en-US" dirty="0" smtClean="0"/>
              <a:t>, start with the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GIVEN</a:t>
            </a:r>
            <a:r>
              <a:rPr lang="en-US" dirty="0" smtClean="0"/>
              <a:t>, and then draw the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BRIDGE</a:t>
            </a:r>
            <a:r>
              <a:rPr lang="en-US" dirty="0" smtClean="0"/>
              <a:t> to connect the two quantities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82615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</a:t>
            </a:r>
            <a:r>
              <a:rPr lang="en-US" sz="3600" dirty="0" smtClean="0">
                <a:uFill>
                  <a:solidFill>
                    <a:srgbClr val="FF0000"/>
                  </a:solidFill>
                </a:uFill>
              </a:rPr>
              <a:t>kilograms</a:t>
            </a:r>
            <a:r>
              <a:rPr lang="en-US" sz="3600" dirty="0" smtClean="0"/>
              <a:t> are in 150 </a:t>
            </a:r>
            <a:r>
              <a:rPr lang="en-US" sz="3600" dirty="0" err="1" smtClean="0"/>
              <a:t>lbs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5" name="Oval 4"/>
          <p:cNvSpPr/>
          <p:nvPr/>
        </p:nvSpPr>
        <p:spPr>
          <a:xfrm>
            <a:off x="6248400" y="1484292"/>
            <a:ext cx="16002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124200" y="2116015"/>
            <a:ext cx="1828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644445" y="4038601"/>
            <a:ext cx="2089355" cy="954107"/>
            <a:chOff x="1295400" y="5486401"/>
            <a:chExt cx="2089355" cy="954107"/>
          </a:xfrm>
        </p:grpSpPr>
        <p:sp>
          <p:nvSpPr>
            <p:cNvPr id="12" name="TextBox 11"/>
            <p:cNvSpPr txBox="1"/>
            <p:nvPr/>
          </p:nvSpPr>
          <p:spPr>
            <a:xfrm>
              <a:off x="1295400" y="5486401"/>
              <a:ext cx="208935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uFill>
                    <a:solidFill>
                      <a:schemeClr val="tx1"/>
                    </a:solidFill>
                  </a:uFill>
                </a:rPr>
                <a:t>1 kg</a:t>
              </a:r>
              <a:endParaRPr lang="en-US" sz="2400" dirty="0"/>
            </a:p>
            <a:p>
              <a:pPr algn="ct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2.2 </a:t>
              </a:r>
              <a:r>
                <a:rPr lang="en-US" sz="280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lbs</a:t>
              </a:r>
              <a:endPara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524000" y="5963455"/>
              <a:ext cx="16764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029200" y="4038600"/>
            <a:ext cx="2089355" cy="954107"/>
            <a:chOff x="1295400" y="5486401"/>
            <a:chExt cx="2089355" cy="954107"/>
          </a:xfrm>
        </p:grpSpPr>
        <p:sp>
          <p:nvSpPr>
            <p:cNvPr id="19" name="TextBox 18"/>
            <p:cNvSpPr txBox="1"/>
            <p:nvPr/>
          </p:nvSpPr>
          <p:spPr>
            <a:xfrm>
              <a:off x="1295400" y="5486401"/>
              <a:ext cx="208935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uFill>
                    <a:solidFill>
                      <a:schemeClr val="tx1"/>
                    </a:solidFill>
                  </a:uFill>
                </a:rPr>
                <a:t>2.2 </a:t>
              </a:r>
              <a:r>
                <a:rPr lang="en-US" sz="280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uFill>
                    <a:solidFill>
                      <a:schemeClr val="tx1"/>
                    </a:solidFill>
                  </a:uFill>
                </a:rPr>
                <a:t>lbs</a:t>
              </a:r>
              <a:endParaRPr lang="en-US" sz="2400" dirty="0"/>
            </a:p>
            <a:p>
              <a:pPr algn="ct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1 kg</a:t>
              </a:r>
              <a:endPara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479755" y="5963455"/>
              <a:ext cx="16764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3241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Bridges provide the structure for the problem-solving strategy of dimensional analysis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442978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UNKNOWN  =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71900" y="4234189"/>
            <a:ext cx="11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GIVEN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200" y="4214336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CONVERSION</a:t>
            </a: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FACTOR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76200" y="4953000"/>
            <a:ext cx="3581400" cy="1551801"/>
            <a:chOff x="76200" y="4953000"/>
            <a:chExt cx="3581400" cy="1551801"/>
          </a:xfrm>
        </p:grpSpPr>
        <p:sp>
          <p:nvSpPr>
            <p:cNvPr id="22" name="TextBox 21"/>
            <p:cNvSpPr txBox="1"/>
            <p:nvPr/>
          </p:nvSpPr>
          <p:spPr>
            <a:xfrm>
              <a:off x="76200" y="6135469"/>
              <a:ext cx="3581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KNOW WHERE YOU ARE GOING</a:t>
              </a:r>
            </a:p>
          </p:txBody>
        </p:sp>
        <p:sp>
          <p:nvSpPr>
            <p:cNvPr id="23" name="Up Arrow 22"/>
            <p:cNvSpPr/>
            <p:nvPr/>
          </p:nvSpPr>
          <p:spPr>
            <a:xfrm>
              <a:off x="1600199" y="4953000"/>
              <a:ext cx="428625" cy="10668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352800" y="4267200"/>
            <a:ext cx="4343400" cy="914400"/>
            <a:chOff x="3352800" y="3266420"/>
            <a:chExt cx="4343400" cy="914400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410200" y="3266420"/>
              <a:ext cx="0" cy="91440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352800" y="3703766"/>
              <a:ext cx="4343400" cy="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1371600" y="3021374"/>
            <a:ext cx="4191000" cy="1017226"/>
            <a:chOff x="1447800" y="2743200"/>
            <a:chExt cx="4191000" cy="1017226"/>
          </a:xfrm>
        </p:grpSpPr>
        <p:sp>
          <p:nvSpPr>
            <p:cNvPr id="53" name="TextBox 52"/>
            <p:cNvSpPr txBox="1"/>
            <p:nvPr/>
          </p:nvSpPr>
          <p:spPr>
            <a:xfrm>
              <a:off x="1447800" y="2743200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DRAW THE BRIDGE</a:t>
              </a:r>
            </a:p>
          </p:txBody>
        </p:sp>
        <p:sp>
          <p:nvSpPr>
            <p:cNvPr id="57" name="Bent Arrow 56"/>
            <p:cNvSpPr/>
            <p:nvPr/>
          </p:nvSpPr>
          <p:spPr>
            <a:xfrm rot="5400000">
              <a:off x="4256815" y="2378442"/>
              <a:ext cx="935171" cy="1828798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073015" y="5299221"/>
            <a:ext cx="4842385" cy="1025379"/>
            <a:chOff x="4073015" y="4989174"/>
            <a:chExt cx="4842385" cy="1025379"/>
          </a:xfrm>
        </p:grpSpPr>
        <p:sp>
          <p:nvSpPr>
            <p:cNvPr id="63" name="TextBox 62"/>
            <p:cNvSpPr txBox="1"/>
            <p:nvPr/>
          </p:nvSpPr>
          <p:spPr>
            <a:xfrm>
              <a:off x="5791200" y="5645221"/>
              <a:ext cx="312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KNOW WHERE YOU START </a:t>
              </a:r>
            </a:p>
          </p:txBody>
        </p:sp>
        <p:sp>
          <p:nvSpPr>
            <p:cNvPr id="64" name="Bent Arrow 63"/>
            <p:cNvSpPr/>
            <p:nvPr/>
          </p:nvSpPr>
          <p:spPr>
            <a:xfrm rot="5400000" flipH="1" flipV="1">
              <a:off x="4519828" y="4542361"/>
              <a:ext cx="935171" cy="1828798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953000" y="2472399"/>
            <a:ext cx="3581400" cy="1548997"/>
            <a:chOff x="4953000" y="2472399"/>
            <a:chExt cx="3581400" cy="1548997"/>
          </a:xfrm>
        </p:grpSpPr>
        <p:sp>
          <p:nvSpPr>
            <p:cNvPr id="69" name="TextBox 68"/>
            <p:cNvSpPr txBox="1"/>
            <p:nvPr/>
          </p:nvSpPr>
          <p:spPr>
            <a:xfrm>
              <a:off x="4953000" y="2472399"/>
              <a:ext cx="3581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STEP-BY-STEP DIRECTIONS</a:t>
              </a:r>
            </a:p>
          </p:txBody>
        </p:sp>
        <p:sp>
          <p:nvSpPr>
            <p:cNvPr id="70" name="Up Arrow 69"/>
            <p:cNvSpPr/>
            <p:nvPr/>
          </p:nvSpPr>
          <p:spPr>
            <a:xfrm flipV="1">
              <a:off x="6400800" y="2954596"/>
              <a:ext cx="428625" cy="10668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5639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LBS to KG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442978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UNKNOWN  =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71900" y="4234189"/>
            <a:ext cx="11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GIVEN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200" y="4214336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CONVERSION</a:t>
            </a: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FACTOR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76200" y="4953000"/>
            <a:ext cx="3581400" cy="1551801"/>
            <a:chOff x="76200" y="4953000"/>
            <a:chExt cx="3581400" cy="1551801"/>
          </a:xfrm>
        </p:grpSpPr>
        <p:sp>
          <p:nvSpPr>
            <p:cNvPr id="22" name="TextBox 21"/>
            <p:cNvSpPr txBox="1"/>
            <p:nvPr/>
          </p:nvSpPr>
          <p:spPr>
            <a:xfrm>
              <a:off x="76200" y="6135469"/>
              <a:ext cx="3581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KNOW WHERE YOU ARE GOING</a:t>
              </a:r>
            </a:p>
          </p:txBody>
        </p:sp>
        <p:sp>
          <p:nvSpPr>
            <p:cNvPr id="23" name="Up Arrow 22"/>
            <p:cNvSpPr/>
            <p:nvPr/>
          </p:nvSpPr>
          <p:spPr>
            <a:xfrm>
              <a:off x="1600199" y="4953000"/>
              <a:ext cx="428625" cy="10668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352800" y="4267200"/>
            <a:ext cx="4343400" cy="914400"/>
            <a:chOff x="3352800" y="3266420"/>
            <a:chExt cx="4343400" cy="914400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410200" y="3266420"/>
              <a:ext cx="0" cy="91440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352800" y="3703766"/>
              <a:ext cx="4343400" cy="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1371600" y="3021374"/>
            <a:ext cx="4191000" cy="1017226"/>
            <a:chOff x="1447800" y="2743200"/>
            <a:chExt cx="4191000" cy="1017226"/>
          </a:xfrm>
        </p:grpSpPr>
        <p:sp>
          <p:nvSpPr>
            <p:cNvPr id="53" name="TextBox 52"/>
            <p:cNvSpPr txBox="1"/>
            <p:nvPr/>
          </p:nvSpPr>
          <p:spPr>
            <a:xfrm>
              <a:off x="1447800" y="2743200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DRAW THE BRIDGE</a:t>
              </a:r>
            </a:p>
          </p:txBody>
        </p:sp>
        <p:sp>
          <p:nvSpPr>
            <p:cNvPr id="57" name="Bent Arrow 56"/>
            <p:cNvSpPr/>
            <p:nvPr/>
          </p:nvSpPr>
          <p:spPr>
            <a:xfrm rot="5400000">
              <a:off x="4256815" y="2378442"/>
              <a:ext cx="935171" cy="1828798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073015" y="5299221"/>
            <a:ext cx="4842385" cy="1025379"/>
            <a:chOff x="4073015" y="4989174"/>
            <a:chExt cx="4842385" cy="1025379"/>
          </a:xfrm>
        </p:grpSpPr>
        <p:sp>
          <p:nvSpPr>
            <p:cNvPr id="63" name="TextBox 62"/>
            <p:cNvSpPr txBox="1"/>
            <p:nvPr/>
          </p:nvSpPr>
          <p:spPr>
            <a:xfrm>
              <a:off x="5791200" y="5645221"/>
              <a:ext cx="312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KNOW WHERE YOU START </a:t>
              </a:r>
            </a:p>
          </p:txBody>
        </p:sp>
        <p:sp>
          <p:nvSpPr>
            <p:cNvPr id="64" name="Bent Arrow 63"/>
            <p:cNvSpPr/>
            <p:nvPr/>
          </p:nvSpPr>
          <p:spPr>
            <a:xfrm rot="5400000" flipH="1" flipV="1">
              <a:off x="4519828" y="4542361"/>
              <a:ext cx="935171" cy="1828798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4953000" y="2472399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STEP-BY-STEP DIRECTIONS</a:t>
            </a:r>
          </a:p>
        </p:txBody>
      </p:sp>
      <p:sp>
        <p:nvSpPr>
          <p:cNvPr id="70" name="Up Arrow 69"/>
          <p:cNvSpPr/>
          <p:nvPr/>
        </p:nvSpPr>
        <p:spPr>
          <a:xfrm flipV="1">
            <a:off x="6400800" y="2954596"/>
            <a:ext cx="428625" cy="1066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914400" y="1219200"/>
            <a:ext cx="7239000" cy="914400"/>
            <a:chOff x="914400" y="1219200"/>
            <a:chExt cx="7239000" cy="914400"/>
          </a:xfrm>
        </p:grpSpPr>
        <p:sp>
          <p:nvSpPr>
            <p:cNvPr id="27" name="TextBox 26"/>
            <p:cNvSpPr txBox="1"/>
            <p:nvPr/>
          </p:nvSpPr>
          <p:spPr>
            <a:xfrm>
              <a:off x="914400" y="1317523"/>
              <a:ext cx="7239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How many </a:t>
              </a:r>
              <a:r>
                <a:rPr lang="en-US" sz="3600" dirty="0" smtClean="0">
                  <a:uFill>
                    <a:solidFill>
                      <a:srgbClr val="FF0000"/>
                    </a:solidFill>
                  </a:uFill>
                </a:rPr>
                <a:t>kilograms</a:t>
              </a:r>
              <a:r>
                <a:rPr lang="en-US" sz="3600" dirty="0" smtClean="0"/>
                <a:t> are in 150 </a:t>
              </a:r>
              <a:r>
                <a:rPr lang="en-US" sz="3600" dirty="0" err="1" smtClean="0"/>
                <a:t>lbs</a:t>
              </a:r>
              <a:r>
                <a:rPr lang="en-US" sz="3600" dirty="0" smtClean="0"/>
                <a:t>?</a:t>
              </a:r>
              <a:endParaRPr lang="en-US" sz="3600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6172200" y="1219200"/>
              <a:ext cx="1828800" cy="9144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124200" y="1850923"/>
              <a:ext cx="18288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762000" y="4429779"/>
            <a:ext cx="2233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kilograms  =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77405" y="4277380"/>
            <a:ext cx="1504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150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lbs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53000" y="2395455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 kg = 2.2 </a:t>
            </a:r>
            <a:r>
              <a:rPr lang="en-US" sz="2800" dirty="0" err="1" smtClean="0"/>
              <a:t>lbs</a:t>
            </a:r>
            <a:endParaRPr lang="en-US" sz="28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5695950" y="4648200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2.2 </a:t>
            </a:r>
            <a:r>
              <a:rPr lang="en-US" sz="2800" dirty="0" err="1" smtClean="0"/>
              <a:t>lbs</a:t>
            </a:r>
            <a:endParaRPr lang="en-US" sz="28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5680710" y="4221480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 1 kg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326255" y="4483088"/>
            <a:ext cx="2847022" cy="534225"/>
            <a:chOff x="4326255" y="4483088"/>
            <a:chExt cx="2847022" cy="534225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6546532" y="4888684"/>
              <a:ext cx="626745" cy="12862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4326255" y="4483088"/>
              <a:ext cx="626745" cy="12862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684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2"/>
      <p:bldP spid="18" grpId="0"/>
      <p:bldP spid="18" grpId="1"/>
      <p:bldP spid="19" grpId="0"/>
      <p:bldP spid="19" grpId="1"/>
      <p:bldP spid="69" grpId="0"/>
      <p:bldP spid="69" grpId="1"/>
      <p:bldP spid="70" grpId="0" animBg="1"/>
      <p:bldP spid="30" grpId="0"/>
      <p:bldP spid="31" grpId="0"/>
      <p:bldP spid="34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LBS to KG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3352800" y="4267200"/>
            <a:ext cx="4343400" cy="914400"/>
            <a:chOff x="3352800" y="3266420"/>
            <a:chExt cx="4343400" cy="914400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410200" y="3266420"/>
              <a:ext cx="0" cy="91440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352800" y="3703766"/>
              <a:ext cx="4343400" cy="0"/>
            </a:xfrm>
            <a:prstGeom prst="line">
              <a:avLst/>
            </a:prstGeom>
            <a:ln w="254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914400" y="1219200"/>
            <a:ext cx="7239000" cy="914400"/>
            <a:chOff x="914400" y="1219200"/>
            <a:chExt cx="7239000" cy="914400"/>
          </a:xfrm>
        </p:grpSpPr>
        <p:sp>
          <p:nvSpPr>
            <p:cNvPr id="27" name="TextBox 26"/>
            <p:cNvSpPr txBox="1"/>
            <p:nvPr/>
          </p:nvSpPr>
          <p:spPr>
            <a:xfrm>
              <a:off x="914400" y="1317523"/>
              <a:ext cx="7239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How many </a:t>
              </a:r>
              <a:r>
                <a:rPr lang="en-US" sz="3600" dirty="0" smtClean="0">
                  <a:uFill>
                    <a:solidFill>
                      <a:srgbClr val="FF0000"/>
                    </a:solidFill>
                  </a:uFill>
                </a:rPr>
                <a:t>kilograms</a:t>
              </a:r>
              <a:r>
                <a:rPr lang="en-US" sz="3600" dirty="0" smtClean="0"/>
                <a:t> are in 150 </a:t>
              </a:r>
              <a:r>
                <a:rPr lang="en-US" sz="3600" dirty="0" err="1" smtClean="0"/>
                <a:t>lbs</a:t>
              </a:r>
              <a:r>
                <a:rPr lang="en-US" sz="3600" dirty="0" smtClean="0"/>
                <a:t>?</a:t>
              </a:r>
              <a:endParaRPr lang="en-US" sz="3600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6172200" y="1219200"/>
              <a:ext cx="1828800" cy="9144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124200" y="1850923"/>
              <a:ext cx="18288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762000" y="4429780"/>
            <a:ext cx="2233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kilograms  =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77405" y="4285792"/>
            <a:ext cx="1504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150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lbs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95950" y="4648200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2.2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lbs</a:t>
            </a:r>
            <a:endParaRPr lang="en-US" sz="28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80710" y="4221480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 kg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326255" y="4483088"/>
            <a:ext cx="2847022" cy="534225"/>
            <a:chOff x="4326255" y="4483088"/>
            <a:chExt cx="2847022" cy="534225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6546532" y="4888684"/>
              <a:ext cx="626745" cy="12862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4326255" y="4483088"/>
              <a:ext cx="626745" cy="12862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2003323" y="2514600"/>
            <a:ext cx="5311877" cy="2045513"/>
            <a:chOff x="2003323" y="2514600"/>
            <a:chExt cx="5311877" cy="2045513"/>
          </a:xfrm>
        </p:grpSpPr>
        <p:sp>
          <p:nvSpPr>
            <p:cNvPr id="3" name="TextBox 2"/>
            <p:cNvSpPr txBox="1"/>
            <p:nvPr/>
          </p:nvSpPr>
          <p:spPr>
            <a:xfrm>
              <a:off x="2003323" y="2514600"/>
              <a:ext cx="50070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When the only unit left standing</a:t>
              </a:r>
              <a:endPara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5412104" y="2590800"/>
              <a:ext cx="1903096" cy="1969313"/>
              <a:chOff x="5350466" y="2663922"/>
              <a:chExt cx="1903096" cy="1969313"/>
            </a:xfrm>
          </p:grpSpPr>
          <p:sp>
            <p:nvSpPr>
              <p:cNvPr id="9" name="Arc 8"/>
              <p:cNvSpPr/>
              <p:nvPr/>
            </p:nvSpPr>
            <p:spPr>
              <a:xfrm rot="2300362">
                <a:off x="5350466" y="2663922"/>
                <a:ext cx="1903096" cy="1969313"/>
              </a:xfrm>
              <a:prstGeom prst="arc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Arrow Connector 10"/>
              <p:cNvCxnSpPr>
                <a:stCxn id="9" idx="2"/>
              </p:cNvCxnSpPr>
              <p:nvPr/>
            </p:nvCxnSpPr>
            <p:spPr>
              <a:xfrm flipH="1">
                <a:off x="7012304" y="4238841"/>
                <a:ext cx="36057" cy="82537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 32"/>
          <p:cNvGrpSpPr/>
          <p:nvPr/>
        </p:nvGrpSpPr>
        <p:grpSpPr>
          <a:xfrm>
            <a:off x="1827389" y="2895600"/>
            <a:ext cx="5183011" cy="2253822"/>
            <a:chOff x="1827389" y="2895600"/>
            <a:chExt cx="5183011" cy="2253822"/>
          </a:xfrm>
        </p:grpSpPr>
        <p:sp>
          <p:nvSpPr>
            <p:cNvPr id="47" name="TextBox 46"/>
            <p:cNvSpPr txBox="1"/>
            <p:nvPr/>
          </p:nvSpPr>
          <p:spPr>
            <a:xfrm>
              <a:off x="2003323" y="2895600"/>
              <a:ext cx="50070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matches the unknown,</a:t>
              </a:r>
              <a:endPara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 rot="1997461" flipH="1">
              <a:off x="1827389" y="3180109"/>
              <a:ext cx="1903096" cy="1969313"/>
              <a:chOff x="5350466" y="2663922"/>
              <a:chExt cx="1903096" cy="1969313"/>
            </a:xfrm>
          </p:grpSpPr>
          <p:sp>
            <p:nvSpPr>
              <p:cNvPr id="49" name="Arc 48"/>
              <p:cNvSpPr/>
              <p:nvPr/>
            </p:nvSpPr>
            <p:spPr>
              <a:xfrm rot="2300362">
                <a:off x="5350466" y="2663922"/>
                <a:ext cx="1903096" cy="1969313"/>
              </a:xfrm>
              <a:prstGeom prst="arc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0" name="Straight Arrow Connector 49"/>
              <p:cNvCxnSpPr>
                <a:stCxn id="49" idx="2"/>
              </p:cNvCxnSpPr>
              <p:nvPr/>
            </p:nvCxnSpPr>
            <p:spPr>
              <a:xfrm flipH="1">
                <a:off x="7012304" y="4238841"/>
                <a:ext cx="36057" cy="82537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2003323" y="3276600"/>
            <a:ext cx="5007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the bridge is complete.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114581" y="5715000"/>
            <a:ext cx="5007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Now, it’s time for the math.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80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789</TotalTime>
  <Words>532</Words>
  <Application>Microsoft Office PowerPoint</Application>
  <PresentationFormat>On-screen Show (4:3)</PresentationFormat>
  <Paragraphs>112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Dimensional analysis</vt:lpstr>
      <vt:lpstr>Dimensional analysis</vt:lpstr>
      <vt:lpstr>Conversion factors</vt:lpstr>
      <vt:lpstr>Conversion factors</vt:lpstr>
      <vt:lpstr>Dimensional analysis</vt:lpstr>
      <vt:lpstr>Dimensional analysis</vt:lpstr>
      <vt:lpstr>bridges</vt:lpstr>
      <vt:lpstr>from LBS to KG</vt:lpstr>
      <vt:lpstr>from LBS to KG</vt:lpstr>
      <vt:lpstr>from LBS to KG</vt:lpstr>
      <vt:lpstr>Dimensional analysis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Mole montage</dc:title>
  <dc:creator>e200801253</dc:creator>
  <cp:lastModifiedBy>Pickett, Vanessa</cp:lastModifiedBy>
  <cp:revision>46</cp:revision>
  <dcterms:created xsi:type="dcterms:W3CDTF">2012-01-03T01:59:28Z</dcterms:created>
  <dcterms:modified xsi:type="dcterms:W3CDTF">2014-01-08T17:57:35Z</dcterms:modified>
</cp:coreProperties>
</file>