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92" r:id="rId2"/>
  </p:sldMasterIdLst>
  <p:notesMasterIdLst>
    <p:notesMasterId r:id="rId12"/>
  </p:notesMasterIdLst>
  <p:handoutMasterIdLst>
    <p:handoutMasterId r:id="rId13"/>
  </p:handoutMasterIdLst>
  <p:sldIdLst>
    <p:sldId id="285" r:id="rId3"/>
    <p:sldId id="286" r:id="rId4"/>
    <p:sldId id="287" r:id="rId5"/>
    <p:sldId id="288" r:id="rId6"/>
    <p:sldId id="289" r:id="rId7"/>
    <p:sldId id="292" r:id="rId8"/>
    <p:sldId id="294" r:id="rId9"/>
    <p:sldId id="293" r:id="rId10"/>
    <p:sldId id="295"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7F00"/>
    <a:srgbClr val="0027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AC535446-AFA0-445F-8E5D-FC28CD952BFB}" type="datetimeFigureOut">
              <a:rPr lang="en-US" smtClean="0"/>
              <a:t>10/4/2013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F06CB31-446E-4DE3-84CB-E172EDB3FB36}" type="slidenum">
              <a:rPr lang="en-US" smtClean="0"/>
              <a:t>‹#›</a:t>
            </a:fld>
            <a:endParaRPr lang="en-US"/>
          </a:p>
        </p:txBody>
      </p:sp>
    </p:spTree>
    <p:extLst>
      <p:ext uri="{BB962C8B-B14F-4D97-AF65-F5344CB8AC3E}">
        <p14:creationId xmlns:p14="http://schemas.microsoft.com/office/powerpoint/2010/main" val="2977568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9DEC3846-A130-428D-AEC9-748AB43CEFD6}" type="datetimeFigureOut">
              <a:rPr lang="en-US" smtClean="0"/>
              <a:t>10/4/2013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D8B00591-2B3D-4E4B-A131-55DE5C30D98F}" type="slidenum">
              <a:rPr lang="en-US" smtClean="0"/>
              <a:t>‹#›</a:t>
            </a:fld>
            <a:endParaRPr lang="en-US"/>
          </a:p>
        </p:txBody>
      </p:sp>
    </p:spTree>
    <p:extLst>
      <p:ext uri="{BB962C8B-B14F-4D97-AF65-F5344CB8AC3E}">
        <p14:creationId xmlns:p14="http://schemas.microsoft.com/office/powerpoint/2010/main" val="407916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8B00591-2B3D-4E4B-A131-55DE5C30D98F}" type="slidenum">
              <a:rPr lang="en-US" smtClean="0"/>
              <a:t>1</a:t>
            </a:fld>
            <a:endParaRPr lang="en-US"/>
          </a:p>
        </p:txBody>
      </p:sp>
    </p:spTree>
    <p:extLst>
      <p:ext uri="{BB962C8B-B14F-4D97-AF65-F5344CB8AC3E}">
        <p14:creationId xmlns:p14="http://schemas.microsoft.com/office/powerpoint/2010/main" val="3483165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8B00591-2B3D-4E4B-A131-55DE5C30D98F}" type="slidenum">
              <a:rPr lang="en-US" smtClean="0"/>
              <a:t>2</a:t>
            </a:fld>
            <a:endParaRPr lang="en-US"/>
          </a:p>
        </p:txBody>
      </p:sp>
    </p:spTree>
    <p:extLst>
      <p:ext uri="{BB962C8B-B14F-4D97-AF65-F5344CB8AC3E}">
        <p14:creationId xmlns:p14="http://schemas.microsoft.com/office/powerpoint/2010/main" val="3483165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8B00591-2B3D-4E4B-A131-55DE5C30D98F}" type="slidenum">
              <a:rPr lang="en-US" smtClean="0"/>
              <a:t>3</a:t>
            </a:fld>
            <a:endParaRPr lang="en-US"/>
          </a:p>
        </p:txBody>
      </p:sp>
    </p:spTree>
    <p:extLst>
      <p:ext uri="{BB962C8B-B14F-4D97-AF65-F5344CB8AC3E}">
        <p14:creationId xmlns:p14="http://schemas.microsoft.com/office/powerpoint/2010/main" val="3483165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8B00591-2B3D-4E4B-A131-55DE5C30D98F}" type="slidenum">
              <a:rPr lang="en-US" smtClean="0"/>
              <a:t>4</a:t>
            </a:fld>
            <a:endParaRPr lang="en-US"/>
          </a:p>
        </p:txBody>
      </p:sp>
    </p:spTree>
    <p:extLst>
      <p:ext uri="{BB962C8B-B14F-4D97-AF65-F5344CB8AC3E}">
        <p14:creationId xmlns:p14="http://schemas.microsoft.com/office/powerpoint/2010/main" val="3483165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8B00591-2B3D-4E4B-A131-55DE5C30D98F}" type="slidenum">
              <a:rPr lang="en-US" smtClean="0"/>
              <a:t>5</a:t>
            </a:fld>
            <a:endParaRPr lang="en-US"/>
          </a:p>
        </p:txBody>
      </p:sp>
    </p:spTree>
    <p:extLst>
      <p:ext uri="{BB962C8B-B14F-4D97-AF65-F5344CB8AC3E}">
        <p14:creationId xmlns:p14="http://schemas.microsoft.com/office/powerpoint/2010/main" val="3483165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8B00591-2B3D-4E4B-A131-55DE5C30D98F}" type="slidenum">
              <a:rPr lang="en-US" smtClean="0"/>
              <a:t>6</a:t>
            </a:fld>
            <a:endParaRPr lang="en-US"/>
          </a:p>
        </p:txBody>
      </p:sp>
    </p:spTree>
    <p:extLst>
      <p:ext uri="{BB962C8B-B14F-4D97-AF65-F5344CB8AC3E}">
        <p14:creationId xmlns:p14="http://schemas.microsoft.com/office/powerpoint/2010/main" val="3483165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8B00591-2B3D-4E4B-A131-55DE5C30D98F}" type="slidenum">
              <a:rPr lang="en-US" smtClean="0"/>
              <a:t>7</a:t>
            </a:fld>
            <a:endParaRPr lang="en-US"/>
          </a:p>
        </p:txBody>
      </p:sp>
    </p:spTree>
    <p:extLst>
      <p:ext uri="{BB962C8B-B14F-4D97-AF65-F5344CB8AC3E}">
        <p14:creationId xmlns:p14="http://schemas.microsoft.com/office/powerpoint/2010/main" val="3483165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8B00591-2B3D-4E4B-A131-55DE5C30D98F}" type="slidenum">
              <a:rPr lang="en-US" smtClean="0"/>
              <a:t>8</a:t>
            </a:fld>
            <a:endParaRPr lang="en-US"/>
          </a:p>
        </p:txBody>
      </p:sp>
    </p:spTree>
    <p:extLst>
      <p:ext uri="{BB962C8B-B14F-4D97-AF65-F5344CB8AC3E}">
        <p14:creationId xmlns:p14="http://schemas.microsoft.com/office/powerpoint/2010/main" val="3483165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8B00591-2B3D-4E4B-A131-55DE5C30D98F}" type="slidenum">
              <a:rPr lang="en-US" smtClean="0"/>
              <a:t>9</a:t>
            </a:fld>
            <a:endParaRPr lang="en-US"/>
          </a:p>
        </p:txBody>
      </p:sp>
    </p:spTree>
    <p:extLst>
      <p:ext uri="{BB962C8B-B14F-4D97-AF65-F5344CB8AC3E}">
        <p14:creationId xmlns:p14="http://schemas.microsoft.com/office/powerpoint/2010/main" val="3483165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5802162-4117-40C2-AFD2-DB3ACA8FDDB0}" type="datetimeFigureOut">
              <a:rPr lang="en-US" smtClean="0"/>
              <a:pPr/>
              <a:t>10/4/2013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44E19EB-12F4-4235-A7C4-709EEB3FD8A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802162-4117-40C2-AFD2-DB3ACA8FDDB0}" type="datetimeFigureOut">
              <a:rPr lang="en-US" smtClean="0"/>
              <a:pPr/>
              <a:t>10/4/2013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4E19EB-12F4-4235-A7C4-709EEB3FD8A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802162-4117-40C2-AFD2-DB3ACA8FDDB0}" type="datetimeFigureOut">
              <a:rPr lang="en-US" smtClean="0"/>
              <a:pPr/>
              <a:t>10/4/2013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4E19EB-12F4-4235-A7C4-709EEB3FD8A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802162-4117-40C2-AFD2-DB3ACA8FDDB0}" type="datetimeFigureOut">
              <a:rPr lang="en-US" smtClean="0"/>
              <a:pPr/>
              <a:t>10/4/2013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4E19EB-12F4-4235-A7C4-709EEB3FD8A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802162-4117-40C2-AFD2-DB3ACA8FDDB0}" type="datetimeFigureOut">
              <a:rPr lang="en-US" smtClean="0"/>
              <a:pPr/>
              <a:t>10/4/2013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4E19EB-12F4-4235-A7C4-709EEB3FD8A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802162-4117-40C2-AFD2-DB3ACA8FDDB0}" type="datetimeFigureOut">
              <a:rPr lang="en-US" smtClean="0"/>
              <a:pPr/>
              <a:t>10/4/2013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4E19EB-12F4-4235-A7C4-709EEB3FD8A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5802162-4117-40C2-AFD2-DB3ACA8FDDB0}" type="datetimeFigureOut">
              <a:rPr lang="en-US" smtClean="0"/>
              <a:pPr/>
              <a:t>10/4/2013</a:t>
            </a:fld>
            <a:endParaRPr lang="en-US" dirty="0"/>
          </a:p>
        </p:txBody>
      </p:sp>
      <p:sp>
        <p:nvSpPr>
          <p:cNvPr id="27" name="Slide Number Placeholder 26"/>
          <p:cNvSpPr>
            <a:spLocks noGrp="1"/>
          </p:cNvSpPr>
          <p:nvPr>
            <p:ph type="sldNum" sz="quarter" idx="11"/>
          </p:nvPr>
        </p:nvSpPr>
        <p:spPr/>
        <p:txBody>
          <a:bodyPr rtlCol="0"/>
          <a:lstStyle/>
          <a:p>
            <a:fld id="{244E19EB-12F4-4235-A7C4-709EEB3FD8A0}"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5802162-4117-40C2-AFD2-DB3ACA8FDDB0}" type="datetimeFigureOut">
              <a:rPr lang="en-US" smtClean="0"/>
              <a:pPr/>
              <a:t>10/4/2013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244E19EB-12F4-4235-A7C4-709EEB3FD8A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02162-4117-40C2-AFD2-DB3ACA8FDDB0}" type="datetimeFigureOut">
              <a:rPr lang="en-US" smtClean="0"/>
              <a:pPr/>
              <a:t>10/4/2013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4E19EB-12F4-4235-A7C4-709EEB3FD8A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802162-4117-40C2-AFD2-DB3ACA8FDDB0}" type="datetimeFigureOut">
              <a:rPr lang="en-US" smtClean="0"/>
              <a:pPr/>
              <a:t>10/4/2013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4E19EB-12F4-4235-A7C4-709EEB3FD8A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802162-4117-40C2-AFD2-DB3ACA8FDDB0}" type="datetimeFigureOut">
              <a:rPr lang="en-US" smtClean="0"/>
              <a:pPr/>
              <a:t>10/4/2013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4E19EB-12F4-4235-A7C4-709EEB3FD8A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5802162-4117-40C2-AFD2-DB3ACA8FDDB0}" type="datetimeFigureOut">
              <a:rPr lang="en-US" smtClean="0"/>
              <a:pPr/>
              <a:t>10/4/2013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44E19EB-12F4-4235-A7C4-709EEB3FD8A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534400" cy="1066800"/>
          </a:xfrm>
        </p:spPr>
        <p:txBody>
          <a:bodyPr/>
          <a:lstStyle/>
          <a:p>
            <a:r>
              <a:rPr lang="en-US" dirty="0" smtClean="0"/>
              <a:t>Writing Tips from a Science Geek</a:t>
            </a:r>
            <a:endParaRPr lang="en-US" dirty="0"/>
          </a:p>
        </p:txBody>
      </p:sp>
      <p:sp>
        <p:nvSpPr>
          <p:cNvPr id="3" name="Content Placeholder 2"/>
          <p:cNvSpPr>
            <a:spLocks noGrp="1"/>
          </p:cNvSpPr>
          <p:nvPr>
            <p:ph idx="1"/>
          </p:nvPr>
        </p:nvSpPr>
        <p:spPr>
          <a:xfrm>
            <a:off x="228600" y="1752600"/>
            <a:ext cx="8686800" cy="5105400"/>
          </a:xfrm>
        </p:spPr>
        <p:txBody>
          <a:bodyPr>
            <a:normAutofit/>
          </a:bodyPr>
          <a:lstStyle/>
          <a:p>
            <a:pPr marL="566928" indent="-457200">
              <a:buFont typeface="+mj-lt"/>
              <a:buAutoNum type="alphaUcPeriod"/>
            </a:pPr>
            <a:r>
              <a:rPr lang="en-US" dirty="0" smtClean="0">
                <a:solidFill>
                  <a:schemeClr val="accent6">
                    <a:lumMod val="75000"/>
                  </a:schemeClr>
                </a:solidFill>
              </a:rPr>
              <a:t>Abbreviations and Acronyms</a:t>
            </a:r>
          </a:p>
          <a:p>
            <a:pPr marL="858838" lvl="1" indent="-285750"/>
            <a:r>
              <a:rPr lang="en-US" dirty="0" smtClean="0">
                <a:solidFill>
                  <a:schemeClr val="accent6">
                    <a:lumMod val="75000"/>
                  </a:schemeClr>
                </a:solidFill>
              </a:rPr>
              <a:t>Rarely used in formal and professional writing</a:t>
            </a:r>
          </a:p>
          <a:p>
            <a:pPr marL="858838" lvl="1" indent="-285750"/>
            <a:r>
              <a:rPr lang="en-US" dirty="0">
                <a:solidFill>
                  <a:schemeClr val="accent6">
                    <a:lumMod val="75000"/>
                  </a:schemeClr>
                </a:solidFill>
              </a:rPr>
              <a:t>Bad form to abbreviate words simply to save space, time, or energy</a:t>
            </a:r>
          </a:p>
          <a:p>
            <a:pPr marL="1124014" lvl="2" indent="-285750"/>
            <a:r>
              <a:rPr lang="en-US" dirty="0">
                <a:solidFill>
                  <a:schemeClr val="accent6">
                    <a:lumMod val="75000"/>
                  </a:schemeClr>
                </a:solidFill>
              </a:rPr>
              <a:t>Avoid Latin abbreviations</a:t>
            </a:r>
            <a:r>
              <a:rPr lang="en-US" dirty="0" smtClean="0">
                <a:solidFill>
                  <a:schemeClr val="accent6">
                    <a:lumMod val="75000"/>
                  </a:schemeClr>
                </a:solidFill>
              </a:rPr>
              <a:t>: etc., et.al., i.e., e.g.</a:t>
            </a:r>
          </a:p>
          <a:p>
            <a:pPr marL="1124014" lvl="2" indent="-285750"/>
            <a:r>
              <a:rPr lang="en-US" i="1" dirty="0" smtClean="0">
                <a:solidFill>
                  <a:schemeClr val="accent6">
                    <a:lumMod val="75000"/>
                  </a:schemeClr>
                </a:solidFill>
              </a:rPr>
              <a:t>The </a:t>
            </a:r>
            <a:r>
              <a:rPr lang="en-US" i="1" dirty="0">
                <a:solidFill>
                  <a:schemeClr val="accent6">
                    <a:lumMod val="75000"/>
                  </a:schemeClr>
                </a:solidFill>
              </a:rPr>
              <a:t>use of etc. is “a lazy person’s way of getting out of work.”</a:t>
            </a:r>
          </a:p>
          <a:p>
            <a:pPr marL="858838" lvl="1" indent="-285750"/>
            <a:r>
              <a:rPr lang="en-US" dirty="0" smtClean="0">
                <a:solidFill>
                  <a:schemeClr val="accent6">
                    <a:lumMod val="75000"/>
                  </a:schemeClr>
                </a:solidFill>
              </a:rPr>
              <a:t>Only justified if full expression is excessively long or if abbreviation is well known to researchers in the discipline</a:t>
            </a:r>
          </a:p>
        </p:txBody>
      </p:sp>
    </p:spTree>
    <p:extLst>
      <p:ext uri="{BB962C8B-B14F-4D97-AF65-F5344CB8AC3E}">
        <p14:creationId xmlns:p14="http://schemas.microsoft.com/office/powerpoint/2010/main" val="289589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534400" cy="1066800"/>
          </a:xfrm>
        </p:spPr>
        <p:txBody>
          <a:bodyPr/>
          <a:lstStyle/>
          <a:p>
            <a:r>
              <a:rPr lang="en-US" dirty="0" smtClean="0"/>
              <a:t>Writing Tips from a Science Geek</a:t>
            </a:r>
            <a:endParaRPr lang="en-US" dirty="0"/>
          </a:p>
        </p:txBody>
      </p:sp>
      <p:sp>
        <p:nvSpPr>
          <p:cNvPr id="3" name="Content Placeholder 2"/>
          <p:cNvSpPr>
            <a:spLocks noGrp="1"/>
          </p:cNvSpPr>
          <p:nvPr>
            <p:ph idx="1"/>
          </p:nvPr>
        </p:nvSpPr>
        <p:spPr>
          <a:xfrm>
            <a:off x="228600" y="1752600"/>
            <a:ext cx="8686800" cy="5105400"/>
          </a:xfrm>
        </p:spPr>
        <p:txBody>
          <a:bodyPr>
            <a:normAutofit lnSpcReduction="10000"/>
          </a:bodyPr>
          <a:lstStyle/>
          <a:p>
            <a:pPr marL="858838" lvl="1" indent="-285750"/>
            <a:r>
              <a:rPr lang="en-US" dirty="0" smtClean="0">
                <a:solidFill>
                  <a:schemeClr val="accent6">
                    <a:lumMod val="75000"/>
                  </a:schemeClr>
                </a:solidFill>
              </a:rPr>
              <a:t>Appropriate use in </a:t>
            </a:r>
            <a:r>
              <a:rPr lang="en-US" dirty="0">
                <a:solidFill>
                  <a:schemeClr val="accent6">
                    <a:lumMod val="75000"/>
                  </a:schemeClr>
                </a:solidFill>
              </a:rPr>
              <a:t>science writing</a:t>
            </a:r>
          </a:p>
          <a:p>
            <a:pPr marL="1124014" lvl="2" indent="-285750"/>
            <a:r>
              <a:rPr lang="en-US" dirty="0">
                <a:solidFill>
                  <a:schemeClr val="accent6">
                    <a:lumMod val="75000"/>
                  </a:schemeClr>
                </a:solidFill>
              </a:rPr>
              <a:t>SI units of measurement</a:t>
            </a:r>
          </a:p>
          <a:p>
            <a:pPr marL="1124014" lvl="2" indent="-285750"/>
            <a:r>
              <a:rPr lang="en-US" dirty="0" smtClean="0">
                <a:solidFill>
                  <a:schemeClr val="accent6">
                    <a:lumMod val="75000"/>
                  </a:schemeClr>
                </a:solidFill>
              </a:rPr>
              <a:t>Mathematical or chemical formulas</a:t>
            </a:r>
            <a:endParaRPr lang="en-US" dirty="0">
              <a:solidFill>
                <a:schemeClr val="accent6">
                  <a:lumMod val="75000"/>
                </a:schemeClr>
              </a:solidFill>
            </a:endParaRPr>
          </a:p>
          <a:p>
            <a:pPr marL="1124014" lvl="2" indent="-285750"/>
            <a:r>
              <a:rPr lang="en-US" dirty="0">
                <a:solidFill>
                  <a:schemeClr val="accent6">
                    <a:lumMod val="75000"/>
                  </a:schemeClr>
                </a:solidFill>
              </a:rPr>
              <a:t>Dates and times (</a:t>
            </a:r>
            <a:r>
              <a:rPr lang="en-US" cap="small" dirty="0" err="1">
                <a:solidFill>
                  <a:schemeClr val="accent6">
                    <a:lumMod val="75000"/>
                  </a:schemeClr>
                </a:solidFill>
              </a:rPr>
              <a:t>b.c.</a:t>
            </a:r>
            <a:r>
              <a:rPr lang="en-US" cap="small" dirty="0">
                <a:solidFill>
                  <a:schemeClr val="accent6">
                    <a:lumMod val="75000"/>
                  </a:schemeClr>
                </a:solidFill>
              </a:rPr>
              <a:t>, </a:t>
            </a:r>
            <a:r>
              <a:rPr lang="en-US" cap="small" dirty="0" err="1">
                <a:solidFill>
                  <a:schemeClr val="accent6">
                    <a:lumMod val="75000"/>
                  </a:schemeClr>
                </a:solidFill>
              </a:rPr>
              <a:t>a.d.</a:t>
            </a:r>
            <a:r>
              <a:rPr lang="en-US" cap="small" dirty="0">
                <a:solidFill>
                  <a:schemeClr val="accent6">
                    <a:lumMod val="75000"/>
                  </a:schemeClr>
                </a:solidFill>
              </a:rPr>
              <a:t>, </a:t>
            </a:r>
            <a:r>
              <a:rPr lang="en-US" cap="small" dirty="0" err="1">
                <a:solidFill>
                  <a:schemeClr val="accent6">
                    <a:lumMod val="75000"/>
                  </a:schemeClr>
                </a:solidFill>
              </a:rPr>
              <a:t>b.c.e</a:t>
            </a:r>
            <a:r>
              <a:rPr lang="en-US" cap="small" dirty="0">
                <a:solidFill>
                  <a:schemeClr val="accent6">
                    <a:lumMod val="75000"/>
                  </a:schemeClr>
                </a:solidFill>
              </a:rPr>
              <a:t>, </a:t>
            </a:r>
            <a:r>
              <a:rPr lang="en-US" cap="small" dirty="0" err="1">
                <a:solidFill>
                  <a:schemeClr val="accent6">
                    <a:lumMod val="75000"/>
                  </a:schemeClr>
                </a:solidFill>
              </a:rPr>
              <a:t>c.e</a:t>
            </a:r>
            <a:r>
              <a:rPr lang="en-US" cap="small" dirty="0">
                <a:solidFill>
                  <a:schemeClr val="accent6">
                    <a:lumMod val="75000"/>
                  </a:schemeClr>
                </a:solidFill>
              </a:rPr>
              <a:t>., am</a:t>
            </a:r>
            <a:r>
              <a:rPr lang="en-US" dirty="0">
                <a:solidFill>
                  <a:schemeClr val="accent6">
                    <a:lumMod val="75000"/>
                  </a:schemeClr>
                </a:solidFill>
              </a:rPr>
              <a:t>, </a:t>
            </a:r>
            <a:r>
              <a:rPr lang="en-US" cap="small" dirty="0" smtClean="0">
                <a:solidFill>
                  <a:schemeClr val="accent6">
                    <a:lumMod val="75000"/>
                  </a:schemeClr>
                </a:solidFill>
              </a:rPr>
              <a:t>pm)</a:t>
            </a:r>
            <a:endParaRPr lang="en-US" cap="small" dirty="0">
              <a:solidFill>
                <a:schemeClr val="accent6">
                  <a:lumMod val="75000"/>
                </a:schemeClr>
              </a:solidFill>
            </a:endParaRPr>
          </a:p>
          <a:p>
            <a:pPr marL="1124014" lvl="2" indent="-285750"/>
            <a:r>
              <a:rPr lang="en-US" dirty="0" smtClean="0">
                <a:solidFill>
                  <a:schemeClr val="accent6">
                    <a:lumMod val="75000"/>
                  </a:schemeClr>
                </a:solidFill>
              </a:rPr>
              <a:t>Acronyms that are repeated often (IUPAC)</a:t>
            </a:r>
            <a:endParaRPr lang="en-US" dirty="0">
              <a:solidFill>
                <a:schemeClr val="accent6">
                  <a:lumMod val="75000"/>
                </a:schemeClr>
              </a:solidFill>
            </a:endParaRPr>
          </a:p>
          <a:p>
            <a:pPr marL="858838" lvl="1" indent="-285750"/>
            <a:r>
              <a:rPr lang="en-US" dirty="0" smtClean="0">
                <a:solidFill>
                  <a:schemeClr val="accent6">
                    <a:lumMod val="75000"/>
                  </a:schemeClr>
                </a:solidFill>
              </a:rPr>
              <a:t>For chemical formulas and acronyms, first use the full, spelled-out version of the word with the shortened form in parentheses immediately following</a:t>
            </a:r>
          </a:p>
          <a:p>
            <a:pPr marL="1124014" lvl="2" indent="-285750"/>
            <a:r>
              <a:rPr lang="en-US" i="1" dirty="0" smtClean="0">
                <a:solidFill>
                  <a:schemeClr val="accent6">
                    <a:lumMod val="75000"/>
                  </a:schemeClr>
                </a:solidFill>
              </a:rPr>
              <a:t>Sodium (Na) is a very reactive metal. When Na reacts with water,… </a:t>
            </a:r>
          </a:p>
          <a:p>
            <a:pPr marL="1124014" lvl="2" indent="-285750"/>
            <a:r>
              <a:rPr lang="en-US" i="1" dirty="0" smtClean="0">
                <a:solidFill>
                  <a:schemeClr val="accent6">
                    <a:lumMod val="75000"/>
                  </a:schemeClr>
                </a:solidFill>
              </a:rPr>
              <a:t>The International Union of Pure and Applied Chemistry (IUPAC) revised the periodic table… </a:t>
            </a:r>
          </a:p>
          <a:p>
            <a:pPr marL="858838" lvl="1" indent="-285750"/>
            <a:endParaRPr lang="en-US" dirty="0" smtClean="0">
              <a:solidFill>
                <a:schemeClr val="accent6">
                  <a:lumMod val="75000"/>
                </a:schemeClr>
              </a:solidFill>
            </a:endParaRPr>
          </a:p>
        </p:txBody>
      </p:sp>
    </p:spTree>
    <p:extLst>
      <p:ext uri="{BB962C8B-B14F-4D97-AF65-F5344CB8AC3E}">
        <p14:creationId xmlns:p14="http://schemas.microsoft.com/office/powerpoint/2010/main" val="63810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534400" cy="1066800"/>
          </a:xfrm>
        </p:spPr>
        <p:txBody>
          <a:bodyPr/>
          <a:lstStyle/>
          <a:p>
            <a:r>
              <a:rPr lang="en-US" dirty="0" smtClean="0"/>
              <a:t>Writing Tips from a Science Geek</a:t>
            </a:r>
            <a:endParaRPr lang="en-US" dirty="0"/>
          </a:p>
        </p:txBody>
      </p:sp>
      <p:sp>
        <p:nvSpPr>
          <p:cNvPr id="3" name="Content Placeholder 2"/>
          <p:cNvSpPr>
            <a:spLocks noGrp="1"/>
          </p:cNvSpPr>
          <p:nvPr>
            <p:ph idx="1"/>
          </p:nvPr>
        </p:nvSpPr>
        <p:spPr>
          <a:xfrm>
            <a:off x="228600" y="1752600"/>
            <a:ext cx="8686800" cy="5105400"/>
          </a:xfrm>
        </p:spPr>
        <p:txBody>
          <a:bodyPr>
            <a:normAutofit/>
          </a:bodyPr>
          <a:lstStyle/>
          <a:p>
            <a:pPr marL="573088" indent="-463550">
              <a:buFont typeface="+mj-lt"/>
              <a:buAutoNum type="alphaUcPeriod" startAt="2"/>
            </a:pPr>
            <a:r>
              <a:rPr lang="en-US" dirty="0" smtClean="0">
                <a:solidFill>
                  <a:schemeClr val="accent6">
                    <a:lumMod val="75000"/>
                  </a:schemeClr>
                </a:solidFill>
              </a:rPr>
              <a:t>Bottom Line</a:t>
            </a:r>
          </a:p>
          <a:p>
            <a:pPr marL="858838" lvl="1" indent="-285750"/>
            <a:r>
              <a:rPr lang="en-US" dirty="0" smtClean="0">
                <a:solidFill>
                  <a:schemeClr val="accent6">
                    <a:lumMod val="75000"/>
                  </a:schemeClr>
                </a:solidFill>
              </a:rPr>
              <a:t>What is the primary purpose of the writing?</a:t>
            </a:r>
          </a:p>
          <a:p>
            <a:pPr marL="858838" lvl="1" indent="-285750"/>
            <a:r>
              <a:rPr lang="en-US" dirty="0" smtClean="0">
                <a:solidFill>
                  <a:schemeClr val="accent6">
                    <a:lumMod val="75000"/>
                  </a:schemeClr>
                </a:solidFill>
              </a:rPr>
              <a:t>A thesis statement defines the question your essay will answer</a:t>
            </a:r>
          </a:p>
          <a:p>
            <a:pPr marL="1124014" lvl="2" indent="-285750"/>
            <a:r>
              <a:rPr lang="en-US" dirty="0" smtClean="0">
                <a:solidFill>
                  <a:schemeClr val="accent6">
                    <a:lumMod val="75000"/>
                  </a:schemeClr>
                </a:solidFill>
              </a:rPr>
              <a:t>More effective if essay answers </a:t>
            </a:r>
            <a:r>
              <a:rPr lang="en-US" i="1" dirty="0" smtClean="0">
                <a:solidFill>
                  <a:schemeClr val="accent6">
                    <a:lumMod val="75000"/>
                  </a:schemeClr>
                </a:solidFill>
              </a:rPr>
              <a:t>how</a:t>
            </a:r>
            <a:r>
              <a:rPr lang="en-US" dirty="0" smtClean="0">
                <a:solidFill>
                  <a:schemeClr val="accent6">
                    <a:lumMod val="75000"/>
                  </a:schemeClr>
                </a:solidFill>
              </a:rPr>
              <a:t> or </a:t>
            </a:r>
            <a:r>
              <a:rPr lang="en-US" i="1" dirty="0" smtClean="0">
                <a:solidFill>
                  <a:schemeClr val="accent6">
                    <a:lumMod val="75000"/>
                  </a:schemeClr>
                </a:solidFill>
              </a:rPr>
              <a:t>why</a:t>
            </a:r>
            <a:r>
              <a:rPr lang="en-US" dirty="0" smtClean="0">
                <a:solidFill>
                  <a:schemeClr val="accent6">
                    <a:lumMod val="75000"/>
                  </a:schemeClr>
                </a:solidFill>
              </a:rPr>
              <a:t> questions rather than </a:t>
            </a:r>
            <a:r>
              <a:rPr lang="en-US" i="1" dirty="0" smtClean="0">
                <a:solidFill>
                  <a:schemeClr val="accent6">
                    <a:lumMod val="75000"/>
                  </a:schemeClr>
                </a:solidFill>
              </a:rPr>
              <a:t>who</a:t>
            </a:r>
            <a:r>
              <a:rPr lang="en-US" dirty="0" smtClean="0">
                <a:solidFill>
                  <a:schemeClr val="accent6">
                    <a:lumMod val="75000"/>
                  </a:schemeClr>
                </a:solidFill>
              </a:rPr>
              <a:t>, </a:t>
            </a:r>
            <a:r>
              <a:rPr lang="en-US" i="1" dirty="0" smtClean="0">
                <a:solidFill>
                  <a:schemeClr val="accent6">
                    <a:lumMod val="75000"/>
                  </a:schemeClr>
                </a:solidFill>
              </a:rPr>
              <a:t>what</a:t>
            </a:r>
            <a:r>
              <a:rPr lang="en-US" dirty="0" smtClean="0">
                <a:solidFill>
                  <a:schemeClr val="accent6">
                    <a:lumMod val="75000"/>
                  </a:schemeClr>
                </a:solidFill>
              </a:rPr>
              <a:t>, </a:t>
            </a:r>
            <a:r>
              <a:rPr lang="en-US" i="1" dirty="0" smtClean="0">
                <a:solidFill>
                  <a:schemeClr val="accent6">
                    <a:lumMod val="75000"/>
                  </a:schemeClr>
                </a:solidFill>
              </a:rPr>
              <a:t>when</a:t>
            </a:r>
            <a:r>
              <a:rPr lang="en-US" dirty="0" smtClean="0">
                <a:solidFill>
                  <a:schemeClr val="accent6">
                    <a:lumMod val="75000"/>
                  </a:schemeClr>
                </a:solidFill>
              </a:rPr>
              <a:t>, or </a:t>
            </a:r>
            <a:r>
              <a:rPr lang="en-US" i="1" dirty="0" smtClean="0">
                <a:solidFill>
                  <a:schemeClr val="accent6">
                    <a:lumMod val="75000"/>
                  </a:schemeClr>
                </a:solidFill>
              </a:rPr>
              <a:t>where</a:t>
            </a:r>
            <a:r>
              <a:rPr lang="en-US" dirty="0" smtClean="0">
                <a:solidFill>
                  <a:schemeClr val="accent6">
                    <a:lumMod val="75000"/>
                  </a:schemeClr>
                </a:solidFill>
              </a:rPr>
              <a:t> question</a:t>
            </a:r>
          </a:p>
          <a:p>
            <a:pPr marL="858838" lvl="1" indent="-285750"/>
            <a:r>
              <a:rPr lang="en-US" dirty="0" smtClean="0">
                <a:solidFill>
                  <a:schemeClr val="accent6">
                    <a:lumMod val="75000"/>
                  </a:schemeClr>
                </a:solidFill>
              </a:rPr>
              <a:t>Goes beyond a simple statement of fact; requires argument and support</a:t>
            </a:r>
          </a:p>
          <a:p>
            <a:pPr marL="1124014" lvl="2" indent="-285750"/>
            <a:r>
              <a:rPr lang="en-US" dirty="0" smtClean="0">
                <a:solidFill>
                  <a:schemeClr val="accent6">
                    <a:lumMod val="75000"/>
                  </a:schemeClr>
                </a:solidFill>
              </a:rPr>
              <a:t>Expresses a judgment based on substantial body of evidence </a:t>
            </a:r>
          </a:p>
          <a:p>
            <a:pPr marL="1124014" lvl="2" indent="-285750"/>
            <a:r>
              <a:rPr lang="en-US" dirty="0">
                <a:solidFill>
                  <a:schemeClr val="accent6">
                    <a:lumMod val="75000"/>
                  </a:schemeClr>
                </a:solidFill>
              </a:rPr>
              <a:t>F</a:t>
            </a:r>
            <a:r>
              <a:rPr lang="en-US" dirty="0" smtClean="0">
                <a:solidFill>
                  <a:schemeClr val="accent6">
                    <a:lumMod val="75000"/>
                  </a:schemeClr>
                </a:solidFill>
              </a:rPr>
              <a:t>ollowed by an essay that presents support and evidence in an organized and persuasive way</a:t>
            </a:r>
          </a:p>
          <a:p>
            <a:pPr marL="1124014" lvl="2" indent="-285750"/>
            <a:endParaRPr lang="en-US" dirty="0" smtClean="0">
              <a:solidFill>
                <a:schemeClr val="accent6">
                  <a:lumMod val="75000"/>
                </a:schemeClr>
              </a:solidFill>
            </a:endParaRPr>
          </a:p>
        </p:txBody>
      </p:sp>
    </p:spTree>
    <p:extLst>
      <p:ext uri="{BB962C8B-B14F-4D97-AF65-F5344CB8AC3E}">
        <p14:creationId xmlns:p14="http://schemas.microsoft.com/office/powerpoint/2010/main" val="273201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534400" cy="1066800"/>
          </a:xfrm>
        </p:spPr>
        <p:txBody>
          <a:bodyPr/>
          <a:lstStyle/>
          <a:p>
            <a:r>
              <a:rPr lang="en-US" dirty="0" smtClean="0"/>
              <a:t>Writing Tips from a Science Geek</a:t>
            </a:r>
            <a:endParaRPr lang="en-US" dirty="0"/>
          </a:p>
        </p:txBody>
      </p:sp>
      <p:sp>
        <p:nvSpPr>
          <p:cNvPr id="3" name="Content Placeholder 2"/>
          <p:cNvSpPr>
            <a:spLocks noGrp="1"/>
          </p:cNvSpPr>
          <p:nvPr>
            <p:ph idx="1"/>
          </p:nvPr>
        </p:nvSpPr>
        <p:spPr>
          <a:xfrm>
            <a:off x="228600" y="1752600"/>
            <a:ext cx="8686800" cy="5105400"/>
          </a:xfrm>
        </p:spPr>
        <p:txBody>
          <a:bodyPr>
            <a:normAutofit/>
          </a:bodyPr>
          <a:lstStyle/>
          <a:p>
            <a:pPr marL="858838" lvl="1" indent="-285750"/>
            <a:r>
              <a:rPr lang="en-US" dirty="0" smtClean="0">
                <a:solidFill>
                  <a:schemeClr val="accent6">
                    <a:lumMod val="75000"/>
                  </a:schemeClr>
                </a:solidFill>
              </a:rPr>
              <a:t>While the thesis often appears toward the end of the introductory paragraph, writing the thesis statement is one of the final steps in the essay process</a:t>
            </a:r>
          </a:p>
          <a:p>
            <a:pPr marL="1124014" lvl="2" indent="-285750"/>
            <a:r>
              <a:rPr lang="en-US" dirty="0" smtClean="0">
                <a:solidFill>
                  <a:schemeClr val="accent6">
                    <a:lumMod val="75000"/>
                  </a:schemeClr>
                </a:solidFill>
              </a:rPr>
              <a:t>Should remain flexible</a:t>
            </a:r>
          </a:p>
          <a:p>
            <a:pPr marL="858838" lvl="1" indent="-285750"/>
            <a:r>
              <a:rPr lang="en-US" dirty="0" smtClean="0">
                <a:solidFill>
                  <a:schemeClr val="accent6">
                    <a:lumMod val="75000"/>
                  </a:schemeClr>
                </a:solidFill>
              </a:rPr>
              <a:t>Never use 1</a:t>
            </a:r>
            <a:r>
              <a:rPr lang="en-US" baseline="30000" dirty="0" smtClean="0">
                <a:solidFill>
                  <a:schemeClr val="accent6">
                    <a:lumMod val="75000"/>
                  </a:schemeClr>
                </a:solidFill>
              </a:rPr>
              <a:t>st</a:t>
            </a:r>
            <a:r>
              <a:rPr lang="en-US" dirty="0" smtClean="0">
                <a:solidFill>
                  <a:schemeClr val="accent6">
                    <a:lumMod val="75000"/>
                  </a:schemeClr>
                </a:solidFill>
              </a:rPr>
              <a:t> person in the thesis (</a:t>
            </a:r>
            <a:r>
              <a:rPr lang="en-US" i="1" dirty="0" smtClean="0">
                <a:solidFill>
                  <a:schemeClr val="accent6">
                    <a:lumMod val="75000"/>
                  </a:schemeClr>
                </a:solidFill>
              </a:rPr>
              <a:t>or anywhere else in the writing</a:t>
            </a:r>
            <a:r>
              <a:rPr lang="en-US" dirty="0" smtClean="0">
                <a:solidFill>
                  <a:schemeClr val="accent6">
                    <a:lumMod val="75000"/>
                  </a:schemeClr>
                </a:solidFill>
              </a:rPr>
              <a:t>) and do not attribute it to someone else or to general opinion</a:t>
            </a:r>
          </a:p>
          <a:p>
            <a:pPr marL="1124014" lvl="2" indent="-285750"/>
            <a:r>
              <a:rPr lang="en-US" i="1" dirty="0" smtClean="0">
                <a:solidFill>
                  <a:schemeClr val="accent6">
                    <a:lumMod val="75000"/>
                  </a:schemeClr>
                </a:solidFill>
              </a:rPr>
              <a:t>In this essay, I will explain…</a:t>
            </a:r>
          </a:p>
          <a:p>
            <a:pPr marL="1124014" lvl="2" indent="-285750"/>
            <a:r>
              <a:rPr lang="en-US" i="1" dirty="0" smtClean="0">
                <a:solidFill>
                  <a:schemeClr val="accent6">
                    <a:lumMod val="75000"/>
                  </a:schemeClr>
                </a:solidFill>
              </a:rPr>
              <a:t>Many people believe…</a:t>
            </a:r>
            <a:endParaRPr lang="en-US" dirty="0" smtClean="0">
              <a:solidFill>
                <a:schemeClr val="accent6">
                  <a:lumMod val="75000"/>
                </a:schemeClr>
              </a:solidFill>
            </a:endParaRPr>
          </a:p>
          <a:p>
            <a:pPr marL="858838" lvl="1" indent="-285750"/>
            <a:r>
              <a:rPr lang="en-US" dirty="0" smtClean="0">
                <a:solidFill>
                  <a:schemeClr val="accent6">
                    <a:lumMod val="75000"/>
                  </a:schemeClr>
                </a:solidFill>
              </a:rPr>
              <a:t>Use active voice to phrase the thesis</a:t>
            </a:r>
          </a:p>
          <a:p>
            <a:pPr marL="1124014" lvl="2" indent="-285750"/>
            <a:endParaRPr lang="en-US" dirty="0" smtClean="0">
              <a:solidFill>
                <a:schemeClr val="accent6">
                  <a:lumMod val="75000"/>
                </a:schemeClr>
              </a:solidFill>
            </a:endParaRPr>
          </a:p>
        </p:txBody>
      </p:sp>
    </p:spTree>
    <p:extLst>
      <p:ext uri="{BB962C8B-B14F-4D97-AF65-F5344CB8AC3E}">
        <p14:creationId xmlns:p14="http://schemas.microsoft.com/office/powerpoint/2010/main" val="25030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534400" cy="1066800"/>
          </a:xfrm>
        </p:spPr>
        <p:txBody>
          <a:bodyPr/>
          <a:lstStyle/>
          <a:p>
            <a:r>
              <a:rPr lang="en-US" dirty="0" smtClean="0"/>
              <a:t>Writing Tips from a Science Geek</a:t>
            </a:r>
            <a:endParaRPr lang="en-US" dirty="0"/>
          </a:p>
        </p:txBody>
      </p:sp>
      <p:sp>
        <p:nvSpPr>
          <p:cNvPr id="3" name="Content Placeholder 2"/>
          <p:cNvSpPr>
            <a:spLocks noGrp="1"/>
          </p:cNvSpPr>
          <p:nvPr>
            <p:ph idx="1"/>
          </p:nvPr>
        </p:nvSpPr>
        <p:spPr>
          <a:xfrm>
            <a:off x="228600" y="1752600"/>
            <a:ext cx="8686800" cy="5105400"/>
          </a:xfrm>
        </p:spPr>
        <p:txBody>
          <a:bodyPr>
            <a:normAutofit/>
          </a:bodyPr>
          <a:lstStyle/>
          <a:p>
            <a:pPr marL="573088" indent="-463550">
              <a:buFont typeface="+mj-lt"/>
              <a:buAutoNum type="alphaUcPeriod" startAt="3"/>
            </a:pPr>
            <a:r>
              <a:rPr lang="en-US" dirty="0" smtClean="0">
                <a:solidFill>
                  <a:schemeClr val="accent6">
                    <a:lumMod val="75000"/>
                  </a:schemeClr>
                </a:solidFill>
              </a:rPr>
              <a:t>Common Mistakes</a:t>
            </a:r>
          </a:p>
          <a:p>
            <a:pPr marL="858838" lvl="1" indent="-285750"/>
            <a:r>
              <a:rPr lang="en-US" dirty="0" smtClean="0">
                <a:solidFill>
                  <a:schemeClr val="accent6">
                    <a:lumMod val="75000"/>
                  </a:schemeClr>
                </a:solidFill>
              </a:rPr>
              <a:t>Amount versus Number</a:t>
            </a:r>
          </a:p>
          <a:p>
            <a:pPr marL="1124014" lvl="2" indent="-285750"/>
            <a:r>
              <a:rPr lang="en-US" dirty="0" smtClean="0">
                <a:solidFill>
                  <a:schemeClr val="accent6">
                    <a:lumMod val="75000"/>
                  </a:schemeClr>
                </a:solidFill>
              </a:rPr>
              <a:t>Use number for something that can be easily counted</a:t>
            </a:r>
          </a:p>
          <a:p>
            <a:pPr marL="1380046" lvl="3" indent="-285750"/>
            <a:r>
              <a:rPr lang="en-US" i="1" dirty="0" smtClean="0">
                <a:solidFill>
                  <a:schemeClr val="accent6">
                    <a:lumMod val="75000"/>
                  </a:schemeClr>
                </a:solidFill>
              </a:rPr>
              <a:t>Record the number of grams…</a:t>
            </a:r>
          </a:p>
          <a:p>
            <a:pPr marL="1380046" lvl="3" indent="-285750"/>
            <a:r>
              <a:rPr lang="en-US" i="1" dirty="0" smtClean="0">
                <a:solidFill>
                  <a:schemeClr val="accent6">
                    <a:lumMod val="75000"/>
                  </a:schemeClr>
                </a:solidFill>
              </a:rPr>
              <a:t>The number of protons in the nucleus…</a:t>
            </a:r>
          </a:p>
          <a:p>
            <a:pPr marL="1124014" lvl="2" indent="-285750"/>
            <a:r>
              <a:rPr lang="en-US" dirty="0" smtClean="0">
                <a:solidFill>
                  <a:schemeClr val="accent6">
                    <a:lumMod val="75000"/>
                  </a:schemeClr>
                </a:solidFill>
              </a:rPr>
              <a:t>Use amount for something that cannot be counted in specific measurement units or is measured in bulk</a:t>
            </a:r>
          </a:p>
          <a:p>
            <a:pPr marL="1380046" lvl="3" indent="-285750"/>
            <a:r>
              <a:rPr lang="en-US" i="1" dirty="0" smtClean="0">
                <a:solidFill>
                  <a:schemeClr val="accent6">
                    <a:lumMod val="75000"/>
                  </a:schemeClr>
                </a:solidFill>
              </a:rPr>
              <a:t>Record the amount of mass…</a:t>
            </a:r>
          </a:p>
          <a:p>
            <a:pPr marL="1380046" lvl="3" indent="-285750"/>
            <a:r>
              <a:rPr lang="en-US" i="1" dirty="0" smtClean="0">
                <a:solidFill>
                  <a:schemeClr val="accent6">
                    <a:lumMod val="75000"/>
                  </a:schemeClr>
                </a:solidFill>
              </a:rPr>
              <a:t>The amount of positive charge in the nucleus…</a:t>
            </a:r>
          </a:p>
          <a:p>
            <a:pPr marL="1380046" lvl="3" indent="-285750"/>
            <a:endParaRPr lang="en-US" dirty="0" smtClean="0">
              <a:solidFill>
                <a:schemeClr val="accent6">
                  <a:lumMod val="75000"/>
                </a:schemeClr>
              </a:solidFill>
            </a:endParaRPr>
          </a:p>
        </p:txBody>
      </p:sp>
    </p:spTree>
    <p:extLst>
      <p:ext uri="{BB962C8B-B14F-4D97-AF65-F5344CB8AC3E}">
        <p14:creationId xmlns:p14="http://schemas.microsoft.com/office/powerpoint/2010/main" val="57456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534400" cy="1066800"/>
          </a:xfrm>
        </p:spPr>
        <p:txBody>
          <a:bodyPr/>
          <a:lstStyle/>
          <a:p>
            <a:r>
              <a:rPr lang="en-US" dirty="0" smtClean="0"/>
              <a:t>Writing Tips from a Science Geek</a:t>
            </a:r>
            <a:endParaRPr lang="en-US" dirty="0"/>
          </a:p>
        </p:txBody>
      </p:sp>
      <p:sp>
        <p:nvSpPr>
          <p:cNvPr id="3" name="Content Placeholder 2"/>
          <p:cNvSpPr>
            <a:spLocks noGrp="1"/>
          </p:cNvSpPr>
          <p:nvPr>
            <p:ph idx="1"/>
          </p:nvPr>
        </p:nvSpPr>
        <p:spPr>
          <a:xfrm>
            <a:off x="228600" y="1752600"/>
            <a:ext cx="8686800" cy="5105400"/>
          </a:xfrm>
        </p:spPr>
        <p:txBody>
          <a:bodyPr>
            <a:normAutofit/>
          </a:bodyPr>
          <a:lstStyle/>
          <a:p>
            <a:pPr marL="858838" lvl="1" indent="-285750"/>
            <a:r>
              <a:rPr lang="en-US" dirty="0" smtClean="0">
                <a:solidFill>
                  <a:schemeClr val="accent6">
                    <a:lumMod val="75000"/>
                  </a:schemeClr>
                </a:solidFill>
              </a:rPr>
              <a:t>Affect versus Effect</a:t>
            </a:r>
          </a:p>
          <a:p>
            <a:pPr marL="1124014" lvl="2" indent="-285750"/>
            <a:r>
              <a:rPr lang="en-US" dirty="0" smtClean="0">
                <a:solidFill>
                  <a:schemeClr val="accent6">
                    <a:lumMod val="75000"/>
                  </a:schemeClr>
                </a:solidFill>
              </a:rPr>
              <a:t>Use affect as a verb to describe the way one item influences another</a:t>
            </a:r>
          </a:p>
          <a:p>
            <a:pPr marL="1380046" lvl="3" indent="-285750"/>
            <a:r>
              <a:rPr lang="en-US" i="1" dirty="0" smtClean="0">
                <a:solidFill>
                  <a:schemeClr val="accent6">
                    <a:lumMod val="75000"/>
                  </a:schemeClr>
                </a:solidFill>
              </a:rPr>
              <a:t>To produce an effect </a:t>
            </a:r>
          </a:p>
          <a:p>
            <a:pPr marL="1380046" lvl="3" indent="-285750"/>
            <a:r>
              <a:rPr lang="en-US" i="1" dirty="0" smtClean="0">
                <a:solidFill>
                  <a:schemeClr val="accent6">
                    <a:lumMod val="75000"/>
                  </a:schemeClr>
                </a:solidFill>
              </a:rPr>
              <a:t>Synonymous with “to influence”</a:t>
            </a:r>
          </a:p>
          <a:p>
            <a:pPr marL="1124014" lvl="2" indent="-285750"/>
            <a:r>
              <a:rPr lang="en-US" dirty="0" smtClean="0">
                <a:solidFill>
                  <a:schemeClr val="accent6">
                    <a:lumMod val="75000"/>
                  </a:schemeClr>
                </a:solidFill>
              </a:rPr>
              <a:t>Use effect as a noun to discuss the consequence or result of some action</a:t>
            </a:r>
          </a:p>
          <a:p>
            <a:pPr marL="1380046" lvl="3" indent="-285750"/>
            <a:r>
              <a:rPr lang="en-US" i="1" dirty="0" smtClean="0">
                <a:solidFill>
                  <a:schemeClr val="accent6">
                    <a:lumMod val="75000"/>
                  </a:schemeClr>
                </a:solidFill>
              </a:rPr>
              <a:t>Means a result or consequence</a:t>
            </a:r>
          </a:p>
          <a:p>
            <a:pPr marL="1380046" lvl="3" indent="-285750"/>
            <a:r>
              <a:rPr lang="en-US" i="1" dirty="0" smtClean="0">
                <a:solidFill>
                  <a:schemeClr val="accent6">
                    <a:lumMod val="75000"/>
                  </a:schemeClr>
                </a:solidFill>
              </a:rPr>
              <a:t>Causes produce effects</a:t>
            </a:r>
          </a:p>
          <a:p>
            <a:pPr marL="1380046" lvl="3" indent="-285750"/>
            <a:endParaRPr lang="en-US" dirty="0" smtClean="0">
              <a:solidFill>
                <a:schemeClr val="accent6">
                  <a:lumMod val="75000"/>
                </a:schemeClr>
              </a:solidFill>
            </a:endParaRPr>
          </a:p>
        </p:txBody>
      </p:sp>
    </p:spTree>
    <p:extLst>
      <p:ext uri="{BB962C8B-B14F-4D97-AF65-F5344CB8AC3E}">
        <p14:creationId xmlns:p14="http://schemas.microsoft.com/office/powerpoint/2010/main" val="158168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534400" cy="1066800"/>
          </a:xfrm>
        </p:spPr>
        <p:txBody>
          <a:bodyPr/>
          <a:lstStyle/>
          <a:p>
            <a:r>
              <a:rPr lang="en-US" dirty="0" smtClean="0"/>
              <a:t>Writing Tips from a Science Geek</a:t>
            </a:r>
            <a:endParaRPr lang="en-US" dirty="0"/>
          </a:p>
        </p:txBody>
      </p:sp>
      <p:sp>
        <p:nvSpPr>
          <p:cNvPr id="3" name="Content Placeholder 2"/>
          <p:cNvSpPr>
            <a:spLocks noGrp="1"/>
          </p:cNvSpPr>
          <p:nvPr>
            <p:ph idx="1"/>
          </p:nvPr>
        </p:nvSpPr>
        <p:spPr>
          <a:xfrm>
            <a:off x="228600" y="1752600"/>
            <a:ext cx="8686800" cy="5105400"/>
          </a:xfrm>
        </p:spPr>
        <p:txBody>
          <a:bodyPr>
            <a:normAutofit/>
          </a:bodyPr>
          <a:lstStyle/>
          <a:p>
            <a:pPr marL="858838" lvl="1" indent="-285750"/>
            <a:r>
              <a:rPr lang="en-US" dirty="0" smtClean="0">
                <a:solidFill>
                  <a:schemeClr val="accent6">
                    <a:lumMod val="75000"/>
                  </a:schemeClr>
                </a:solidFill>
              </a:rPr>
              <a:t>Numbers as digits or as words</a:t>
            </a:r>
          </a:p>
          <a:p>
            <a:pPr marL="1124014" lvl="2" indent="-285750"/>
            <a:r>
              <a:rPr lang="en-US" dirty="0" smtClean="0">
                <a:solidFill>
                  <a:schemeClr val="accent6">
                    <a:lumMod val="75000"/>
                  </a:schemeClr>
                </a:solidFill>
              </a:rPr>
              <a:t>Words</a:t>
            </a:r>
          </a:p>
          <a:p>
            <a:pPr marL="1380046" lvl="3" indent="-285750"/>
            <a:r>
              <a:rPr lang="en-US" dirty="0" smtClean="0">
                <a:solidFill>
                  <a:schemeClr val="accent6">
                    <a:lumMod val="75000"/>
                  </a:schemeClr>
                </a:solidFill>
              </a:rPr>
              <a:t>Numbers one through ten</a:t>
            </a:r>
          </a:p>
          <a:p>
            <a:pPr marL="1380046" lvl="3" indent="-285750"/>
            <a:r>
              <a:rPr lang="en-US" dirty="0" smtClean="0">
                <a:solidFill>
                  <a:schemeClr val="accent6">
                    <a:lumMod val="75000"/>
                  </a:schemeClr>
                </a:solidFill>
              </a:rPr>
              <a:t>At the beginning of a sentence</a:t>
            </a:r>
          </a:p>
          <a:p>
            <a:pPr marL="1124014" lvl="2" indent="-285750"/>
            <a:r>
              <a:rPr lang="en-US" dirty="0" smtClean="0">
                <a:solidFill>
                  <a:schemeClr val="accent6">
                    <a:lumMod val="75000"/>
                  </a:schemeClr>
                </a:solidFill>
              </a:rPr>
              <a:t>Digits</a:t>
            </a:r>
          </a:p>
          <a:p>
            <a:pPr marL="1380046" lvl="3" indent="-285750"/>
            <a:r>
              <a:rPr lang="en-US" dirty="0" smtClean="0">
                <a:solidFill>
                  <a:schemeClr val="accent6">
                    <a:lumMod val="75000"/>
                  </a:schemeClr>
                </a:solidFill>
              </a:rPr>
              <a:t>Numbers greater than ten (11, 12, 13,…)</a:t>
            </a:r>
          </a:p>
          <a:p>
            <a:pPr marL="1380046" lvl="3" indent="-285750"/>
            <a:r>
              <a:rPr lang="en-US" dirty="0" smtClean="0">
                <a:solidFill>
                  <a:schemeClr val="accent6">
                    <a:lumMod val="75000"/>
                  </a:schemeClr>
                </a:solidFill>
              </a:rPr>
              <a:t>With measurements</a:t>
            </a:r>
          </a:p>
          <a:p>
            <a:pPr marL="1380046" lvl="3" indent="-285750"/>
            <a:r>
              <a:rPr lang="en-US" dirty="0" smtClean="0">
                <a:solidFill>
                  <a:schemeClr val="accent6">
                    <a:lumMod val="75000"/>
                  </a:schemeClr>
                </a:solidFill>
              </a:rPr>
              <a:t>In equations and formulas</a:t>
            </a:r>
          </a:p>
          <a:p>
            <a:pPr marL="1380046" lvl="3" indent="-285750"/>
            <a:endParaRPr lang="en-US" dirty="0" smtClean="0">
              <a:solidFill>
                <a:schemeClr val="accent6">
                  <a:lumMod val="75000"/>
                </a:schemeClr>
              </a:solidFill>
            </a:endParaRPr>
          </a:p>
        </p:txBody>
      </p:sp>
    </p:spTree>
    <p:extLst>
      <p:ext uri="{BB962C8B-B14F-4D97-AF65-F5344CB8AC3E}">
        <p14:creationId xmlns:p14="http://schemas.microsoft.com/office/powerpoint/2010/main" val="165524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534400" cy="1066800"/>
          </a:xfrm>
        </p:spPr>
        <p:txBody>
          <a:bodyPr/>
          <a:lstStyle/>
          <a:p>
            <a:r>
              <a:rPr lang="en-US" dirty="0" smtClean="0"/>
              <a:t>Writing Tips from a Science Geek</a:t>
            </a:r>
            <a:endParaRPr lang="en-US" dirty="0"/>
          </a:p>
        </p:txBody>
      </p:sp>
      <p:sp>
        <p:nvSpPr>
          <p:cNvPr id="3" name="Content Placeholder 2"/>
          <p:cNvSpPr>
            <a:spLocks noGrp="1"/>
          </p:cNvSpPr>
          <p:nvPr>
            <p:ph idx="1"/>
          </p:nvPr>
        </p:nvSpPr>
        <p:spPr>
          <a:xfrm>
            <a:off x="228600" y="1752600"/>
            <a:ext cx="8915400" cy="5105400"/>
          </a:xfrm>
        </p:spPr>
        <p:txBody>
          <a:bodyPr>
            <a:normAutofit lnSpcReduction="10000"/>
          </a:bodyPr>
          <a:lstStyle/>
          <a:p>
            <a:pPr marL="623888" indent="-514350">
              <a:buFont typeface="+mj-lt"/>
              <a:buAutoNum type="alphaUcPeriod" startAt="4"/>
            </a:pPr>
            <a:r>
              <a:rPr lang="en-US" dirty="0" smtClean="0">
                <a:solidFill>
                  <a:schemeClr val="accent6">
                    <a:lumMod val="75000"/>
                  </a:schemeClr>
                </a:solidFill>
              </a:rPr>
              <a:t>Documents</a:t>
            </a:r>
          </a:p>
          <a:p>
            <a:pPr marL="858838" lvl="1" indent="-285750"/>
            <a:r>
              <a:rPr lang="en-US" dirty="0" smtClean="0">
                <a:solidFill>
                  <a:schemeClr val="accent6">
                    <a:lumMod val="75000"/>
                  </a:schemeClr>
                </a:solidFill>
              </a:rPr>
              <a:t>Must use documents but only in support of your writing</a:t>
            </a:r>
          </a:p>
          <a:p>
            <a:pPr marL="1124014" lvl="2" indent="-285750"/>
            <a:r>
              <a:rPr lang="en-US" i="1" dirty="0" smtClean="0">
                <a:solidFill>
                  <a:schemeClr val="accent6">
                    <a:lumMod val="75000"/>
                  </a:schemeClr>
                </a:solidFill>
              </a:rPr>
              <a:t>Documents are not the primary focus of the writing</a:t>
            </a:r>
          </a:p>
          <a:p>
            <a:pPr marL="1124014" lvl="2" indent="-285750"/>
            <a:r>
              <a:rPr lang="en-US" i="1" dirty="0" smtClean="0">
                <a:solidFill>
                  <a:schemeClr val="accent6">
                    <a:lumMod val="75000"/>
                  </a:schemeClr>
                </a:solidFill>
              </a:rPr>
              <a:t>Documents do not determine the focus, sequence, or organization of the writing</a:t>
            </a:r>
          </a:p>
          <a:p>
            <a:pPr marL="1124014" lvl="2" indent="-285750"/>
            <a:r>
              <a:rPr lang="en-US" i="1" dirty="0" smtClean="0">
                <a:solidFill>
                  <a:schemeClr val="accent6">
                    <a:lumMod val="75000"/>
                  </a:schemeClr>
                </a:solidFill>
              </a:rPr>
              <a:t>Avoid using documents as subjects of sentences</a:t>
            </a:r>
          </a:p>
          <a:p>
            <a:pPr marL="1380046" lvl="3" indent="-285750"/>
            <a:r>
              <a:rPr lang="en-US" i="1" dirty="0" smtClean="0">
                <a:solidFill>
                  <a:schemeClr val="accent6">
                    <a:lumMod val="75000"/>
                  </a:schemeClr>
                </a:solidFill>
              </a:rPr>
              <a:t>Document A shows…</a:t>
            </a:r>
          </a:p>
          <a:p>
            <a:pPr marL="858838" lvl="1" indent="-285750"/>
            <a:r>
              <a:rPr lang="en-US" dirty="0" smtClean="0">
                <a:solidFill>
                  <a:schemeClr val="accent6">
                    <a:lumMod val="75000"/>
                  </a:schemeClr>
                </a:solidFill>
              </a:rPr>
              <a:t>Refer to the document by its name (</a:t>
            </a:r>
            <a:r>
              <a:rPr lang="en-US" i="1" dirty="0" smtClean="0">
                <a:solidFill>
                  <a:schemeClr val="accent6">
                    <a:lumMod val="75000"/>
                  </a:schemeClr>
                </a:solidFill>
              </a:rPr>
              <a:t>Document A or Document 1</a:t>
            </a:r>
            <a:r>
              <a:rPr lang="en-US" dirty="0" smtClean="0">
                <a:solidFill>
                  <a:schemeClr val="accent6">
                    <a:lumMod val="75000"/>
                  </a:schemeClr>
                </a:solidFill>
              </a:rPr>
              <a:t>) not as the table, the chart, the list, etc. or by the title of the item in the document (</a:t>
            </a:r>
            <a:r>
              <a:rPr lang="en-US" i="1" dirty="0" smtClean="0">
                <a:solidFill>
                  <a:schemeClr val="accent6">
                    <a:lumMod val="75000"/>
                  </a:schemeClr>
                </a:solidFill>
              </a:rPr>
              <a:t>The Carbon Cycle diagram or the Photosynthesis equation</a:t>
            </a:r>
            <a:r>
              <a:rPr lang="en-US" dirty="0" smtClean="0">
                <a:solidFill>
                  <a:schemeClr val="accent6">
                    <a:lumMod val="75000"/>
                  </a:schemeClr>
                </a:solidFill>
              </a:rPr>
              <a:t>)</a:t>
            </a:r>
          </a:p>
          <a:p>
            <a:pPr marL="1380046" lvl="3" indent="-285750"/>
            <a:endParaRPr lang="en-US" dirty="0" smtClean="0">
              <a:solidFill>
                <a:schemeClr val="accent6">
                  <a:lumMod val="75000"/>
                </a:schemeClr>
              </a:solidFill>
            </a:endParaRPr>
          </a:p>
        </p:txBody>
      </p:sp>
    </p:spTree>
    <p:extLst>
      <p:ext uri="{BB962C8B-B14F-4D97-AF65-F5344CB8AC3E}">
        <p14:creationId xmlns:p14="http://schemas.microsoft.com/office/powerpoint/2010/main" val="3925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534400" cy="1066800"/>
          </a:xfrm>
        </p:spPr>
        <p:txBody>
          <a:bodyPr/>
          <a:lstStyle/>
          <a:p>
            <a:r>
              <a:rPr lang="en-US" dirty="0" smtClean="0"/>
              <a:t>Writing Tips from a Science Geek</a:t>
            </a:r>
            <a:endParaRPr lang="en-US" dirty="0"/>
          </a:p>
        </p:txBody>
      </p:sp>
      <p:sp>
        <p:nvSpPr>
          <p:cNvPr id="3" name="Content Placeholder 2"/>
          <p:cNvSpPr>
            <a:spLocks noGrp="1"/>
          </p:cNvSpPr>
          <p:nvPr>
            <p:ph idx="1"/>
          </p:nvPr>
        </p:nvSpPr>
        <p:spPr>
          <a:xfrm>
            <a:off x="228600" y="1752600"/>
            <a:ext cx="8915400" cy="5105400"/>
          </a:xfrm>
        </p:spPr>
        <p:txBody>
          <a:bodyPr>
            <a:normAutofit/>
          </a:bodyPr>
          <a:lstStyle/>
          <a:p>
            <a:pPr marL="858838" lvl="1" indent="-285750"/>
            <a:r>
              <a:rPr lang="en-US" dirty="0" smtClean="0">
                <a:solidFill>
                  <a:schemeClr val="accent6">
                    <a:lumMod val="75000"/>
                  </a:schemeClr>
                </a:solidFill>
              </a:rPr>
              <a:t>Cite your sources</a:t>
            </a:r>
          </a:p>
          <a:p>
            <a:pPr marL="858838" lvl="1" indent="-285750"/>
            <a:r>
              <a:rPr lang="en-US" dirty="0" smtClean="0">
                <a:solidFill>
                  <a:schemeClr val="accent6">
                    <a:lumMod val="75000"/>
                  </a:schemeClr>
                </a:solidFill>
              </a:rPr>
              <a:t>Two ways to cite sources:</a:t>
            </a:r>
          </a:p>
          <a:p>
            <a:pPr marL="1124014" lvl="2" indent="-285750"/>
            <a:r>
              <a:rPr lang="en-US" dirty="0" smtClean="0">
                <a:solidFill>
                  <a:schemeClr val="accent6">
                    <a:lumMod val="75000"/>
                  </a:schemeClr>
                </a:solidFill>
              </a:rPr>
              <a:t>Within context of sentence (</a:t>
            </a:r>
            <a:r>
              <a:rPr lang="en-US" i="1" dirty="0" smtClean="0">
                <a:solidFill>
                  <a:schemeClr val="accent6">
                    <a:lumMod val="75000"/>
                  </a:schemeClr>
                </a:solidFill>
              </a:rPr>
              <a:t>direct quotation or paraphrased passage</a:t>
            </a:r>
            <a:r>
              <a:rPr lang="en-US" dirty="0" smtClean="0">
                <a:solidFill>
                  <a:schemeClr val="accent6">
                    <a:lumMod val="75000"/>
                  </a:schemeClr>
                </a:solidFill>
              </a:rPr>
              <a:t>)</a:t>
            </a:r>
          </a:p>
          <a:p>
            <a:pPr marL="1380046" lvl="3" indent="-285750"/>
            <a:r>
              <a:rPr lang="en-US" dirty="0" smtClean="0">
                <a:solidFill>
                  <a:schemeClr val="accent6">
                    <a:lumMod val="75000"/>
                  </a:schemeClr>
                </a:solidFill>
              </a:rPr>
              <a:t>Winston Churchill, in </a:t>
            </a:r>
            <a:r>
              <a:rPr lang="en-US" i="1" dirty="0">
                <a:solidFill>
                  <a:schemeClr val="accent6">
                    <a:lumMod val="75000"/>
                  </a:schemeClr>
                </a:solidFill>
              </a:rPr>
              <a:t>Closing the Ring</a:t>
            </a:r>
            <a:r>
              <a:rPr lang="en-US" dirty="0">
                <a:solidFill>
                  <a:schemeClr val="accent6">
                    <a:lumMod val="75000"/>
                  </a:schemeClr>
                </a:solidFill>
              </a:rPr>
              <a:t>, </a:t>
            </a:r>
            <a:r>
              <a:rPr lang="en-US" dirty="0" smtClean="0">
                <a:solidFill>
                  <a:schemeClr val="accent6">
                    <a:lumMod val="75000"/>
                  </a:schemeClr>
                </a:solidFill>
              </a:rPr>
              <a:t>states that if the United States, Britain, and Russia remain allies, lasting peace is possible.</a:t>
            </a:r>
          </a:p>
          <a:p>
            <a:pPr marL="1124014" lvl="2" indent="-285750"/>
            <a:r>
              <a:rPr lang="en-US" dirty="0" smtClean="0">
                <a:solidFill>
                  <a:schemeClr val="accent6">
                    <a:lumMod val="75000"/>
                  </a:schemeClr>
                </a:solidFill>
              </a:rPr>
              <a:t>Parenthetical citation from a Gateway document (</a:t>
            </a:r>
            <a:r>
              <a:rPr lang="en-US" i="1" dirty="0" smtClean="0">
                <a:solidFill>
                  <a:schemeClr val="accent6">
                    <a:lumMod val="75000"/>
                  </a:schemeClr>
                </a:solidFill>
              </a:rPr>
              <a:t>direct quotation or paraphrased passage</a:t>
            </a:r>
            <a:r>
              <a:rPr lang="en-US" dirty="0" smtClean="0">
                <a:solidFill>
                  <a:schemeClr val="accent6">
                    <a:lumMod val="75000"/>
                  </a:schemeClr>
                </a:solidFill>
              </a:rPr>
              <a:t>)</a:t>
            </a:r>
          </a:p>
          <a:p>
            <a:pPr marL="1380046" lvl="3" indent="-285750"/>
            <a:r>
              <a:rPr lang="en-US" dirty="0" smtClean="0">
                <a:solidFill>
                  <a:schemeClr val="accent6">
                    <a:lumMod val="75000"/>
                  </a:schemeClr>
                </a:solidFill>
              </a:rPr>
              <a:t>The depth of Challenger Deep is…”to stack 26 Empire State Buildings (430 meters tall) on top of one another to reach the surface of the ocean from the bottom” (Document B).</a:t>
            </a:r>
          </a:p>
          <a:p>
            <a:pPr marL="1380046" lvl="3" indent="-285750"/>
            <a:endParaRPr lang="en-US" dirty="0" smtClean="0">
              <a:solidFill>
                <a:schemeClr val="accent6">
                  <a:lumMod val="75000"/>
                </a:schemeClr>
              </a:solidFill>
            </a:endParaRPr>
          </a:p>
        </p:txBody>
      </p:sp>
    </p:spTree>
    <p:extLst>
      <p:ext uri="{BB962C8B-B14F-4D97-AF65-F5344CB8AC3E}">
        <p14:creationId xmlns:p14="http://schemas.microsoft.com/office/powerpoint/2010/main" val="336641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7ADB89F-5421-42BB-A5F6-2F55E794A9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Urban</Template>
  <TotalTime>31613</TotalTime>
  <Words>714</Words>
  <Application>Microsoft Office PowerPoint</Application>
  <PresentationFormat>On-screen Show (4:3)</PresentationFormat>
  <Paragraphs>81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Writing Tips from a Science Geek</vt:lpstr>
      <vt:lpstr>Writing Tips from a Science Geek</vt:lpstr>
      <vt:lpstr>Writing Tips from a Science Geek</vt:lpstr>
      <vt:lpstr>Writing Tips from a Science Geek</vt:lpstr>
      <vt:lpstr>Writing Tips from a Science Geek</vt:lpstr>
      <vt:lpstr>Writing Tips from a Science Geek</vt:lpstr>
      <vt:lpstr>Writing Tips from a Science Geek</vt:lpstr>
      <vt:lpstr>Writing Tips from a Science Geek</vt:lpstr>
      <vt:lpstr>Writing Tips from a Science Geek</vt:lpstr>
    </vt:vector>
  </TitlesOfParts>
  <Company>Gwinnett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10/24/2011</dc:title>
  <dc:creator>e200801253</dc:creator>
  <cp:lastModifiedBy>Pickett, Vanessa</cp:lastModifiedBy>
  <cp:revision>728</cp:revision>
  <cp:lastPrinted>2012-04-09T17:11:33Z</cp:lastPrinted>
  <dcterms:created xsi:type="dcterms:W3CDTF">2011-10-23T21:22:59Z</dcterms:created>
  <dcterms:modified xsi:type="dcterms:W3CDTF">2013-10-04T18:44:59Z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TC024062679991</vt:lpwstr>
  </property>
</Properties>
</file>