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7" r:id="rId4"/>
    <p:sldId id="278" r:id="rId5"/>
    <p:sldId id="259" r:id="rId6"/>
    <p:sldId id="258" r:id="rId7"/>
    <p:sldId id="261" r:id="rId8"/>
    <p:sldId id="262" r:id="rId9"/>
    <p:sldId id="279" r:id="rId10"/>
    <p:sldId id="263" r:id="rId11"/>
    <p:sldId id="264" r:id="rId12"/>
    <p:sldId id="270" r:id="rId13"/>
    <p:sldId id="280" r:id="rId14"/>
    <p:sldId id="271" r:id="rId15"/>
    <p:sldId id="281" r:id="rId16"/>
    <p:sldId id="284" r:id="rId17"/>
    <p:sldId id="282" r:id="rId18"/>
    <p:sldId id="273" r:id="rId19"/>
    <p:sldId id="274" r:id="rId20"/>
    <p:sldId id="283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3DE0-30ED-4A4D-837E-539C1485064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085B6-BF23-7C43-8958-B307BAA5F4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3DE0-30ED-4A4D-837E-539C1485064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085B6-BF23-7C43-8958-B307BAA5F4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3DE0-30ED-4A4D-837E-539C1485064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085B6-BF23-7C43-8958-B307BAA5F4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3DE0-30ED-4A4D-837E-539C1485064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085B6-BF23-7C43-8958-B307BAA5F4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3DE0-30ED-4A4D-837E-539C1485064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085B6-BF23-7C43-8958-B307BAA5F4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3DE0-30ED-4A4D-837E-539C1485064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085B6-BF23-7C43-8958-B307BAA5F4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3DE0-30ED-4A4D-837E-539C1485064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085B6-BF23-7C43-8958-B307BAA5F4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3DE0-30ED-4A4D-837E-539C1485064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085B6-BF23-7C43-8958-B307BAA5F4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3DE0-30ED-4A4D-837E-539C1485064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085B6-BF23-7C43-8958-B307BAA5F4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3DE0-30ED-4A4D-837E-539C1485064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085B6-BF23-7C43-8958-B307BAA5F4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3DE0-30ED-4A4D-837E-539C1485064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085B6-BF23-7C43-8958-B307BAA5F4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03DE0-30ED-4A4D-837E-539C14850643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085B6-BF23-7C43-8958-B307BAA5F4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eriodic_table.gif"/>
          <p:cNvPicPr>
            <a:picLocks noChangeAspect="1"/>
          </p:cNvPicPr>
          <p:nvPr/>
        </p:nvPicPr>
        <p:blipFill>
          <a:blip r:embed="rId2">
            <a:lum/>
            <a:alphaModFix amt="14000"/>
          </a:blip>
          <a:srcRect b="26582"/>
          <a:stretch>
            <a:fillRect/>
          </a:stretch>
        </p:blipFill>
        <p:spPr>
          <a:xfrm>
            <a:off x="205968" y="661856"/>
            <a:ext cx="8653378" cy="5257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en-US" dirty="0" smtClean="0">
                <a:latin typeface="Lucida Calligraphy"/>
                <a:cs typeface="Lucida Calligraphy"/>
              </a:rPr>
              <a:t>History of the Periodic Table</a:t>
            </a:r>
            <a:endParaRPr lang="en-US" dirty="0">
              <a:latin typeface="Lucida Calligraphy"/>
              <a:cs typeface="Lucida Calligraph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eriodic_table.gif"/>
          <p:cNvPicPr>
            <a:picLocks noChangeAspect="1"/>
          </p:cNvPicPr>
          <p:nvPr/>
        </p:nvPicPr>
        <p:blipFill>
          <a:blip r:embed="rId2">
            <a:alphaModFix amt="8000"/>
          </a:blip>
          <a:srcRect b="25737"/>
          <a:stretch>
            <a:fillRect/>
          </a:stretch>
        </p:blipFill>
        <p:spPr>
          <a:xfrm>
            <a:off x="281226" y="655317"/>
            <a:ext cx="8789556" cy="54019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935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800" dirty="0" smtClean="0">
                <a:latin typeface="Lucida Calligraphy"/>
                <a:cs typeface="Lucida Calligraphy"/>
              </a:rPr>
              <a:t>Dmitri Mendeleev</a:t>
            </a:r>
            <a:br>
              <a:rPr lang="en-US" sz="4800" dirty="0" smtClean="0">
                <a:latin typeface="Lucida Calligraphy"/>
                <a:cs typeface="Lucida Calligraphy"/>
              </a:rPr>
            </a:br>
            <a:r>
              <a:rPr lang="en-US" sz="4800" dirty="0" smtClean="0">
                <a:latin typeface="Lucida Calligraphy"/>
                <a:cs typeface="Lucida Calligraphy"/>
              </a:rPr>
              <a:t>1869-1870</a:t>
            </a:r>
            <a:endParaRPr lang="en-US" sz="4800" dirty="0">
              <a:latin typeface="Lucida Calligraphy"/>
              <a:cs typeface="Lucida Calligraphy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6713" y="2251754"/>
            <a:ext cx="513359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Produced periodic table based on atomic weights and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arranged elements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with similar properties under each other</a:t>
            </a:r>
          </a:p>
        </p:txBody>
      </p:sp>
      <p:pic>
        <p:nvPicPr>
          <p:cNvPr id="8" name="Picture 7" descr="periodic_table.gif"/>
          <p:cNvPicPr>
            <a:picLocks noChangeAspect="1"/>
          </p:cNvPicPr>
          <p:nvPr/>
        </p:nvPicPr>
        <p:blipFill>
          <a:blip r:embed="rId2">
            <a:alphaModFix/>
          </a:blip>
          <a:srcRect l="70419" t="64362" r="24699" b="28796"/>
          <a:stretch>
            <a:fillRect/>
          </a:stretch>
        </p:blipFill>
        <p:spPr>
          <a:xfrm>
            <a:off x="6470742" y="5337099"/>
            <a:ext cx="429095" cy="49767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4793" y="4755306"/>
            <a:ext cx="50701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Known as the Father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of the Periodic Table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802199" y="1983413"/>
            <a:ext cx="3116811" cy="3295113"/>
            <a:chOff x="5720311" y="1314672"/>
            <a:chExt cx="3116811" cy="3295113"/>
          </a:xfrm>
        </p:grpSpPr>
        <p:pic>
          <p:nvPicPr>
            <p:cNvPr id="4" name="Picture 3" descr="Dmitri Mendeleev.gi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20311" y="1314672"/>
              <a:ext cx="3116811" cy="2925781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6509856" y="4240453"/>
              <a:ext cx="15013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1834-1907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65995" y="1400441"/>
            <a:ext cx="8613582" cy="5401974"/>
            <a:chOff x="265995" y="1182073"/>
            <a:chExt cx="8613582" cy="5401974"/>
          </a:xfrm>
        </p:grpSpPr>
        <p:grpSp>
          <p:nvGrpSpPr>
            <p:cNvPr id="23" name="Group 22"/>
            <p:cNvGrpSpPr/>
            <p:nvPr/>
          </p:nvGrpSpPr>
          <p:grpSpPr>
            <a:xfrm>
              <a:off x="265995" y="1182073"/>
              <a:ext cx="8613582" cy="5401974"/>
              <a:chOff x="281226" y="1084342"/>
              <a:chExt cx="8789556" cy="5401974"/>
            </a:xfrm>
          </p:grpSpPr>
          <p:pic>
            <p:nvPicPr>
              <p:cNvPr id="3" name="Picture 2" descr="periodic_table.gif"/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CCDEF3"/>
                  </a:clrFrom>
                  <a:clrTo>
                    <a:srgbClr val="CCDEF3">
                      <a:alpha val="0"/>
                    </a:srgbClr>
                  </a:clrTo>
                </a:clrChange>
                <a:alphaModFix/>
              </a:blip>
              <a:srcRect b="25737"/>
              <a:stretch>
                <a:fillRect/>
              </a:stretch>
            </p:blipFill>
            <p:spPr>
              <a:xfrm>
                <a:off x="281226" y="1084342"/>
                <a:ext cx="8789556" cy="5401974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5" name="Rectangle 4"/>
              <p:cNvSpPr/>
              <p:nvPr/>
            </p:nvSpPr>
            <p:spPr>
              <a:xfrm>
                <a:off x="755205" y="4301408"/>
                <a:ext cx="5286442" cy="549155"/>
              </a:xfrm>
              <a:prstGeom prst="rect">
                <a:avLst/>
              </a:prstGeom>
              <a:solidFill>
                <a:srgbClr val="000000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8255773" y="1342969"/>
                <a:ext cx="396698" cy="290695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7363258" y="3839513"/>
                <a:ext cx="1289213" cy="497671"/>
              </a:xfrm>
              <a:prstGeom prst="rect">
                <a:avLst/>
              </a:prstGeom>
              <a:solidFill>
                <a:srgbClr val="000000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55205" y="3803737"/>
                <a:ext cx="463422" cy="497671"/>
              </a:xfrm>
              <a:prstGeom prst="rect">
                <a:avLst/>
              </a:prstGeom>
              <a:solidFill>
                <a:srgbClr val="000000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647721" y="3803737"/>
                <a:ext cx="858189" cy="497671"/>
              </a:xfrm>
              <a:prstGeom prst="rect">
                <a:avLst/>
              </a:prstGeom>
              <a:solidFill>
                <a:srgbClr val="000000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647720" y="2825555"/>
                <a:ext cx="394767" cy="480510"/>
              </a:xfrm>
              <a:prstGeom prst="rect">
                <a:avLst/>
              </a:prstGeom>
              <a:solidFill>
                <a:srgbClr val="000000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3398426" y="3306065"/>
                <a:ext cx="463422" cy="995343"/>
              </a:xfrm>
              <a:prstGeom prst="rect">
                <a:avLst/>
              </a:prstGeom>
              <a:solidFill>
                <a:srgbClr val="000000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041647" y="2825555"/>
                <a:ext cx="446258" cy="978182"/>
              </a:xfrm>
              <a:prstGeom prst="rect">
                <a:avLst/>
              </a:prstGeom>
              <a:solidFill>
                <a:srgbClr val="000000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6487905" y="2825555"/>
                <a:ext cx="429094" cy="480510"/>
              </a:xfrm>
              <a:prstGeom prst="rect">
                <a:avLst/>
              </a:prstGeom>
              <a:solidFill>
                <a:srgbClr val="000000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2505910" y="5281771"/>
                <a:ext cx="2626057" cy="497672"/>
              </a:xfrm>
              <a:prstGeom prst="rect">
                <a:avLst/>
              </a:prstGeom>
              <a:solidFill>
                <a:srgbClr val="000000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5561064" y="5287069"/>
                <a:ext cx="497748" cy="497672"/>
              </a:xfrm>
              <a:prstGeom prst="rect">
                <a:avLst/>
              </a:prstGeom>
              <a:solidFill>
                <a:srgbClr val="000000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6453578" y="5287069"/>
                <a:ext cx="1304447" cy="497672"/>
              </a:xfrm>
              <a:prstGeom prst="rect">
                <a:avLst/>
              </a:prstGeom>
              <a:solidFill>
                <a:srgbClr val="000000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1639141" y="5778716"/>
                <a:ext cx="394767" cy="480510"/>
              </a:xfrm>
              <a:prstGeom prst="rect">
                <a:avLst/>
              </a:prstGeom>
              <a:solidFill>
                <a:srgbClr val="000000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2505910" y="5761555"/>
                <a:ext cx="394767" cy="480510"/>
              </a:xfrm>
              <a:prstGeom prst="rect">
                <a:avLst/>
              </a:prstGeom>
              <a:solidFill>
                <a:srgbClr val="000000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3398427" y="5748965"/>
                <a:ext cx="4359598" cy="497671"/>
              </a:xfrm>
              <a:prstGeom prst="rect">
                <a:avLst/>
              </a:prstGeom>
              <a:solidFill>
                <a:srgbClr val="000000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2136023" y="1440700"/>
              <a:ext cx="3091070" cy="9886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33" y="206398"/>
            <a:ext cx="8067704" cy="975676"/>
          </a:xfrm>
        </p:spPr>
        <p:txBody>
          <a:bodyPr wrap="none">
            <a:normAutofit/>
          </a:bodyPr>
          <a:lstStyle/>
          <a:p>
            <a:r>
              <a:rPr lang="en-US" sz="3600" dirty="0" smtClean="0">
                <a:latin typeface="Lucida Calligraphy" pitchFamily="66" charset="0"/>
              </a:rPr>
              <a:t>Known Elements</a:t>
            </a:r>
            <a:endParaRPr lang="en-US" sz="3600" dirty="0">
              <a:latin typeface="Lucida Calligraphy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90154" y="1351804"/>
            <a:ext cx="40101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Mendeleev stated that if the atomic weight of an element caused it to be placed in the wrong group, then the weight must be wrong.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98562" y="1662348"/>
            <a:ext cx="40101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 corrected the atomic masses of beryllium, indium, and uranium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27806" y="1228693"/>
            <a:ext cx="40101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Mendeleev used his table to predict physical properties of three unknown elements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673872" y="1659068"/>
            <a:ext cx="40101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These unknown elements were discovered between 1874 and 1885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582168" y="3156705"/>
            <a:ext cx="5221718" cy="511320"/>
            <a:chOff x="1582168" y="3156705"/>
            <a:chExt cx="5221718" cy="511320"/>
          </a:xfrm>
        </p:grpSpPr>
        <p:pic>
          <p:nvPicPr>
            <p:cNvPr id="31" name="Picture 30" descr="periodic_table.gif"/>
            <p:cNvPicPr>
              <a:picLocks noChangeAspect="1"/>
            </p:cNvPicPr>
            <p:nvPr/>
          </p:nvPicPr>
          <p:blipFill>
            <a:blip r:embed="rId2">
              <a:alphaModFix/>
            </a:blip>
            <a:srcRect l="15427" t="24256" r="79496" b="69202"/>
            <a:stretch>
              <a:fillRect/>
            </a:stretch>
          </p:blipFill>
          <p:spPr>
            <a:xfrm>
              <a:off x="1582168" y="3156705"/>
              <a:ext cx="446258" cy="475887"/>
            </a:xfrm>
            <a:prstGeom prst="rect">
              <a:avLst/>
            </a:prstGeom>
          </p:spPr>
        </p:pic>
        <p:pic>
          <p:nvPicPr>
            <p:cNvPr id="32" name="Picture 31" descr="periodic_table.gif"/>
            <p:cNvPicPr>
              <a:picLocks noChangeAspect="1"/>
            </p:cNvPicPr>
            <p:nvPr/>
          </p:nvPicPr>
          <p:blipFill>
            <a:blip r:embed="rId2">
              <a:alphaModFix amt="98000"/>
            </a:blip>
            <a:srcRect l="65537" t="24256" r="24309" b="68902"/>
            <a:stretch>
              <a:fillRect/>
            </a:stretch>
          </p:blipFill>
          <p:spPr>
            <a:xfrm>
              <a:off x="5911369" y="3170353"/>
              <a:ext cx="892517" cy="497672"/>
            </a:xfrm>
            <a:prstGeom prst="rect">
              <a:avLst/>
            </a:prstGeom>
          </p:spPr>
        </p:pic>
      </p:grpSp>
      <p:sp>
        <p:nvSpPr>
          <p:cNvPr id="33" name="TextBox 32"/>
          <p:cNvSpPr txBox="1"/>
          <p:nvPr/>
        </p:nvSpPr>
        <p:spPr>
          <a:xfrm>
            <a:off x="1659788" y="1505179"/>
            <a:ext cx="41405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Mendeleev’s predictions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scandium, gallium, and germanium were amazingly close to the actual values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27" grpId="0"/>
      <p:bldP spid="27" grpId="1"/>
      <p:bldP spid="28" grpId="0"/>
      <p:bldP spid="28" grpId="1"/>
      <p:bldP spid="29" grpId="0"/>
      <p:bldP spid="29" grpId="1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eriodic_table.gif"/>
          <p:cNvPicPr>
            <a:picLocks noChangeAspect="1"/>
          </p:cNvPicPr>
          <p:nvPr/>
        </p:nvPicPr>
        <p:blipFill>
          <a:blip r:embed="rId2">
            <a:alphaModFix amt="8000"/>
          </a:blip>
          <a:srcRect b="25737"/>
          <a:stretch>
            <a:fillRect/>
          </a:stretch>
        </p:blipFill>
        <p:spPr>
          <a:xfrm>
            <a:off x="281226" y="655317"/>
            <a:ext cx="8789556" cy="540197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17045" y="188771"/>
            <a:ext cx="888654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i="1" dirty="0" smtClean="0">
                <a:latin typeface="Lucida Calligraphy" pitchFamily="66" charset="0"/>
              </a:rPr>
              <a:t>However, problems arose when new elements were discovered and more accurate atomic weights determined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49918" y="3943645"/>
            <a:ext cx="183176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00" b="1" dirty="0" err="1" smtClean="0">
                <a:solidFill>
                  <a:schemeClr val="accent2">
                    <a:lumMod val="50000"/>
                  </a:schemeClr>
                </a:solidFill>
              </a:rPr>
              <a:t>Ar</a:t>
            </a:r>
            <a:r>
              <a:rPr lang="en-US" sz="3300" b="1" dirty="0" smtClean="0">
                <a:solidFill>
                  <a:schemeClr val="accent2">
                    <a:lumMod val="50000"/>
                  </a:schemeClr>
                </a:solidFill>
              </a:rPr>
              <a:t> and K</a:t>
            </a:r>
            <a:endParaRPr lang="en-US" sz="33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47842" y="4576082"/>
            <a:ext cx="195667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00" b="1" dirty="0" smtClean="0">
                <a:solidFill>
                  <a:schemeClr val="accent2">
                    <a:lumMod val="50000"/>
                  </a:schemeClr>
                </a:solidFill>
              </a:rPr>
              <a:t>Co and Ni</a:t>
            </a:r>
            <a:endParaRPr lang="en-US" sz="33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65006" y="5227729"/>
            <a:ext cx="181667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00" b="1" dirty="0" smtClean="0">
                <a:solidFill>
                  <a:schemeClr val="accent2">
                    <a:lumMod val="50000"/>
                  </a:schemeClr>
                </a:solidFill>
              </a:rPr>
              <a:t>Te and I</a:t>
            </a:r>
            <a:endParaRPr lang="en-US" sz="33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82170" y="5827893"/>
            <a:ext cx="192234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00" b="1" dirty="0" err="1" smtClean="0">
                <a:solidFill>
                  <a:schemeClr val="accent2">
                    <a:lumMod val="50000"/>
                  </a:schemeClr>
                </a:solidFill>
              </a:rPr>
              <a:t>Th</a:t>
            </a:r>
            <a:r>
              <a:rPr lang="en-US" sz="3300" b="1" dirty="0" smtClean="0">
                <a:solidFill>
                  <a:schemeClr val="accent2">
                    <a:lumMod val="50000"/>
                  </a:schemeClr>
                </a:solidFill>
              </a:rPr>
              <a:t> and Pa</a:t>
            </a:r>
            <a:endParaRPr lang="en-US" sz="33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7044" y="1903337"/>
            <a:ext cx="888654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i="1" dirty="0" smtClean="0">
                <a:latin typeface="Lucida Calligraphy" pitchFamily="66" charset="0"/>
              </a:rPr>
              <a:t>Looking at the modern periodic table, what problems might have caused chemists a headache?</a:t>
            </a:r>
            <a:endParaRPr lang="en-US" sz="3200" dirty="0"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eriodic_table.gif"/>
          <p:cNvPicPr>
            <a:picLocks noChangeAspect="1"/>
          </p:cNvPicPr>
          <p:nvPr/>
        </p:nvPicPr>
        <p:blipFill>
          <a:blip r:embed="rId2">
            <a:alphaModFix amt="6000"/>
          </a:blip>
          <a:srcRect b="25737"/>
          <a:stretch>
            <a:fillRect/>
          </a:stretch>
        </p:blipFill>
        <p:spPr>
          <a:xfrm>
            <a:off x="115691" y="635048"/>
            <a:ext cx="8873833" cy="54537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9246" y="846138"/>
            <a:ext cx="6099296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>
                <a:latin typeface="Lucida Calligraphy"/>
                <a:cs typeface="Lucida Calligraphy"/>
              </a:rPr>
              <a:t>William Ramsay</a:t>
            </a:r>
            <a:br>
              <a:rPr lang="en-US" dirty="0" smtClean="0">
                <a:latin typeface="Lucida Calligraphy"/>
                <a:cs typeface="Lucida Calligraphy"/>
              </a:rPr>
            </a:br>
            <a:r>
              <a:rPr lang="en-US" dirty="0" smtClean="0">
                <a:latin typeface="Lucida Calligraphy"/>
                <a:cs typeface="Lucida Calligraphy"/>
              </a:rPr>
              <a:t>1894</a:t>
            </a:r>
            <a:endParaRPr lang="en-US" dirty="0">
              <a:latin typeface="Lucida Calligraphy"/>
              <a:cs typeface="Lucida Calligraphy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72251" y="2798936"/>
            <a:ext cx="30025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Discovered the noble gases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859809" y="1989138"/>
            <a:ext cx="3002508" cy="4534763"/>
            <a:chOff x="300250" y="1881600"/>
            <a:chExt cx="3002508" cy="4534763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0250" y="1881600"/>
              <a:ext cx="3002508" cy="4207218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300250" y="6047874"/>
              <a:ext cx="3002508" cy="368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1852-1916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4462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0174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Lucida Calligraphy"/>
                <a:cs typeface="Lucida Calligraphy"/>
              </a:rPr>
              <a:t>Henri </a:t>
            </a:r>
            <a:r>
              <a:rPr lang="en-US" sz="4800" dirty="0" err="1" smtClean="0">
                <a:latin typeface="Lucida Calligraphy"/>
                <a:cs typeface="Lucida Calligraphy"/>
              </a:rPr>
              <a:t>Mosely</a:t>
            </a:r>
            <a:endParaRPr lang="en-US" sz="4800" dirty="0">
              <a:latin typeface="Lucida Calligraphy"/>
              <a:cs typeface="Lucida Calligraphy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9558" y="1797323"/>
            <a:ext cx="79429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Lucida Calligraphy" pitchFamily="66" charset="0"/>
              </a:rPr>
              <a:t>Worked with X-rays and determined the actual nuclear charge of elements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412396"/>
            <a:ext cx="475624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accent2"/>
                </a:solidFill>
                <a:latin typeface="Comic Sans MS" charset="0"/>
              </a:rPr>
              <a:t>“There is in the atom a fundamental quantity which increases by regular steps as we pass from each element to the next. This quantity can only be the charge on the central positive nucleus.”</a:t>
            </a:r>
            <a:endParaRPr lang="en-US" sz="2400" dirty="0">
              <a:solidFill>
                <a:schemeClr val="tx2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533748" y="3213495"/>
            <a:ext cx="3423165" cy="3537123"/>
            <a:chOff x="5301734" y="1417638"/>
            <a:chExt cx="3423165" cy="3537123"/>
          </a:xfrm>
        </p:grpSpPr>
        <p:pic>
          <p:nvPicPr>
            <p:cNvPr id="4" name="Picture 3" descr="Moseley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01734" y="1417638"/>
              <a:ext cx="3423165" cy="313005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5301734" y="4493096"/>
              <a:ext cx="34231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2">
                      <a:lumMod val="25000"/>
                    </a:schemeClr>
                  </a:solidFill>
                </a:rPr>
                <a:t>1887-1915</a:t>
              </a:r>
              <a:endParaRPr lang="en-US" sz="240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017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800" dirty="0" smtClean="0">
                <a:latin typeface="Lucida Calligraphy"/>
                <a:cs typeface="Lucida Calligraphy"/>
              </a:rPr>
              <a:t>Henri </a:t>
            </a:r>
            <a:r>
              <a:rPr lang="en-US" sz="4800" dirty="0" err="1" smtClean="0">
                <a:latin typeface="Lucida Calligraphy"/>
                <a:cs typeface="Lucida Calligraphy"/>
              </a:rPr>
              <a:t>Mosely</a:t>
            </a:r>
            <a:r>
              <a:rPr lang="en-US" sz="4800" dirty="0" smtClean="0">
                <a:latin typeface="Lucida Calligraphy"/>
                <a:cs typeface="Lucida Calligraphy"/>
              </a:rPr>
              <a:t/>
            </a:r>
            <a:br>
              <a:rPr lang="en-US" sz="4800" dirty="0" smtClean="0">
                <a:latin typeface="Lucida Calligraphy"/>
                <a:cs typeface="Lucida Calligraphy"/>
              </a:rPr>
            </a:br>
            <a:r>
              <a:rPr lang="en-US" sz="4800" dirty="0" smtClean="0">
                <a:latin typeface="Lucida Calligraphy"/>
                <a:cs typeface="Lucida Calligraphy"/>
              </a:rPr>
              <a:t>1913</a:t>
            </a:r>
            <a:endParaRPr lang="en-US" sz="4800" dirty="0">
              <a:latin typeface="Lucida Calligraphy"/>
              <a:cs typeface="Lucida Calligraphy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9558" y="1797323"/>
            <a:ext cx="794299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Determined atomic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numbers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of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elements</a:t>
            </a: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Modified periodic law to read that properties of elements vary periodically with atomic number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9558" y="4318654"/>
            <a:ext cx="48991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Concluded 92 elements existed, up to and including uranium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533748" y="3213495"/>
            <a:ext cx="3423165" cy="3537123"/>
            <a:chOff x="5301734" y="1417638"/>
            <a:chExt cx="3423165" cy="3537123"/>
          </a:xfrm>
        </p:grpSpPr>
        <p:pic>
          <p:nvPicPr>
            <p:cNvPr id="4" name="Picture 3" descr="Moseley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01734" y="1417638"/>
              <a:ext cx="3423165" cy="313005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5301734" y="4493096"/>
              <a:ext cx="34231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2">
                      <a:lumMod val="25000"/>
                    </a:schemeClr>
                  </a:solidFill>
                </a:rPr>
                <a:t>1887-1915</a:t>
              </a:r>
              <a:endParaRPr lang="en-US" sz="240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77926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eriodic_table.gif"/>
          <p:cNvPicPr>
            <a:picLocks noChangeAspect="1"/>
          </p:cNvPicPr>
          <p:nvPr/>
        </p:nvPicPr>
        <p:blipFill>
          <a:blip r:embed="rId2">
            <a:lum/>
            <a:alphaModFix amt="14000"/>
          </a:blip>
          <a:srcRect b="26582"/>
          <a:stretch>
            <a:fillRect/>
          </a:stretch>
        </p:blipFill>
        <p:spPr>
          <a:xfrm>
            <a:off x="205968" y="661856"/>
            <a:ext cx="8653378" cy="5257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Lucida Calligraphy"/>
                <a:cs typeface="Lucida Calligraphy"/>
              </a:rPr>
              <a:t>Periodic Law</a:t>
            </a:r>
            <a:endParaRPr lang="en-US" dirty="0">
              <a:latin typeface="Lucida Calligraphy"/>
              <a:cs typeface="Lucida Calligraphy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There is a periodic repetition of chemical and physical properties of elements when they are arranged by increasing atomic number.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254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0174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Lucida Calligraphy"/>
                <a:cs typeface="Lucida Calligraphy"/>
              </a:rPr>
              <a:t>Henri </a:t>
            </a:r>
            <a:r>
              <a:rPr lang="en-US" sz="4800" dirty="0" err="1" smtClean="0">
                <a:latin typeface="Lucida Calligraphy"/>
                <a:cs typeface="Lucida Calligraphy"/>
              </a:rPr>
              <a:t>Mosely</a:t>
            </a:r>
            <a:endParaRPr lang="en-US" sz="4800" dirty="0">
              <a:latin typeface="Lucida Calligraphy"/>
              <a:cs typeface="Lucida Calligraphy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9558" y="1797323"/>
            <a:ext cx="79429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Lucida Calligraphy" pitchFamily="66" charset="0"/>
              </a:rPr>
              <a:t>His research halted when Britain sent him to serve as a foot soldier in WWI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533748" y="3213495"/>
            <a:ext cx="3423165" cy="3537123"/>
            <a:chOff x="5301734" y="1417638"/>
            <a:chExt cx="3423165" cy="3537123"/>
          </a:xfrm>
        </p:grpSpPr>
        <p:pic>
          <p:nvPicPr>
            <p:cNvPr id="4" name="Picture 3" descr="Moseley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01734" y="1417638"/>
              <a:ext cx="3423165" cy="313005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5301734" y="4493096"/>
              <a:ext cx="34231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2">
                      <a:lumMod val="25000"/>
                    </a:schemeClr>
                  </a:solidFill>
                </a:rPr>
                <a:t>1887-1915</a:t>
              </a:r>
              <a:endParaRPr lang="en-US" sz="240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61831" y="2864139"/>
            <a:ext cx="49719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Lucida Calligraphy" pitchFamily="66" charset="0"/>
              </a:rPr>
              <a:t>At the age of 28, </a:t>
            </a:r>
            <a:r>
              <a:rPr lang="en-US" sz="2400" dirty="0" err="1" smtClean="0">
                <a:latin typeface="Lucida Calligraphy" pitchFamily="66" charset="0"/>
              </a:rPr>
              <a:t>Mosely</a:t>
            </a:r>
            <a:r>
              <a:rPr lang="en-US" sz="2400" dirty="0" smtClean="0">
                <a:latin typeface="Lucida Calligraphy" pitchFamily="66" charset="0"/>
              </a:rPr>
              <a:t> was killed by a sniper’s bullet at Gallipoli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4103" y="4326747"/>
            <a:ext cx="49719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Lucida Calligraphy" pitchFamily="66" charset="0"/>
              </a:rPr>
              <a:t>The British government restricted scientists to noncombatant duties during WWII</a:t>
            </a:r>
          </a:p>
        </p:txBody>
      </p:sp>
    </p:spTree>
    <p:extLst>
      <p:ext uri="{BB962C8B-B14F-4D97-AF65-F5344CB8AC3E}">
        <p14:creationId xmlns:p14="http://schemas.microsoft.com/office/powerpoint/2010/main" val="133378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eriodic_table.gif"/>
          <p:cNvPicPr>
            <a:picLocks noChangeAspect="1"/>
          </p:cNvPicPr>
          <p:nvPr/>
        </p:nvPicPr>
        <p:blipFill>
          <a:blip r:embed="rId2">
            <a:alphaModFix amt="5000"/>
          </a:blip>
          <a:srcRect b="25737"/>
          <a:stretch>
            <a:fillRect/>
          </a:stretch>
        </p:blipFill>
        <p:spPr>
          <a:xfrm>
            <a:off x="171639" y="274638"/>
            <a:ext cx="7500571" cy="54019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000" dirty="0" smtClean="0">
                <a:latin typeface="Lucida Calligraphy"/>
                <a:cs typeface="Lucida Calligraphy"/>
              </a:rPr>
              <a:t>Glenn T. Seaborg</a:t>
            </a:r>
            <a:br>
              <a:rPr lang="en-US" sz="5000" dirty="0" smtClean="0">
                <a:latin typeface="Lucida Calligraphy"/>
                <a:cs typeface="Lucida Calligraphy"/>
              </a:rPr>
            </a:br>
            <a:r>
              <a:rPr lang="en-US" sz="5000" dirty="0" smtClean="0">
                <a:latin typeface="Lucida Calligraphy"/>
                <a:cs typeface="Lucida Calligraphy"/>
              </a:rPr>
              <a:t>1940s</a:t>
            </a:r>
            <a:endParaRPr lang="en-US" sz="5000" dirty="0">
              <a:latin typeface="Lucida Calligraphy"/>
              <a:cs typeface="Lucida Calligraphy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578015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Synthesized ten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transuranium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 elements </a:t>
            </a:r>
          </a:p>
          <a:p>
            <a:pPr marL="457200" indent="-347663">
              <a:buFont typeface="Arial" pitchFamily="34" charset="0"/>
              <a:buChar char="•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Atomic numbers 94 thru 102 and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106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613966" y="3053391"/>
            <a:ext cx="2397024" cy="3774710"/>
            <a:chOff x="6613966" y="2848671"/>
            <a:chExt cx="2397024" cy="3774710"/>
          </a:xfrm>
        </p:grpSpPr>
        <p:pic>
          <p:nvPicPr>
            <p:cNvPr id="5" name="Picture 4" descr="AAE_Seaborg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34438" y="2848671"/>
              <a:ext cx="2376552" cy="3367997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6613966" y="6130938"/>
              <a:ext cx="2376552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dirty="0" smtClean="0"/>
                <a:t>1912 - 1999</a:t>
              </a:r>
              <a:endParaRPr lang="en-US" sz="26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23131" y="4856589"/>
            <a:ext cx="6299107" cy="646331"/>
            <a:chOff x="223131" y="4856589"/>
            <a:chExt cx="6299107" cy="646331"/>
          </a:xfrm>
        </p:grpSpPr>
        <p:pic>
          <p:nvPicPr>
            <p:cNvPr id="8" name="Picture 7" descr="periodic_table.gif"/>
            <p:cNvPicPr>
              <a:picLocks noChangeAspect="1"/>
            </p:cNvPicPr>
            <p:nvPr/>
          </p:nvPicPr>
          <p:blipFill>
            <a:blip r:embed="rId2">
              <a:alphaModFix/>
            </a:blip>
            <a:srcRect l="15103" t="64405" r="15790" b="28796"/>
            <a:stretch>
              <a:fillRect/>
            </a:stretch>
          </p:blipFill>
          <p:spPr>
            <a:xfrm>
              <a:off x="1338779" y="4959555"/>
              <a:ext cx="5183459" cy="49453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23131" y="4856589"/>
              <a:ext cx="116714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Actinide</a:t>
              </a:r>
            </a:p>
            <a:p>
              <a:pPr algn="ctr"/>
              <a:r>
                <a:rPr lang="en-US" dirty="0" smtClean="0"/>
                <a:t>Series</a:t>
              </a:r>
              <a:endParaRPr lang="en-US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459472" y="2532122"/>
            <a:ext cx="6062766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Developed actinide series</a:t>
            </a:r>
          </a:p>
          <a:p>
            <a:pPr marL="457200" indent="-347663">
              <a:buFont typeface="Arial" pitchFamily="34" charset="0"/>
              <a:buChar char="•"/>
            </a:pPr>
            <a:r>
              <a:rPr lang="en-US" sz="2400" dirty="0" smtClean="0">
                <a:latin typeface="Lucida Calligraphy" pitchFamily="66" charset="0"/>
              </a:rPr>
              <a:t>Moved </a:t>
            </a:r>
            <a:r>
              <a:rPr lang="en-US" sz="2400" dirty="0">
                <a:latin typeface="Lucida Calligraphy" pitchFamily="66" charset="0"/>
              </a:rPr>
              <a:t>14 elements out of the main body of the periodic table to </a:t>
            </a:r>
            <a:r>
              <a:rPr lang="en-US" sz="2400" dirty="0" smtClean="0">
                <a:latin typeface="Lucida Calligraphy" pitchFamily="66" charset="0"/>
              </a:rPr>
              <a:t>its current </a:t>
            </a:r>
            <a:r>
              <a:rPr lang="en-US" sz="2400" dirty="0">
                <a:latin typeface="Lucida Calligraphy" pitchFamily="66" charset="0"/>
              </a:rPr>
              <a:t>location below the Lanthanide </a:t>
            </a:r>
            <a:r>
              <a:rPr lang="en-US" sz="2400" dirty="0" smtClean="0">
                <a:latin typeface="Lucida Calligraphy" pitchFamily="66" charset="0"/>
              </a:rPr>
              <a:t>series</a:t>
            </a:r>
            <a:endParaRPr lang="en-US" sz="2400" dirty="0"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eriodic_table.gif"/>
          <p:cNvPicPr>
            <a:picLocks noChangeAspect="1"/>
          </p:cNvPicPr>
          <p:nvPr/>
        </p:nvPicPr>
        <p:blipFill>
          <a:blip r:embed="rId2">
            <a:alphaModFix amt="6000"/>
          </a:blip>
          <a:srcRect b="25737"/>
          <a:stretch>
            <a:fillRect/>
          </a:stretch>
        </p:blipFill>
        <p:spPr>
          <a:xfrm>
            <a:off x="195899" y="274638"/>
            <a:ext cx="8742120" cy="62961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Lucida Calligraphy"/>
                <a:cs typeface="Lucida Calligraphy"/>
              </a:rPr>
              <a:t>Glenn T. Seaborg</a:t>
            </a:r>
            <a:endParaRPr lang="en-US" sz="4800" dirty="0">
              <a:latin typeface="Lucida Calligraphy"/>
              <a:cs typeface="Lucida Calligraphy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321698"/>
            <a:ext cx="793617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Lucida Calligraphy" pitchFamily="66" charset="0"/>
              </a:rPr>
              <a:t>Awarded the 1951 Nobel Prize in chemistry</a:t>
            </a:r>
          </a:p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Lucida Calligraphy" pitchFamily="66" charset="0"/>
              </a:rPr>
              <a:t>Element 106 was named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Lucida Calligraphy" pitchFamily="66" charset="0"/>
              </a:rPr>
              <a:t>S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Lucida Calligraphy" pitchFamily="66" charset="0"/>
              </a:rPr>
              <a:t>eaborgium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Lucida Calligraphy" pitchFamily="66" charset="0"/>
              </a:rPr>
              <a:t> (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Lucida Calligraphy" pitchFamily="66" charset="0"/>
              </a:rPr>
              <a:t>Sg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Lucida Calligraphy" pitchFamily="66" charset="0"/>
              </a:rPr>
              <a:t>) in his honor</a:t>
            </a:r>
          </a:p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Lucida Calligraphy" pitchFamily="66" charset="0"/>
              </a:rPr>
              <a:t>Only person to have an element named after him while still alive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Lucida Calligraphy" pitchFamily="66" charset="0"/>
            </a:endParaRPr>
          </a:p>
        </p:txBody>
      </p:sp>
      <p:pic>
        <p:nvPicPr>
          <p:cNvPr id="4" name="Picture 3" descr="s9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1301" y="4049128"/>
            <a:ext cx="2625499" cy="2625499"/>
          </a:xfrm>
          <a:prstGeom prst="rect">
            <a:avLst/>
          </a:prstGeom>
        </p:spPr>
      </p:pic>
      <p:pic>
        <p:nvPicPr>
          <p:cNvPr id="6" name="Picture 5" descr="periodic_table.gif"/>
          <p:cNvPicPr>
            <a:picLocks noChangeAspect="1"/>
          </p:cNvPicPr>
          <p:nvPr/>
        </p:nvPicPr>
        <p:blipFill>
          <a:blip r:embed="rId2">
            <a:alphaModFix/>
          </a:blip>
          <a:srcRect l="30546" t="44325" r="64349" b="48378"/>
          <a:stretch>
            <a:fillRect/>
          </a:stretch>
        </p:blipFill>
        <p:spPr>
          <a:xfrm>
            <a:off x="2883514" y="4049128"/>
            <a:ext cx="446258" cy="618688"/>
          </a:xfrm>
          <a:prstGeom prst="rect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7" name="Rectangle 6"/>
          <p:cNvSpPr/>
          <p:nvPr/>
        </p:nvSpPr>
        <p:spPr>
          <a:xfrm>
            <a:off x="457200" y="5079682"/>
            <a:ext cx="509743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dirty="0" smtClean="0">
                <a:solidFill>
                  <a:schemeClr val="accent2"/>
                </a:solidFill>
                <a:latin typeface="Lucida Calligraphy" pitchFamily="66" charset="0"/>
              </a:rPr>
              <a:t>"This is the greatest honor ever bestowed upon me - even better, I think, than winning the Nobel Prize."</a:t>
            </a:r>
            <a:endParaRPr lang="en-US" sz="2500" dirty="0">
              <a:solidFill>
                <a:schemeClr val="accent2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eriodic_table.gif"/>
          <p:cNvPicPr>
            <a:picLocks noChangeAspect="1"/>
          </p:cNvPicPr>
          <p:nvPr/>
        </p:nvPicPr>
        <p:blipFill>
          <a:blip r:embed="rId2">
            <a:lum/>
            <a:alphaModFix amt="14000"/>
          </a:blip>
          <a:srcRect b="26582"/>
          <a:stretch>
            <a:fillRect/>
          </a:stretch>
        </p:blipFill>
        <p:spPr>
          <a:xfrm>
            <a:off x="381738" y="559880"/>
            <a:ext cx="8653378" cy="52578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571" y="0"/>
            <a:ext cx="457342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09684" y="668740"/>
            <a:ext cx="3643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5305" y="464024"/>
            <a:ext cx="36766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 smtClean="0">
                <a:latin typeface="Lucida Calligraphy" pitchFamily="66" charset="0"/>
              </a:rPr>
              <a:t>Aristotle</a:t>
            </a:r>
          </a:p>
          <a:p>
            <a:r>
              <a:rPr lang="en-US" sz="2800" i="1" dirty="0" smtClean="0">
                <a:latin typeface="Lucida Calligraphy" pitchFamily="66" charset="0"/>
              </a:rPr>
              <a:t>Circa 300 B.C.</a:t>
            </a:r>
            <a:endParaRPr lang="en-US" sz="2800" dirty="0">
              <a:latin typeface="Lucida Calligraphy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022" y="2115413"/>
            <a:ext cx="402466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Lucida Calligraphy" pitchFamily="66" charset="0"/>
              </a:rPr>
              <a:t>Greek philosopher and polymath </a:t>
            </a:r>
            <a:r>
              <a:rPr lang="en-US" sz="2000" i="1" dirty="0">
                <a:solidFill>
                  <a:schemeClr val="accent2"/>
                </a:solidFill>
                <a:latin typeface="Lucida Calligraphy" pitchFamily="66" charset="0"/>
              </a:rPr>
              <a:t>(person whose expertise spans significant number of different subject areas)</a:t>
            </a:r>
            <a:br>
              <a:rPr lang="en-US" sz="2000" i="1" dirty="0">
                <a:solidFill>
                  <a:schemeClr val="accent2"/>
                </a:solidFill>
                <a:latin typeface="Lucida Calligraphy" pitchFamily="66" charset="0"/>
              </a:rPr>
            </a:br>
            <a:endParaRPr lang="en-US" sz="2000" i="1" dirty="0" smtClean="0">
              <a:solidFill>
                <a:schemeClr val="accent2"/>
              </a:solidFill>
              <a:latin typeface="Lucida Calligraphy" pitchFamily="66" charset="0"/>
            </a:endParaRP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Four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element theory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:</a:t>
            </a:r>
          </a:p>
          <a:p>
            <a:pPr marL="457200" indent="-347663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Earth</a:t>
            </a:r>
          </a:p>
          <a:p>
            <a:pPr marL="457200" indent="-347663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Air</a:t>
            </a:r>
          </a:p>
          <a:p>
            <a:pPr marL="457200" indent="-347663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Fire</a:t>
            </a:r>
          </a:p>
          <a:p>
            <a:pPr marL="457200" indent="-347663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Water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  <a:latin typeface="Lucida Calligraphy" pitchFamily="66" charset="0"/>
              </a:rPr>
              <a:t/>
            </a:r>
            <a:br>
              <a:rPr lang="en-US" sz="2400" i="1" dirty="0">
                <a:solidFill>
                  <a:schemeClr val="accent1">
                    <a:lumMod val="75000"/>
                  </a:schemeClr>
                </a:solidFill>
                <a:latin typeface="Lucida Calligraphy" pitchFamily="66" charset="0"/>
              </a:rPr>
            </a:b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eriodic_table.gif"/>
          <p:cNvPicPr>
            <a:picLocks noChangeAspect="1"/>
          </p:cNvPicPr>
          <p:nvPr/>
        </p:nvPicPr>
        <p:blipFill>
          <a:blip r:embed="rId2">
            <a:lum/>
            <a:alphaModFix amt="14000"/>
          </a:blip>
          <a:srcRect b="26582"/>
          <a:stretch>
            <a:fillRect/>
          </a:stretch>
        </p:blipFill>
        <p:spPr>
          <a:xfrm>
            <a:off x="205968" y="661856"/>
            <a:ext cx="8653378" cy="5257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Lucida Calligraphy"/>
                <a:cs typeface="Lucida Calligraphy"/>
              </a:rPr>
              <a:t>Periodic Law</a:t>
            </a:r>
            <a:endParaRPr lang="en-US" dirty="0">
              <a:latin typeface="Lucida Calligraphy"/>
              <a:cs typeface="Lucida Calligraphy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There is a periodic repetition of chemical and physical properties of elements when they are arranged by increasing atomic number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92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eriodic_table.gif"/>
          <p:cNvPicPr>
            <a:picLocks noChangeAspect="1"/>
          </p:cNvPicPr>
          <p:nvPr/>
        </p:nvPicPr>
        <p:blipFill>
          <a:blip r:embed="rId2">
            <a:alphaModFix amt="6000"/>
          </a:blip>
          <a:srcRect b="25737"/>
          <a:stretch>
            <a:fillRect/>
          </a:stretch>
        </p:blipFill>
        <p:spPr>
          <a:xfrm>
            <a:off x="195899" y="274638"/>
            <a:ext cx="8742120" cy="6296148"/>
          </a:xfrm>
          <a:prstGeom prst="rect">
            <a:avLst/>
          </a:prstGeom>
        </p:spPr>
      </p:pic>
      <p:pic>
        <p:nvPicPr>
          <p:cNvPr id="4" name="Picture 3" descr="cartoon atomic mas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5947" y="491317"/>
            <a:ext cx="5017367" cy="59672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eriodic_table.gif"/>
          <p:cNvPicPr>
            <a:picLocks noChangeAspect="1"/>
          </p:cNvPicPr>
          <p:nvPr/>
        </p:nvPicPr>
        <p:blipFill>
          <a:blip r:embed="rId2">
            <a:lum/>
            <a:alphaModFix amt="14000"/>
          </a:blip>
          <a:srcRect b="26582"/>
          <a:stretch>
            <a:fillRect/>
          </a:stretch>
        </p:blipFill>
        <p:spPr>
          <a:xfrm>
            <a:off x="381738" y="559880"/>
            <a:ext cx="8653378" cy="5257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09684" y="668740"/>
            <a:ext cx="3643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25087" y="437907"/>
            <a:ext cx="58125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i="1" dirty="0" smtClean="0">
                <a:latin typeface="Lucida Calligraphy" pitchFamily="66" charset="0"/>
              </a:rPr>
              <a:t>Antoine Lavoisier</a:t>
            </a:r>
          </a:p>
          <a:p>
            <a:pPr algn="r"/>
            <a:r>
              <a:rPr lang="en-US" sz="2800" i="1" dirty="0" smtClean="0">
                <a:latin typeface="Lucida Calligraphy" pitchFamily="66" charset="0"/>
              </a:rPr>
              <a:t>1770-1789</a:t>
            </a:r>
            <a:endParaRPr lang="en-US" sz="2800" dirty="0">
              <a:latin typeface="Lucida Calligraphy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12933" y="2524853"/>
            <a:ext cx="402466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Known as Father of Modern Chemistry</a:t>
            </a: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Compiled list of 23 to 32 elements</a:t>
            </a: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Some elements were later shown to be compounds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37" y="2007275"/>
            <a:ext cx="3698944" cy="390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902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eriodic_table.gif"/>
          <p:cNvPicPr>
            <a:picLocks noChangeAspect="1"/>
          </p:cNvPicPr>
          <p:nvPr/>
        </p:nvPicPr>
        <p:blipFill>
          <a:blip r:embed="rId2">
            <a:lum/>
            <a:alphaModFix amt="14000"/>
          </a:blip>
          <a:srcRect b="26582"/>
          <a:stretch>
            <a:fillRect/>
          </a:stretch>
        </p:blipFill>
        <p:spPr>
          <a:xfrm>
            <a:off x="381738" y="559880"/>
            <a:ext cx="8653378" cy="5257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09684" y="668740"/>
            <a:ext cx="3643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37483" y="437906"/>
            <a:ext cx="6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Lucida Calligraphy" pitchFamily="66" charset="0"/>
              </a:rPr>
              <a:t>Jöns</a:t>
            </a:r>
            <a:r>
              <a:rPr lang="en-US" sz="4400" dirty="0" smtClean="0">
                <a:latin typeface="Lucida Calligraphy" pitchFamily="66" charset="0"/>
              </a:rPr>
              <a:t> </a:t>
            </a:r>
            <a:r>
              <a:rPr lang="en-US" sz="4400" dirty="0" err="1" smtClean="0">
                <a:latin typeface="Lucida Calligraphy" pitchFamily="66" charset="0"/>
              </a:rPr>
              <a:t>Jakob</a:t>
            </a:r>
            <a:r>
              <a:rPr lang="en-US" sz="4400" dirty="0" smtClean="0">
                <a:latin typeface="Lucida Calligraphy" pitchFamily="66" charset="0"/>
              </a:rPr>
              <a:t> Berzelius</a:t>
            </a:r>
          </a:p>
          <a:p>
            <a:pPr algn="ctr"/>
            <a:r>
              <a:rPr lang="en-US" sz="2800" dirty="0" smtClean="0">
                <a:latin typeface="Lucida Calligraphy" pitchFamily="66" charset="0"/>
              </a:rPr>
              <a:t>1828</a:t>
            </a:r>
            <a:endParaRPr lang="en-US" sz="2800" dirty="0">
              <a:latin typeface="Lucida Calligraphy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738" y="1733771"/>
            <a:ext cx="858484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Developed table of atomic weights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(AKA atomic mass)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Introduced element symbols</a:t>
            </a:r>
          </a:p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Experiments led to discovery of new elements (cerium, selenium, thorium)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283" y="3733800"/>
            <a:ext cx="58420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05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periodic_table.gif"/>
          <p:cNvPicPr>
            <a:picLocks noChangeAspect="1"/>
          </p:cNvPicPr>
          <p:nvPr/>
        </p:nvPicPr>
        <p:blipFill>
          <a:blip r:embed="rId2">
            <a:alphaModFix amt="6000"/>
          </a:blip>
          <a:srcRect b="26300"/>
          <a:stretch>
            <a:fillRect/>
          </a:stretch>
        </p:blipFill>
        <p:spPr>
          <a:xfrm>
            <a:off x="27936" y="653851"/>
            <a:ext cx="9096037" cy="55479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03713" y="1417638"/>
            <a:ext cx="29811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</a:t>
            </a:r>
            <a:r>
              <a:rPr lang="en-US" sz="2800" b="1" dirty="0" err="1">
                <a:solidFill>
                  <a:srgbClr val="E46C0A"/>
                </a:solidFill>
              </a:rPr>
              <a:t>Ca</a:t>
            </a:r>
            <a:r>
              <a:rPr lang="en-US" sz="2800" b="1" dirty="0">
                <a:solidFill>
                  <a:srgbClr val="E46C0A"/>
                </a:solidFill>
              </a:rPr>
              <a:t>       </a:t>
            </a:r>
            <a:r>
              <a:rPr lang="en-US" sz="2800" b="1" dirty="0" err="1">
                <a:solidFill>
                  <a:srgbClr val="E46C0A"/>
                </a:solidFill>
              </a:rPr>
              <a:t>Sr</a:t>
            </a:r>
            <a:r>
              <a:rPr lang="en-US" sz="2800" b="1" dirty="0">
                <a:solidFill>
                  <a:srgbClr val="E46C0A"/>
                </a:solidFill>
              </a:rPr>
              <a:t>     </a:t>
            </a:r>
            <a:r>
              <a:rPr lang="en-US" sz="2800" b="1" dirty="0" smtClean="0">
                <a:solidFill>
                  <a:srgbClr val="E46C0A"/>
                </a:solidFill>
              </a:rPr>
              <a:t>  Ba</a:t>
            </a:r>
            <a:r>
              <a:rPr lang="en-US" sz="2800" b="1" dirty="0" smtClean="0"/>
              <a:t> </a:t>
            </a:r>
          </a:p>
          <a:p>
            <a:r>
              <a:rPr lang="en-US" sz="2800" b="1" dirty="0" smtClean="0">
                <a:solidFill>
                  <a:srgbClr val="E46C0A"/>
                </a:solidFill>
              </a:rPr>
              <a:t>40</a:t>
            </a:r>
            <a:r>
              <a:rPr lang="en-US" sz="2800" dirty="0" smtClean="0"/>
              <a:t>                  </a:t>
            </a:r>
            <a:r>
              <a:rPr lang="en-US" sz="2800" b="1" dirty="0" smtClean="0">
                <a:solidFill>
                  <a:srgbClr val="E46C0A"/>
                </a:solidFill>
              </a:rPr>
              <a:t>137</a:t>
            </a:r>
            <a:endParaRPr lang="en-US" sz="2800" b="1" dirty="0">
              <a:solidFill>
                <a:srgbClr val="E46C0A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90266" y="1417638"/>
            <a:ext cx="10469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E46C0A"/>
                </a:solidFill>
              </a:rPr>
              <a:t>    </a:t>
            </a:r>
            <a:endParaRPr lang="en-US" sz="2800" b="1" dirty="0">
              <a:solidFill>
                <a:srgbClr val="E46C0A"/>
              </a:solidFill>
            </a:endParaRPr>
          </a:p>
          <a:p>
            <a:r>
              <a:rPr lang="en-US" sz="2800" b="1" dirty="0" smtClean="0">
                <a:solidFill>
                  <a:srgbClr val="E46C0A"/>
                </a:solidFill>
              </a:rPr>
              <a:t>    88</a:t>
            </a:r>
          </a:p>
          <a:p>
            <a:endParaRPr lang="en-US" sz="2800" b="1" dirty="0">
              <a:solidFill>
                <a:srgbClr val="E46C0A"/>
              </a:solidFill>
            </a:endParaRPr>
          </a:p>
        </p:txBody>
      </p:sp>
      <p:pic>
        <p:nvPicPr>
          <p:cNvPr id="9" name="Picture 8" descr="Doberiener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1847" y="3273141"/>
            <a:ext cx="2535125" cy="2535125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5887174" y="1767592"/>
            <a:ext cx="2437256" cy="1836237"/>
            <a:chOff x="5887174" y="1767592"/>
            <a:chExt cx="2437256" cy="1836237"/>
          </a:xfrm>
        </p:grpSpPr>
        <p:sp>
          <p:nvSpPr>
            <p:cNvPr id="10" name="Cloud Callout 9"/>
            <p:cNvSpPr/>
            <p:nvPr/>
          </p:nvSpPr>
          <p:spPr>
            <a:xfrm>
              <a:off x="5887174" y="1767592"/>
              <a:ext cx="2437256" cy="1836237"/>
            </a:xfrm>
            <a:prstGeom prst="cloudCallout">
              <a:avLst>
                <a:gd name="adj1" fmla="val -52523"/>
                <a:gd name="adj2" fmla="val 71846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073254" y="2067649"/>
              <a:ext cx="225117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Lucida Calligraphy" pitchFamily="66" charset="0"/>
                </a:rPr>
                <a:t>Hmmm…what element has a mass of 88 and similar properties to </a:t>
              </a:r>
              <a:r>
                <a:rPr lang="en-US" sz="1600" dirty="0" err="1" smtClean="0">
                  <a:latin typeface="Lucida Calligraphy" pitchFamily="66" charset="0"/>
                </a:rPr>
                <a:t>Ca</a:t>
              </a:r>
              <a:r>
                <a:rPr lang="en-US" sz="1600" dirty="0" smtClean="0">
                  <a:latin typeface="Lucida Calligraphy" pitchFamily="66" charset="0"/>
                </a:rPr>
                <a:t> and Ba? </a:t>
              </a:r>
              <a:endParaRPr lang="en-US" sz="1600" dirty="0">
                <a:latin typeface="Lucida Calligraphy" pitchFamily="66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647865" y="2808750"/>
            <a:ext cx="425661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Lucida Calligraphy" pitchFamily="66" charset="0"/>
              </a:rPr>
              <a:t>Calcium, strontium, and barium possess similar chemical properties</a:t>
            </a:r>
          </a:p>
          <a:p>
            <a:r>
              <a:rPr lang="en-US" sz="2000" dirty="0" err="1" smtClean="0">
                <a:latin typeface="Lucida Calligraphy" pitchFamily="66" charset="0"/>
              </a:rPr>
              <a:t>Döbereiner</a:t>
            </a:r>
            <a:r>
              <a:rPr lang="en-US" sz="2000" dirty="0" smtClean="0">
                <a:latin typeface="Lucida Calligraphy" pitchFamily="66" charset="0"/>
              </a:rPr>
              <a:t> noticed the atomic weight of strontium fell midway between those of calcium and barium</a:t>
            </a:r>
            <a:endParaRPr lang="en-US" sz="2000" dirty="0">
              <a:latin typeface="Lucida Calligraphy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7587" y="5985690"/>
            <a:ext cx="75968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accent2"/>
                </a:solidFill>
                <a:latin typeface="Lucida Calligraphy" pitchFamily="66" charset="0"/>
              </a:rPr>
              <a:t>Was this merely a coincidence or did some pattern to the arrangement of the elements exist?</a:t>
            </a:r>
            <a:endParaRPr lang="en-US" sz="2200" dirty="0">
              <a:solidFill>
                <a:schemeClr val="accent2"/>
              </a:solidFill>
              <a:latin typeface="Lucida Calligraphy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5076" y="5131557"/>
            <a:ext cx="2662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(40 + 137) ÷ 2 = </a:t>
            </a:r>
            <a:r>
              <a:rPr lang="en-US" sz="2400" dirty="0" smtClean="0"/>
              <a:t>88</a:t>
            </a:r>
            <a:endParaRPr lang="en-US" sz="2400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Lucida Calligraphy"/>
                <a:cs typeface="Lucida Calligraphy"/>
              </a:rPr>
              <a:t>Johann </a:t>
            </a:r>
            <a:r>
              <a:rPr lang="en-US" dirty="0" err="1" smtClean="0">
                <a:latin typeface="Lucida Calligraphy"/>
                <a:cs typeface="Lucida Calligraphy"/>
              </a:rPr>
              <a:t>Döberiener</a:t>
            </a:r>
            <a:endParaRPr lang="en-US" dirty="0">
              <a:latin typeface="Lucida Calligraphy"/>
              <a:cs typeface="Lucida Calligraph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3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eriodic_table.gif"/>
          <p:cNvPicPr>
            <a:picLocks noChangeAspect="1"/>
          </p:cNvPicPr>
          <p:nvPr/>
        </p:nvPicPr>
        <p:blipFill>
          <a:blip r:embed="rId2">
            <a:alphaModFix amt="10000"/>
          </a:blip>
          <a:srcRect b="25641"/>
          <a:stretch>
            <a:fillRect/>
          </a:stretch>
        </p:blipFill>
        <p:spPr>
          <a:xfrm>
            <a:off x="223129" y="612417"/>
            <a:ext cx="8705403" cy="538209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16506" y="1759916"/>
            <a:ext cx="77608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Classified groups of elements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into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triads</a:t>
            </a:r>
          </a:p>
          <a:p>
            <a:pPr marL="457200" indent="-347663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Three elements with similar physical and chemical properties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6505" y="3073080"/>
            <a:ext cx="77608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Led to idea of groups (columns in Periodic Table)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479358"/>
            <a:ext cx="8229600" cy="1143000"/>
          </a:xfrm>
        </p:spPr>
        <p:txBody>
          <a:bodyPr>
            <a:noAutofit/>
          </a:bodyPr>
          <a:lstStyle/>
          <a:p>
            <a:r>
              <a:rPr lang="en-US" dirty="0">
                <a:latin typeface="Lucida Calligraphy"/>
                <a:cs typeface="Lucida Calligraphy"/>
              </a:rPr>
              <a:t>Johann </a:t>
            </a:r>
            <a:r>
              <a:rPr lang="en-US" dirty="0" err="1">
                <a:latin typeface="Lucida Calligraphy"/>
                <a:cs typeface="Lucida Calligraphy"/>
              </a:rPr>
              <a:t>Döberiener</a:t>
            </a:r>
            <a:r>
              <a:rPr lang="en-US" dirty="0">
                <a:latin typeface="Lucida Calligraphy"/>
                <a:cs typeface="Lucida Calligraphy"/>
              </a:rPr>
              <a:t/>
            </a:r>
            <a:br>
              <a:rPr lang="en-US" dirty="0">
                <a:latin typeface="Lucida Calligraphy"/>
                <a:cs typeface="Lucida Calligraphy"/>
              </a:rPr>
            </a:br>
            <a:r>
              <a:rPr lang="en-US" dirty="0" smtClean="0">
                <a:latin typeface="Lucida Calligraphy"/>
                <a:cs typeface="Lucida Calligraphy"/>
              </a:rPr>
              <a:t>1829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6220692" y="3809624"/>
            <a:ext cx="2755608" cy="3096139"/>
            <a:chOff x="5931192" y="3388475"/>
            <a:chExt cx="2755608" cy="3096139"/>
          </a:xfrm>
        </p:grpSpPr>
        <p:pic>
          <p:nvPicPr>
            <p:cNvPr id="13" name="Picture 12" descr="Doberiener.bmp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31192" y="3388475"/>
              <a:ext cx="2755608" cy="2755608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6017829" y="6084504"/>
              <a:ext cx="258233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1780-1849</a:t>
              </a:r>
              <a:endParaRPr lang="en-US" sz="20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18035" y="4300147"/>
            <a:ext cx="5902657" cy="2265084"/>
            <a:chOff x="318035" y="4300147"/>
            <a:chExt cx="5902657" cy="2265084"/>
          </a:xfrm>
        </p:grpSpPr>
        <p:pic>
          <p:nvPicPr>
            <p:cNvPr id="10" name="Picture 9" descr="triads.gif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14821" r="30496" b="20909"/>
            <a:stretch/>
          </p:blipFill>
          <p:spPr>
            <a:xfrm>
              <a:off x="318035" y="4436538"/>
              <a:ext cx="5902657" cy="2128693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318035" y="4300147"/>
              <a:ext cx="51683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solidFill>
                    <a:schemeClr val="accent3">
                      <a:lumMod val="75000"/>
                    </a:schemeClr>
                  </a:solidFill>
                </a:rPr>
                <a:t>Döberiener’s</a:t>
              </a:r>
              <a:r>
                <a:rPr lang="en-US" sz="2400" b="1" dirty="0" smtClean="0">
                  <a:solidFill>
                    <a:schemeClr val="accent3">
                      <a:lumMod val="75000"/>
                    </a:schemeClr>
                  </a:solidFill>
                </a:rPr>
                <a:t> Law of Triads</a:t>
              </a:r>
              <a:endParaRPr lang="en-US" sz="2400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eriodic_table.gif"/>
          <p:cNvPicPr>
            <a:picLocks noChangeAspect="1"/>
          </p:cNvPicPr>
          <p:nvPr/>
        </p:nvPicPr>
        <p:blipFill>
          <a:blip r:embed="rId2">
            <a:alphaModFix amt="6000"/>
          </a:blip>
          <a:srcRect b="25737"/>
          <a:stretch>
            <a:fillRect/>
          </a:stretch>
        </p:blipFill>
        <p:spPr>
          <a:xfrm>
            <a:off x="115691" y="635048"/>
            <a:ext cx="8873833" cy="54537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2959" y="274638"/>
            <a:ext cx="6099296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Lucida Calligraphy"/>
                <a:cs typeface="Lucida Calligraphy"/>
              </a:rPr>
              <a:t>John Newlands</a:t>
            </a:r>
            <a:endParaRPr lang="en-US" dirty="0">
              <a:latin typeface="Lucida Calligraphy"/>
              <a:cs typeface="Lucida Calligraphy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4854" y="1376694"/>
            <a:ext cx="8318978" cy="1821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Arranged about 60 known elements by increasing atomic weight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400" dirty="0">
                <a:latin typeface="Lucida Calligraphy" pitchFamily="66" charset="0"/>
              </a:rPr>
              <a:t>Noted </a:t>
            </a:r>
            <a:r>
              <a:rPr lang="en-US" sz="2400" dirty="0" smtClean="0">
                <a:latin typeface="Lucida Calligraphy" pitchFamily="66" charset="0"/>
              </a:rPr>
              <a:t>that, </a:t>
            </a:r>
            <a:r>
              <a:rPr lang="en-US" sz="2400" dirty="0">
                <a:latin typeface="Lucida Calligraphy" pitchFamily="66" charset="0"/>
              </a:rPr>
              <a:t>after interval of eight </a:t>
            </a:r>
            <a:r>
              <a:rPr lang="en-US" sz="2400" dirty="0" smtClean="0">
                <a:latin typeface="Lucida Calligraphy" pitchFamily="66" charset="0"/>
              </a:rPr>
              <a:t>elements, </a:t>
            </a:r>
            <a:r>
              <a:rPr lang="en-US" sz="2400" dirty="0">
                <a:latin typeface="Lucida Calligraphy" pitchFamily="66" charset="0"/>
              </a:rPr>
              <a:t>similar physical/chemical properties reappeared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37807" y="3456584"/>
            <a:ext cx="2130304" cy="3346893"/>
            <a:chOff x="6556496" y="274638"/>
            <a:chExt cx="2130304" cy="3346893"/>
          </a:xfrm>
        </p:grpSpPr>
        <p:pic>
          <p:nvPicPr>
            <p:cNvPr id="4" name="Picture 3" descr="john_newlands_250px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56496" y="274638"/>
              <a:ext cx="2130304" cy="2939820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6673544" y="3159866"/>
              <a:ext cx="19031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1838 - 1898</a:t>
              </a:r>
              <a:endParaRPr lang="en-US" sz="2400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084394" y="3387230"/>
            <a:ext cx="5789438" cy="2934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800" dirty="0">
                <a:latin typeface="Lucida Calligraphy"/>
                <a:ea typeface="+mj-ea"/>
                <a:cs typeface="Lucida Calligraphy"/>
              </a:rPr>
              <a:t>1864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Proposed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the Law of Octaves based on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observed similarities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between elements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Led to the idea of periods (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rows in Periodic Table)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eriodic_table.gif"/>
          <p:cNvPicPr>
            <a:picLocks noChangeAspect="1"/>
          </p:cNvPicPr>
          <p:nvPr/>
        </p:nvPicPr>
        <p:blipFill>
          <a:blip r:embed="rId2">
            <a:alphaModFix amt="6000"/>
          </a:blip>
          <a:srcRect b="25737"/>
          <a:stretch>
            <a:fillRect/>
          </a:stretch>
        </p:blipFill>
        <p:spPr>
          <a:xfrm>
            <a:off x="115691" y="635048"/>
            <a:ext cx="8873833" cy="5453770"/>
          </a:xfrm>
          <a:prstGeom prst="rect">
            <a:avLst/>
          </a:prstGeom>
        </p:spPr>
      </p:pic>
      <p:pic>
        <p:nvPicPr>
          <p:cNvPr id="5" name="Picture 4" descr="ptnewld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673" y="1336542"/>
            <a:ext cx="8072899" cy="42230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eriodic_table.gif"/>
          <p:cNvPicPr>
            <a:picLocks noChangeAspect="1"/>
          </p:cNvPicPr>
          <p:nvPr/>
        </p:nvPicPr>
        <p:blipFill>
          <a:blip r:embed="rId2">
            <a:lum/>
            <a:alphaModFix amt="14000"/>
          </a:blip>
          <a:srcRect b="26582"/>
          <a:stretch>
            <a:fillRect/>
          </a:stretch>
        </p:blipFill>
        <p:spPr>
          <a:xfrm>
            <a:off x="381738" y="559880"/>
            <a:ext cx="8653378" cy="5257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09684" y="668740"/>
            <a:ext cx="3643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37483" y="437906"/>
            <a:ext cx="6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Lucida Calligraphy" pitchFamily="66" charset="0"/>
              </a:rPr>
              <a:t>Lothar</a:t>
            </a:r>
            <a:r>
              <a:rPr lang="en-US" sz="4400" dirty="0" smtClean="0">
                <a:latin typeface="Lucida Calligraphy" pitchFamily="66" charset="0"/>
              </a:rPr>
              <a:t> Meyer</a:t>
            </a:r>
          </a:p>
          <a:p>
            <a:pPr algn="ctr"/>
            <a:r>
              <a:rPr lang="en-US" sz="2800" dirty="0" smtClean="0">
                <a:latin typeface="Lucida Calligraphy" pitchFamily="66" charset="0"/>
              </a:rPr>
              <a:t>1869-1870</a:t>
            </a:r>
            <a:endParaRPr lang="en-US" sz="2800" dirty="0">
              <a:latin typeface="Lucida Calligraphy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738" y="1733771"/>
            <a:ext cx="858484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Lucida Calligraphy" pitchFamily="66" charset="0"/>
              </a:rPr>
              <a:t>Graphed atomic volumes vs. atomic weights</a:t>
            </a:r>
          </a:p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Compiled periodic table of 56 elements based on periodicity of properties when arranged in order of atomic weight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04629" y="3698543"/>
            <a:ext cx="5005880" cy="3159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49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695</Words>
  <Application>Microsoft Office PowerPoint</Application>
  <PresentationFormat>On-screen Show (4:3)</PresentationFormat>
  <Paragraphs>96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History of the Periodic Table</vt:lpstr>
      <vt:lpstr>PowerPoint Presentation</vt:lpstr>
      <vt:lpstr>PowerPoint Presentation</vt:lpstr>
      <vt:lpstr>PowerPoint Presentation</vt:lpstr>
      <vt:lpstr>PowerPoint Presentation</vt:lpstr>
      <vt:lpstr>Johann Döberiener 1829</vt:lpstr>
      <vt:lpstr>John Newlands</vt:lpstr>
      <vt:lpstr>PowerPoint Presentation</vt:lpstr>
      <vt:lpstr>PowerPoint Presentation</vt:lpstr>
      <vt:lpstr>Dmitri Mendeleev 1869-1870</vt:lpstr>
      <vt:lpstr>Known Elements</vt:lpstr>
      <vt:lpstr>PowerPoint Presentation</vt:lpstr>
      <vt:lpstr>William Ramsay 1894</vt:lpstr>
      <vt:lpstr>Henri Mosely</vt:lpstr>
      <vt:lpstr>Henri Mosely 1913</vt:lpstr>
      <vt:lpstr>Periodic Law</vt:lpstr>
      <vt:lpstr>Henri Mosely</vt:lpstr>
      <vt:lpstr>Glenn T. Seaborg 1940s</vt:lpstr>
      <vt:lpstr>Glenn T. Seaborg</vt:lpstr>
      <vt:lpstr>Periodic Law</vt:lpstr>
      <vt:lpstr>PowerPoint Presentation</vt:lpstr>
    </vt:vector>
  </TitlesOfParts>
  <Company>mwsd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the Periodic Table</dc:title>
  <dc:creator>Mindy Callender</dc:creator>
  <cp:lastModifiedBy>Pickett, Vanessa</cp:lastModifiedBy>
  <cp:revision>58</cp:revision>
  <dcterms:created xsi:type="dcterms:W3CDTF">2010-12-15T14:37:09Z</dcterms:created>
  <dcterms:modified xsi:type="dcterms:W3CDTF">2013-10-09T01:33:17Z</dcterms:modified>
</cp:coreProperties>
</file>