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52" r:id="rId2"/>
  </p:sldMasterIdLst>
  <p:notesMasterIdLst>
    <p:notesMasterId r:id="rId8"/>
  </p:notesMasterIdLst>
  <p:handoutMasterIdLst>
    <p:handoutMasterId r:id="rId9"/>
  </p:handoutMasterIdLst>
  <p:sldIdLst>
    <p:sldId id="304" r:id="rId3"/>
    <p:sldId id="306" r:id="rId4"/>
    <p:sldId id="311" r:id="rId5"/>
    <p:sldId id="315" r:id="rId6"/>
    <p:sldId id="316" r:id="rId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DE7F00"/>
    <a:srgbClr val="0027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86" autoAdjust="0"/>
  </p:normalViewPr>
  <p:slideViewPr>
    <p:cSldViewPr>
      <p:cViewPr varScale="1">
        <p:scale>
          <a:sx n="70" d="100"/>
          <a:sy n="70" d="100"/>
        </p:scale>
        <p:origin x="-7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35446-AFA0-445F-8E5D-FC28CD952BFB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6CB31-446E-4DE3-84CB-E172EDB3F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68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C3846-A130-428D-AEC9-748AB43CEFD6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767"/>
            <a:ext cx="5608320" cy="41559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00591-2B3D-4E4B-A131-55DE5C30D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69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Silicon: 2.33 g/mL</a:t>
            </a:r>
          </a:p>
          <a:p>
            <a:r>
              <a:rPr lang="en-US" dirty="0" smtClean="0"/>
              <a:t>Tin:</a:t>
            </a:r>
            <a:r>
              <a:rPr lang="en-US" baseline="0" dirty="0" smtClean="0"/>
              <a:t> 7.31 g/mL</a:t>
            </a:r>
            <a:endParaRPr lang="en-US" dirty="0" smtClean="0"/>
          </a:p>
          <a:p>
            <a:r>
              <a:rPr lang="en-US" dirty="0" smtClean="0"/>
              <a:t>Lead: 11.34 g/mL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00591-2B3D-4E4B-A131-55DE5C30D9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22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5802162-4117-40C2-AFD2-DB3ACA8FDDB0}" type="datetimeFigureOut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5802162-4117-40C2-AFD2-DB3ACA8FDDB0}" type="datetimeFigureOut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5802162-4117-40C2-AFD2-DB3ACA8FDDB0}" type="datetimeFigureOut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5802162-4117-40C2-AFD2-DB3ACA8FDDB0}" type="datetimeFigureOut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3" r:id="rId1"/>
    <p:sldLayoutId id="2147484454" r:id="rId2"/>
    <p:sldLayoutId id="2147484455" r:id="rId3"/>
    <p:sldLayoutId id="2147484456" r:id="rId4"/>
    <p:sldLayoutId id="2147484457" r:id="rId5"/>
    <p:sldLayoutId id="2147484458" r:id="rId6"/>
    <p:sldLayoutId id="2147484459" r:id="rId7"/>
    <p:sldLayoutId id="2147484460" r:id="rId8"/>
    <p:sldLayoutId id="2147484461" r:id="rId9"/>
    <p:sldLayoutId id="2147484462" r:id="rId10"/>
    <p:sldLayoutId id="214748446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U4-14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5438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TITLE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Predicting Periodic Properties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PURPOSE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To predict the density germanium using calculated densities for silicon, tin, and lead.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HYPOTHESIS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The density of germanium will be _____ g/</a:t>
            </a:r>
            <a:r>
              <a:rPr lang="en-US" dirty="0" err="1" smtClean="0"/>
              <a:t>mL.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62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U4-14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DATA TABLE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382937"/>
              </p:ext>
            </p:extLst>
          </p:nvPr>
        </p:nvGraphicFramePr>
        <p:xfrm>
          <a:off x="990600" y="2209800"/>
          <a:ext cx="6400800" cy="3017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00"/>
                <a:gridCol w="1371600"/>
                <a:gridCol w="1371600"/>
                <a:gridCol w="1371600"/>
              </a:tblGrid>
              <a:tr h="5791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Silicon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Tin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Lead</a:t>
                      </a:r>
                      <a:endParaRPr lang="en-US" sz="2400" dirty="0"/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dirty="0" smtClean="0"/>
                        <a:t>Mass of weigh</a:t>
                      </a:r>
                      <a:r>
                        <a:rPr lang="en-US" baseline="0" dirty="0" smtClean="0"/>
                        <a:t> boat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10.0 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10.0 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10.0 g</a:t>
                      </a:r>
                      <a:endParaRPr lang="en-US" dirty="0"/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dirty="0" smtClean="0"/>
                        <a:t>Mass of weigh boat</a:t>
                      </a:r>
                      <a:r>
                        <a:rPr lang="en-US" baseline="0" dirty="0" smtClean="0"/>
                        <a:t> +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21.7 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68.1 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65.6 g</a:t>
                      </a:r>
                      <a:endParaRPr lang="en-US" dirty="0"/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dirty="0" smtClean="0"/>
                        <a:t>Volume of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10.5 mL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14.0 mL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20.5 mL</a:t>
                      </a:r>
                      <a:endParaRPr lang="en-US" dirty="0"/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dirty="0" smtClean="0"/>
                        <a:t>Volume of water +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15.6 mL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22.0 mL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25.4 mL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33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U4-14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CALCULATIONS: </a:t>
            </a:r>
            <a:r>
              <a:rPr lang="en-US" dirty="0" smtClean="0"/>
              <a:t>Show </a:t>
            </a:r>
            <a:r>
              <a:rPr lang="en-US" u="sng" dirty="0" smtClean="0"/>
              <a:t>ALL</a:t>
            </a:r>
            <a:r>
              <a:rPr lang="en-US" dirty="0" smtClean="0"/>
              <a:t> work!!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39238"/>
              </p:ext>
            </p:extLst>
          </p:nvPr>
        </p:nvGraphicFramePr>
        <p:xfrm>
          <a:off x="304799" y="2209800"/>
          <a:ext cx="7696201" cy="3596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43001"/>
                <a:gridCol w="2184400"/>
                <a:gridCol w="2184400"/>
                <a:gridCol w="2184400"/>
              </a:tblGrid>
              <a:tr h="5791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Silicon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Tin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Lead</a:t>
                      </a:r>
                      <a:endParaRPr lang="en-US" sz="2400" dirty="0"/>
                    </a:p>
                  </a:txBody>
                  <a:tcPr anchor="ctr"/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MASS of</a:t>
                      </a:r>
                      <a:r>
                        <a:rPr lang="en-US" baseline="0" dirty="0" smtClean="0"/>
                        <a:t>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VOLUME of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DENSITY of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95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U4-14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543800" cy="5562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GRAPH: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Density vs. Period Number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variables</a:t>
            </a:r>
          </a:p>
          <a:p>
            <a:pPr marL="760413" lvl="1" indent="-241300"/>
            <a:r>
              <a:rPr lang="en-US" dirty="0" smtClean="0">
                <a:solidFill>
                  <a:schemeClr val="tx1"/>
                </a:solidFill>
              </a:rPr>
              <a:t>Independent variable</a:t>
            </a:r>
          </a:p>
          <a:p>
            <a:pPr marL="760413" lvl="1" indent="-241300"/>
            <a:r>
              <a:rPr lang="en-US" dirty="0" smtClean="0">
                <a:solidFill>
                  <a:schemeClr val="tx1"/>
                </a:solidFill>
              </a:rPr>
              <a:t>Dependent variable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Calculate range (starting and ending) for each axis</a:t>
            </a:r>
          </a:p>
          <a:p>
            <a:pPr marL="760413" lvl="1" indent="-241300"/>
            <a:r>
              <a:rPr lang="en-US" dirty="0" smtClean="0">
                <a:solidFill>
                  <a:schemeClr val="tx1"/>
                </a:solidFill>
              </a:rPr>
              <a:t>x-axis</a:t>
            </a:r>
          </a:p>
          <a:p>
            <a:pPr marL="760413" lvl="1" indent="-241300"/>
            <a:r>
              <a:rPr lang="en-US" dirty="0" smtClean="0">
                <a:solidFill>
                  <a:schemeClr val="tx1"/>
                </a:solidFill>
              </a:rPr>
              <a:t>y-axis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Scale for each axis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Increments for each axis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Label each axis (name and unit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Plot points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best-fit 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Title the graph (see above)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46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U4-14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5438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CONCLUSIONS</a:t>
            </a: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the graph to predict the density </a:t>
            </a:r>
            <a:r>
              <a:rPr lang="en-US" smtClean="0"/>
              <a:t>of germanium.</a:t>
            </a:r>
            <a:endParaRPr lang="en-US" dirty="0" smtClean="0"/>
          </a:p>
          <a:p>
            <a:pPr marL="760413" lvl="1" indent="-241300"/>
            <a:r>
              <a:rPr lang="en-US" dirty="0" smtClean="0">
                <a:solidFill>
                  <a:schemeClr val="tx1"/>
                </a:solidFill>
              </a:rPr>
              <a:t>What is the period number for germanium?</a:t>
            </a:r>
          </a:p>
          <a:p>
            <a:pPr marL="760413" lvl="1" indent="-241300"/>
            <a:r>
              <a:rPr lang="en-US" dirty="0" smtClean="0">
                <a:solidFill>
                  <a:schemeClr val="tx1"/>
                </a:solidFill>
              </a:rPr>
              <a:t>Predicted density: __________ g/mL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The accepted density of germanium is 5.5 g/</a:t>
            </a:r>
            <a:r>
              <a:rPr lang="en-US" dirty="0" err="1"/>
              <a:t>mL.</a:t>
            </a:r>
            <a:r>
              <a:rPr lang="en-US" dirty="0"/>
              <a:t> </a:t>
            </a:r>
          </a:p>
          <a:p>
            <a:pPr marL="760413" lvl="1" indent="-241300"/>
            <a:r>
              <a:rPr lang="en-US" dirty="0">
                <a:solidFill>
                  <a:schemeClr val="tx1"/>
                </a:solidFill>
              </a:rPr>
              <a:t>What is the formula for percent error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marL="760413" lvl="1" indent="-241300"/>
            <a:r>
              <a:rPr lang="en-US" dirty="0">
                <a:solidFill>
                  <a:schemeClr val="tx1"/>
                </a:solidFill>
              </a:rPr>
              <a:t>Calculate the percent error using your predicted density as the experimental value.</a:t>
            </a:r>
          </a:p>
          <a:p>
            <a:pPr marL="760413" lvl="1" indent="-241300"/>
            <a:r>
              <a:rPr lang="en-US" dirty="0" smtClean="0">
                <a:solidFill>
                  <a:schemeClr val="tx1"/>
                </a:solidFill>
              </a:rPr>
              <a:t>Calculate the percent error using your hypothesized density as the experimental value.</a:t>
            </a:r>
            <a:endParaRPr lang="en-US" dirty="0">
              <a:solidFill>
                <a:schemeClr val="tx1"/>
              </a:solidFill>
            </a:endParaRPr>
          </a:p>
          <a:p>
            <a:pPr marL="760413" lvl="1" indent="-241300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1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7ADB89F-5421-42BB-A5F6-2F55E794A9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34563</TotalTime>
  <Words>234</Words>
  <Application>Microsoft Office PowerPoint</Application>
  <PresentationFormat>On-screen Show (4:3)</PresentationFormat>
  <Paragraphs>65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U4-14</vt:lpstr>
      <vt:lpstr>U4-14</vt:lpstr>
      <vt:lpstr>U4-14</vt:lpstr>
      <vt:lpstr>U4-14</vt:lpstr>
      <vt:lpstr>U4-14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10/24/2011</dc:title>
  <dc:creator>e200801253</dc:creator>
  <cp:lastModifiedBy>Pickett, Vanessa</cp:lastModifiedBy>
  <cp:revision>802</cp:revision>
  <cp:lastPrinted>2013-10-08T12:21:26Z</cp:lastPrinted>
  <dcterms:created xsi:type="dcterms:W3CDTF">2011-10-23T21:22:59Z</dcterms:created>
  <dcterms:modified xsi:type="dcterms:W3CDTF">2013-10-25T14:53:14Z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TC024062679991</vt:lpwstr>
  </property>
</Properties>
</file>