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8"/>
  </p:notesMasterIdLst>
  <p:handoutMasterIdLst>
    <p:handoutMasterId r:id="rId89"/>
  </p:handoutMasterIdLst>
  <p:sldIdLst>
    <p:sldId id="256" r:id="rId2"/>
    <p:sldId id="260" r:id="rId3"/>
    <p:sldId id="262" r:id="rId4"/>
    <p:sldId id="356" r:id="rId5"/>
    <p:sldId id="357" r:id="rId6"/>
    <p:sldId id="268" r:id="rId7"/>
    <p:sldId id="263" r:id="rId8"/>
    <p:sldId id="337" r:id="rId9"/>
    <p:sldId id="358" r:id="rId10"/>
    <p:sldId id="338" r:id="rId11"/>
    <p:sldId id="336" r:id="rId12"/>
    <p:sldId id="265" r:id="rId13"/>
    <p:sldId id="339" r:id="rId14"/>
    <p:sldId id="340" r:id="rId15"/>
    <p:sldId id="341" r:id="rId16"/>
    <p:sldId id="342" r:id="rId17"/>
    <p:sldId id="343" r:id="rId18"/>
    <p:sldId id="271" r:id="rId19"/>
    <p:sldId id="274" r:id="rId20"/>
    <p:sldId id="275" r:id="rId21"/>
    <p:sldId id="276" r:id="rId22"/>
    <p:sldId id="344" r:id="rId23"/>
    <p:sldId id="359" r:id="rId24"/>
    <p:sldId id="266" r:id="rId25"/>
    <p:sldId id="303" r:id="rId26"/>
    <p:sldId id="317" r:id="rId27"/>
    <p:sldId id="279" r:id="rId28"/>
    <p:sldId id="360" r:id="rId29"/>
    <p:sldId id="270" r:id="rId30"/>
    <p:sldId id="345" r:id="rId31"/>
    <p:sldId id="273" r:id="rId32"/>
    <p:sldId id="277" r:id="rId33"/>
    <p:sldId id="278" r:id="rId34"/>
    <p:sldId id="346" r:id="rId35"/>
    <p:sldId id="347" r:id="rId36"/>
    <p:sldId id="281" r:id="rId37"/>
    <p:sldId id="280" r:id="rId38"/>
    <p:sldId id="282" r:id="rId39"/>
    <p:sldId id="283" r:id="rId40"/>
    <p:sldId id="291" r:id="rId41"/>
    <p:sldId id="293" r:id="rId42"/>
    <p:sldId id="292" r:id="rId43"/>
    <p:sldId id="286" r:id="rId44"/>
    <p:sldId id="287" r:id="rId45"/>
    <p:sldId id="288" r:id="rId46"/>
    <p:sldId id="289" r:id="rId47"/>
    <p:sldId id="290" r:id="rId48"/>
    <p:sldId id="294" r:id="rId49"/>
    <p:sldId id="363" r:id="rId50"/>
    <p:sldId id="295" r:id="rId51"/>
    <p:sldId id="296" r:id="rId52"/>
    <p:sldId id="297" r:id="rId53"/>
    <p:sldId id="300" r:id="rId54"/>
    <p:sldId id="284" r:id="rId55"/>
    <p:sldId id="364" r:id="rId56"/>
    <p:sldId id="301" r:id="rId57"/>
    <p:sldId id="302" r:id="rId58"/>
    <p:sldId id="306" r:id="rId59"/>
    <p:sldId id="305" r:id="rId60"/>
    <p:sldId id="310" r:id="rId61"/>
    <p:sldId id="311" r:id="rId62"/>
    <p:sldId id="330" r:id="rId63"/>
    <p:sldId id="353" r:id="rId64"/>
    <p:sldId id="354" r:id="rId65"/>
    <p:sldId id="304" r:id="rId66"/>
    <p:sldId id="315" r:id="rId67"/>
    <p:sldId id="316" r:id="rId68"/>
    <p:sldId id="318" r:id="rId69"/>
    <p:sldId id="319" r:id="rId70"/>
    <p:sldId id="365" r:id="rId71"/>
    <p:sldId id="362" r:id="rId72"/>
    <p:sldId id="320" r:id="rId73"/>
    <p:sldId id="321" r:id="rId74"/>
    <p:sldId id="361" r:id="rId75"/>
    <p:sldId id="322" r:id="rId76"/>
    <p:sldId id="331" r:id="rId77"/>
    <p:sldId id="332" r:id="rId78"/>
    <p:sldId id="323" r:id="rId79"/>
    <p:sldId id="333" r:id="rId80"/>
    <p:sldId id="328" r:id="rId81"/>
    <p:sldId id="324" r:id="rId82"/>
    <p:sldId id="334" r:id="rId83"/>
    <p:sldId id="325" r:id="rId84"/>
    <p:sldId id="327" r:id="rId85"/>
    <p:sldId id="326" r:id="rId86"/>
    <p:sldId id="329" r:id="rId8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D22B22-9681-47D5-89C9-9DCE8DC33E42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77E58C-3FFC-48BF-A7EC-326B95AD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B0C401-D467-474A-B164-9567DE3F762F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146654-180E-4DD3-9D7D-1B6351248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56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0BF61-3124-4C72-97B5-DEA07C3762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0BF61-3124-4C72-97B5-DEA07C3762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0BF61-3124-4C72-97B5-DEA07C3762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0BF61-3124-4C72-97B5-DEA07C3762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146654-180E-4DD3-9D7D-1B63512488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5E99-1F49-4C52-AD2C-AD8B34698D5A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30ED-A3D4-4A15-829C-D64432E9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3048-3BB0-42BA-9F48-FE99D5CA790E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78B3E-4F47-4425-94F3-D64B01B08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D0CF-A594-4DFE-AED6-E9D8A822805B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D1BC-E6C0-4391-8FEC-F3F665058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1BB5-8F36-4296-A1FC-376B126BDFE4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7069D-DE4D-4D90-BFB6-759C65944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AF50-31EC-42A7-948C-0FCDF6BFAC36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6B3B-CA79-41B3-9E99-64B868364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99C2F-44F8-4FA8-BBEF-B150542D0319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73D8-3F53-42F5-9D8B-38EA35F1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DFC9-DA4F-4E29-A199-BAF6FE7A0774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E316-E56A-4BBB-9055-EE7C4693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F3AF-0244-469E-B50E-36203E26AFE9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3950-8545-459B-8E3D-54F2CC0BD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BC56-639C-43B1-8C3A-1660D68A0569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B0F6-47D0-4350-8226-17020B164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E27F-4952-43CB-9D47-177B4E4F23B3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91E9-3952-4DEC-B452-5D4CB91B9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22FF-B95D-41DD-8FDB-7C171AB9444A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F91F-E247-4328-AB65-0733097B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F49578-95D7-4835-9E2B-A40C33A969A7}" type="datetimeFigureOut">
              <a:rPr lang="en-US"/>
              <a:pPr>
                <a:defRPr/>
              </a:pPr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0E49F9-3CB6-4A95-A0F7-9E525BC3F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7" r:id="rId3"/>
    <p:sldLayoutId id="2147483752" r:id="rId4"/>
    <p:sldLayoutId id="2147483753" r:id="rId5"/>
    <p:sldLayoutId id="2147483754" r:id="rId6"/>
    <p:sldLayoutId id="2147483758" r:id="rId7"/>
    <p:sldLayoutId id="2147483759" r:id="rId8"/>
    <p:sldLayoutId id="2147483760" r:id="rId9"/>
    <p:sldLayoutId id="2147483755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09B8E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09B8E4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nvt7.eg.v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nvt7.eg.v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www.chem.ufl.edu/~itl/2045/change/C12F14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ericnorthshield.zoomshare.com/album/Coca%20Cola/images/97f2fd2da8571987ae0e5f910f14ffd0_11295656570/image.jpg&amp;imgrefurl=http://www.ericnorthshield.zoomshare.com/album/Coca%20Cola/images/97f2fd2da8571987ae0e5f910f14ffd0_11295656570/:album&amp;h=480&amp;w=320&amp;sz=36&amp;hl=en&amp;start=12&amp;tbnid=3OM6vndL1BBGBM:&amp;tbnh=129&amp;tbnw=86&amp;prev=/images?q=coca+cola+can&amp;svnum=10&amp;hl=en&amp;lr=&amp;safe=active&amp;sa=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vt7.eg.v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In Your Own Words. . .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01100" cy="3048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Write a well-developed paragraph explaining  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solutions</a:t>
            </a:r>
            <a:r>
              <a:rPr lang="en-US" sz="4400" dirty="0" smtClean="0"/>
              <a:t>. Use the key terms: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solute</a:t>
            </a:r>
            <a:r>
              <a:rPr lang="en-US" sz="4400" dirty="0" smtClean="0"/>
              <a:t>,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solvent</a:t>
            </a:r>
            <a:r>
              <a:rPr lang="en-US" sz="4400" dirty="0" smtClean="0"/>
              <a:t>,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solution</a:t>
            </a:r>
            <a:r>
              <a:rPr lang="en-US" sz="4400" dirty="0" smtClean="0"/>
              <a:t>, 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soluble</a:t>
            </a:r>
            <a:r>
              <a:rPr lang="en-US" sz="4400" dirty="0" smtClean="0"/>
              <a:t>,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insoluble</a:t>
            </a:r>
            <a:r>
              <a:rPr lang="en-US" sz="4400" dirty="0" smtClean="0"/>
              <a:t>, and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Tyndall effect</a:t>
            </a:r>
            <a:r>
              <a:rPr lang="en-US" sz="4400" dirty="0" smtClean="0"/>
              <a:t>. Underline these terms.</a:t>
            </a:r>
            <a:endParaRPr lang="en-US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5181600"/>
            <a:ext cx="7162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You will turn in this assignment.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Write your name, period </a:t>
            </a:r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number, today’s date, and page #U8-2 </a:t>
            </a: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on your paper.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6365" y="5537537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Ready,</a:t>
            </a:r>
            <a:r>
              <a:rPr lang="en-US" sz="6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52900" y="5562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6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et,</a:t>
            </a:r>
            <a:endParaRPr lang="en-US" sz="6000" b="1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5562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write!</a:t>
            </a:r>
            <a:endParaRPr lang="en-US" sz="6000" b="1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47800"/>
            <a:ext cx="2971800" cy="52578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Solid Solute/Liquid Solvent</a:t>
            </a:r>
          </a:p>
          <a:p>
            <a:pPr marL="341313" indent="-23177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000" dirty="0" smtClean="0"/>
              <a:t>Formation of Solution</a:t>
            </a:r>
          </a:p>
          <a:p>
            <a:pPr marL="519113" lvl="1" indent="-1841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Solvent</a:t>
            </a:r>
            <a:r>
              <a:rPr lang="en-US" sz="1800" dirty="0" smtClean="0"/>
              <a:t> particles pull </a:t>
            </a:r>
            <a:r>
              <a:rPr lang="en-US" sz="1800" dirty="0" smtClean="0">
                <a:solidFill>
                  <a:schemeClr val="accent2"/>
                </a:solidFill>
              </a:rPr>
              <a:t>solute </a:t>
            </a:r>
            <a:r>
              <a:rPr lang="en-US" sz="1800" dirty="0" smtClean="0"/>
              <a:t>particles away, surrounding and pulling them into </a:t>
            </a:r>
            <a:r>
              <a:rPr lang="en-US" sz="1800" dirty="0" smtClean="0">
                <a:solidFill>
                  <a:schemeClr val="accent2"/>
                </a:solidFill>
              </a:rPr>
              <a:t>solution</a:t>
            </a:r>
            <a:r>
              <a:rPr lang="en-US" sz="1800" dirty="0" smtClean="0"/>
              <a:t>.</a:t>
            </a:r>
          </a:p>
          <a:p>
            <a:pPr marL="519113" lvl="1" indent="-18415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chemeClr val="accent2"/>
                </a:solidFill>
              </a:rPr>
              <a:t>attraction</a:t>
            </a:r>
            <a:r>
              <a:rPr lang="en-US" sz="1800" dirty="0" smtClean="0"/>
              <a:t> between solvent and solute particles is </a:t>
            </a:r>
            <a:r>
              <a:rPr lang="en-US" sz="1800" dirty="0" smtClean="0">
                <a:solidFill>
                  <a:schemeClr val="accent2"/>
                </a:solidFill>
              </a:rPr>
              <a:t>exothermic</a:t>
            </a:r>
            <a:r>
              <a:rPr lang="en-US" sz="1800" dirty="0" smtClean="0"/>
              <a:t>, meaning energy is </a:t>
            </a:r>
            <a:r>
              <a:rPr lang="en-US" sz="1800" dirty="0" smtClean="0">
                <a:solidFill>
                  <a:schemeClr val="accent2"/>
                </a:solidFill>
              </a:rPr>
              <a:t>released</a:t>
            </a:r>
            <a:r>
              <a:rPr lang="en-US" sz="1800" dirty="0" smtClean="0"/>
              <a:t>.</a:t>
            </a:r>
          </a:p>
          <a:p>
            <a:pPr marL="63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</p:txBody>
      </p:sp>
      <p:pic>
        <p:nvPicPr>
          <p:cNvPr id="68" name="Picture Placeholder 6" descr="solvation_NaCl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88" t="-1057" r="116" b="-399"/>
          <a:stretch>
            <a:fillRect/>
          </a:stretch>
        </p:blipFill>
        <p:spPr>
          <a:xfrm>
            <a:off x="3200400" y="1490663"/>
            <a:ext cx="5715000" cy="5291137"/>
          </a:xfrm>
        </p:spPr>
      </p:pic>
      <p:sp>
        <p:nvSpPr>
          <p:cNvPr id="69" name="TextBox 68"/>
          <p:cNvSpPr txBox="1"/>
          <p:nvPr/>
        </p:nvSpPr>
        <p:spPr>
          <a:xfrm>
            <a:off x="5943600" y="6488113"/>
            <a:ext cx="2971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Image from Google Images -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4"/>
              </a:rPr>
              <a:t>http://envt7.eg.vg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6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2667000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Heat of solution</a:t>
            </a:r>
            <a:r>
              <a:rPr lang="en-US" sz="2400" dirty="0" smtClean="0"/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the overall energy change when a solution is formed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May be </a:t>
            </a:r>
            <a:r>
              <a:rPr lang="en-US" sz="2400" dirty="0" smtClean="0">
                <a:solidFill>
                  <a:schemeClr val="accent2"/>
                </a:solidFill>
              </a:rPr>
              <a:t>endothermic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2"/>
                </a:solidFill>
              </a:rPr>
              <a:t>exothermic</a:t>
            </a:r>
          </a:p>
          <a:p>
            <a:pPr marL="6350" lvl="1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Heat absorbed </a:t>
            </a:r>
            <a:r>
              <a:rPr lang="en-US" sz="2000" b="1" dirty="0" smtClean="0">
                <a:solidFill>
                  <a:schemeClr val="accent2"/>
                </a:solidFill>
              </a:rPr>
              <a:t>&gt;</a:t>
            </a:r>
            <a:r>
              <a:rPr lang="en-US" sz="2000" dirty="0" smtClean="0"/>
              <a:t> heat released </a:t>
            </a:r>
            <a:r>
              <a:rPr lang="en-US" sz="2000" dirty="0"/>
              <a:t>→ </a:t>
            </a:r>
            <a:r>
              <a:rPr lang="en-US" sz="2000" dirty="0" smtClean="0"/>
              <a:t>heat of solution is </a:t>
            </a:r>
            <a:r>
              <a:rPr lang="en-US" sz="2000" dirty="0" smtClean="0">
                <a:solidFill>
                  <a:schemeClr val="accent2"/>
                </a:solidFill>
              </a:rPr>
              <a:t>endothermic</a:t>
            </a:r>
          </a:p>
          <a:p>
            <a:pPr marL="63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Heat absorbed </a:t>
            </a:r>
            <a:r>
              <a:rPr lang="en-US" sz="2000" b="1" dirty="0" smtClean="0">
                <a:solidFill>
                  <a:schemeClr val="accent2"/>
                </a:solidFill>
              </a:rPr>
              <a:t>&lt;</a:t>
            </a:r>
            <a:r>
              <a:rPr lang="en-US" sz="2000" dirty="0" smtClean="0"/>
              <a:t> </a:t>
            </a:r>
            <a:r>
              <a:rPr lang="en-US" sz="2000" dirty="0"/>
              <a:t>heat released → heat of solution is </a:t>
            </a:r>
            <a:r>
              <a:rPr lang="en-US" sz="2000" dirty="0" smtClean="0">
                <a:solidFill>
                  <a:schemeClr val="accent2"/>
                </a:solidFill>
              </a:rPr>
              <a:t>exothermic</a:t>
            </a:r>
            <a:endParaRPr lang="en-US" sz="2000" dirty="0">
              <a:solidFill>
                <a:schemeClr val="accent2"/>
              </a:solidFill>
            </a:endParaRPr>
          </a:p>
          <a:p>
            <a:pPr marL="6350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</p:txBody>
      </p:sp>
      <p:pic>
        <p:nvPicPr>
          <p:cNvPr id="7" name="Picture Placeholder 6" descr="solvation_NaCl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088" t="-1057" r="116" b="-399"/>
          <a:stretch>
            <a:fillRect/>
          </a:stretch>
        </p:blipFill>
        <p:spPr>
          <a:xfrm>
            <a:off x="3200400" y="1490663"/>
            <a:ext cx="5715000" cy="5291137"/>
          </a:xfrm>
        </p:spPr>
      </p:pic>
      <p:sp>
        <p:nvSpPr>
          <p:cNvPr id="8" name="TextBox 7"/>
          <p:cNvSpPr txBox="1"/>
          <p:nvPr/>
        </p:nvSpPr>
        <p:spPr>
          <a:xfrm>
            <a:off x="5943600" y="6488113"/>
            <a:ext cx="2971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Image from Google Images -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4"/>
              </a:rPr>
              <a:t>http://envt7.eg.vg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7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Factors Affecting Rate of Solvation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52578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Increasing the number of collisions </a:t>
            </a:r>
            <a:r>
              <a:rPr lang="en-US" dirty="0" smtClean="0"/>
              <a:t>between solute and solvent increases rate at which solute dissolves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Agitation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Stirring or shaking increases number of collisions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Increasing Surface Area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Breaking or grinding into smaller pieces increases surface area, and more collisions can occur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Smaller particles dissolve faster than larger ones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Increasing Temperature</a:t>
            </a:r>
            <a:r>
              <a:rPr lang="en-US" dirty="0" smtClean="0"/>
              <a:t> (</a:t>
            </a:r>
            <a:r>
              <a:rPr lang="en-US" i="1" dirty="0" smtClean="0"/>
              <a:t>for solid solutes</a:t>
            </a:r>
            <a:r>
              <a:rPr lang="en-US" dirty="0" smtClean="0"/>
              <a:t>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Increases kinetic energy (movement) of particles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Leads to more frequent collisions and collisions with greater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In Your Own Words. . 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334000"/>
          </a:xfrm>
        </p:spPr>
        <p:txBody>
          <a:bodyPr rtlCol="0">
            <a:normAutofit/>
          </a:bodyPr>
          <a:lstStyle/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In a well-developed writing, explain the process of </a:t>
            </a:r>
            <a:r>
              <a:rPr lang="en-US" dirty="0" smtClean="0">
                <a:solidFill>
                  <a:srgbClr val="0070C0"/>
                </a:solidFill>
              </a:rPr>
              <a:t>solvation</a:t>
            </a:r>
            <a:r>
              <a:rPr lang="en-US" dirty="0" smtClean="0"/>
              <a:t>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Define what is meant by solvation.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Discuss the two steps and their energy requirements.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Explain the factors that affect solvation.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Include and underline the terms: </a:t>
            </a:r>
            <a:r>
              <a:rPr lang="en-US" dirty="0" smtClean="0">
                <a:solidFill>
                  <a:srgbClr val="0070C0"/>
                </a:solidFill>
              </a:rPr>
              <a:t>solvation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hydration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solution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solute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solvent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exothermic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endothermic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heat of solution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collisions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agitation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surface area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temperature</a:t>
            </a:r>
            <a:r>
              <a:rPr lang="en-US" dirty="0" smtClean="0"/>
              <a:t>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365557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accent2"/>
                </a:solidFill>
                <a:latin typeface="+mn-lt"/>
              </a:rPr>
              <a:t>Writing due Wednesday, 02/13</a:t>
            </a:r>
          </a:p>
        </p:txBody>
      </p:sp>
    </p:spTree>
    <p:extLst>
      <p:ext uri="{BB962C8B-B14F-4D97-AF65-F5344CB8AC3E}">
        <p14:creationId xmlns:p14="http://schemas.microsoft.com/office/powerpoint/2010/main" val="19095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381000"/>
            <a:ext cx="7772400" cy="1470025"/>
          </a:xfrm>
        </p:spPr>
        <p:txBody>
          <a:bodyPr tIns="0" bIns="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GO-GO-MO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533400"/>
            <a:ext cx="8001000" cy="19812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Set up your GO-GO-MO Table with the following column headings.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181600"/>
            <a:ext cx="80010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We will add to this table during this unit.</a:t>
            </a:r>
            <a:endParaRPr lang="en-US" sz="36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44142"/>
              </p:ext>
            </p:extLst>
          </p:nvPr>
        </p:nvGraphicFramePr>
        <p:xfrm>
          <a:off x="304800" y="2667000"/>
          <a:ext cx="86868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23407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Info About Topic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Friend’s Info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Different</a:t>
                      </a:r>
                      <a:r>
                        <a:rPr lang="en-US" baseline="0" dirty="0" smtClean="0"/>
                        <a:t> Friend’s Info (MO)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381000"/>
            <a:ext cx="7772400" cy="1470025"/>
          </a:xfrm>
        </p:spPr>
        <p:txBody>
          <a:bodyPr tIns="0" bIns="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GO-GO-MO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533400"/>
            <a:ext cx="8001000" cy="19812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Set up your GO-GO-MO Table with the following column headings.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181600"/>
            <a:ext cx="80010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We will add to this table during this unit.</a:t>
            </a:r>
            <a:endParaRPr lang="en-US" sz="36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057276"/>
              </p:ext>
            </p:extLst>
          </p:nvPr>
        </p:nvGraphicFramePr>
        <p:xfrm>
          <a:off x="304800" y="2667000"/>
          <a:ext cx="8686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23407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Info About Topic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Friend’s Info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Different</a:t>
                      </a:r>
                      <a:r>
                        <a:rPr lang="en-US" baseline="0" dirty="0" smtClean="0"/>
                        <a:t> Friend’s Info (MO)</a:t>
                      </a:r>
                      <a:endParaRPr lang="en-US" dirty="0"/>
                    </a:p>
                  </a:txBody>
                  <a:tcPr anchor="ctr"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/>
                      </a:pPr>
                      <a:r>
                        <a:rPr lang="en-US" dirty="0" smtClean="0"/>
                        <a:t>Homogeneous mixtures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7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381000"/>
            <a:ext cx="7772400" cy="1470025"/>
          </a:xfrm>
        </p:spPr>
        <p:txBody>
          <a:bodyPr tIns="0" bIns="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GO-GO-MO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533400"/>
            <a:ext cx="8001000" cy="19812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Set up your GO-GO-MO Table with the following column headings.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181600"/>
            <a:ext cx="80010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We will add to this table during this unit.</a:t>
            </a:r>
            <a:endParaRPr lang="en-US" sz="36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14073"/>
              </p:ext>
            </p:extLst>
          </p:nvPr>
        </p:nvGraphicFramePr>
        <p:xfrm>
          <a:off x="304800" y="2667000"/>
          <a:ext cx="8686800" cy="175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23407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Info About Topic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Friend’s Info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Different</a:t>
                      </a:r>
                      <a:r>
                        <a:rPr lang="en-US" baseline="0" dirty="0" smtClean="0"/>
                        <a:t> Friend’s Info (MO)</a:t>
                      </a:r>
                      <a:endParaRPr lang="en-US" dirty="0"/>
                    </a:p>
                  </a:txBody>
                  <a:tcPr anchor="ctr"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/>
                      </a:pPr>
                      <a:r>
                        <a:rPr lang="en-US" dirty="0" smtClean="0"/>
                        <a:t>Homogeneous mixtures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 startAt="2"/>
                      </a:pPr>
                      <a:r>
                        <a:rPr lang="en-US" dirty="0" smtClean="0"/>
                        <a:t>Solvation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381000"/>
            <a:ext cx="7772400" cy="1470025"/>
          </a:xfrm>
        </p:spPr>
        <p:txBody>
          <a:bodyPr tIns="0" bIns="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GO-GO-MO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533400"/>
            <a:ext cx="8001000" cy="1981200"/>
          </a:xfrm>
        </p:spPr>
        <p:txBody>
          <a:bodyPr lIns="118872" tIns="0" rIns="45720" bIns="0"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Set up your GO-GO-MO Table with the following column headings.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181600"/>
            <a:ext cx="80010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We will add to this table during this unit.</a:t>
            </a:r>
            <a:endParaRPr lang="en-US" sz="36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03535"/>
              </p:ext>
            </p:extLst>
          </p:nvPr>
        </p:nvGraphicFramePr>
        <p:xfrm>
          <a:off x="304800" y="2667000"/>
          <a:ext cx="8686800" cy="239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23407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Info About Topic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Friend’s Info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Different</a:t>
                      </a:r>
                      <a:r>
                        <a:rPr lang="en-US" baseline="0" dirty="0" smtClean="0"/>
                        <a:t> Friend’s Info (MO)</a:t>
                      </a:r>
                      <a:endParaRPr lang="en-US" dirty="0"/>
                    </a:p>
                  </a:txBody>
                  <a:tcPr anchor="ctr"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/>
                      </a:pPr>
                      <a:r>
                        <a:rPr lang="en-US" dirty="0" smtClean="0"/>
                        <a:t>Homogeneous mixtures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 startAt="2"/>
                      </a:pPr>
                      <a:r>
                        <a:rPr lang="en-US" dirty="0" smtClean="0"/>
                        <a:t>Solvation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6538" indent="-236538">
                        <a:buFont typeface="+mj-lt"/>
                        <a:buAutoNum type="arabicPeriod" startAt="3"/>
                      </a:pPr>
                      <a:r>
                        <a:rPr lang="en-US" dirty="0" smtClean="0"/>
                        <a:t>Factors affecting solvation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Solubility: Key Terms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6868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Soluble</a:t>
            </a:r>
            <a:r>
              <a:rPr lang="en-US" dirty="0" smtClean="0"/>
              <a:t>: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Describes a solute that </a:t>
            </a:r>
            <a:r>
              <a:rPr lang="en-US" u="sng" dirty="0" smtClean="0"/>
              <a:t>will</a:t>
            </a:r>
            <a:r>
              <a:rPr lang="en-US" dirty="0" smtClean="0"/>
              <a:t> dissolve in a given solvent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Miscible</a:t>
            </a:r>
            <a:r>
              <a:rPr lang="en-US" dirty="0" smtClean="0"/>
              <a:t>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Describes two liquids that will dissolve in each other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Insoluble</a:t>
            </a:r>
            <a:r>
              <a:rPr lang="en-US" dirty="0" smtClean="0"/>
              <a:t>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Describes a solute that will </a:t>
            </a:r>
            <a:r>
              <a:rPr lang="en-US" u="sng" dirty="0" smtClean="0"/>
              <a:t>not</a:t>
            </a:r>
            <a:r>
              <a:rPr lang="en-US" dirty="0" smtClean="0"/>
              <a:t> dissolve in a given solvent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Immiscible</a:t>
            </a:r>
            <a:r>
              <a:rPr lang="en-US" dirty="0" smtClean="0"/>
              <a:t>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Describes two liquids that will not dissolve in each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799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Solubility Defined:</a:t>
            </a:r>
          </a:p>
          <a:p>
            <a:pPr marL="731012" lvl="1" indent="-32004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measure of the amount of solute that dissolves in a given amount of solvent at a specific temperature</a:t>
            </a: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Saturated </a:t>
            </a:r>
            <a:r>
              <a:rPr lang="en-US" dirty="0" smtClean="0"/>
              <a:t>solutions contain the </a:t>
            </a:r>
            <a:r>
              <a:rPr lang="en-US" dirty="0" smtClean="0">
                <a:solidFill>
                  <a:schemeClr val="accent2"/>
                </a:solidFill>
              </a:rPr>
              <a:t>maximum </a:t>
            </a:r>
            <a:r>
              <a:rPr lang="en-US" dirty="0" smtClean="0"/>
              <a:t>amount of dissolved solute for a given amount of solvent at a specific temperature</a:t>
            </a:r>
          </a:p>
          <a:p>
            <a:pPr marL="731520" lvl="1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Chemical equilibrium </a:t>
            </a:r>
            <a:r>
              <a:rPr lang="en-US" dirty="0" smtClean="0"/>
              <a:t>has been established</a:t>
            </a: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Unsaturated </a:t>
            </a:r>
            <a:r>
              <a:rPr lang="en-US" dirty="0" smtClean="0"/>
              <a:t>solutions contain </a:t>
            </a:r>
            <a:r>
              <a:rPr lang="en-US" dirty="0" smtClean="0">
                <a:solidFill>
                  <a:schemeClr val="accent2"/>
                </a:solidFill>
              </a:rPr>
              <a:t>less than the maximum </a:t>
            </a:r>
            <a:r>
              <a:rPr lang="en-US" dirty="0" smtClean="0"/>
              <a:t>amount of dissolved solute for a given amount of solvent at a specific temperature</a:t>
            </a: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2"/>
                </a:solidFill>
              </a:rPr>
              <a:t>Supersaturated </a:t>
            </a:r>
            <a:r>
              <a:rPr lang="en-US" dirty="0" smtClean="0"/>
              <a:t>solutions contain </a:t>
            </a:r>
            <a:r>
              <a:rPr lang="en-US" dirty="0" smtClean="0">
                <a:solidFill>
                  <a:schemeClr val="accent2"/>
                </a:solidFill>
              </a:rPr>
              <a:t>more </a:t>
            </a:r>
            <a:r>
              <a:rPr lang="en-US" dirty="0" smtClean="0"/>
              <a:t>dissolved solute than a </a:t>
            </a:r>
            <a:r>
              <a:rPr lang="en-US" dirty="0" smtClean="0">
                <a:solidFill>
                  <a:schemeClr val="accent2"/>
                </a:solidFill>
              </a:rPr>
              <a:t>saturated </a:t>
            </a:r>
            <a:r>
              <a:rPr lang="en-US" dirty="0" smtClean="0"/>
              <a:t>solution at the same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smtClean="0"/>
              <a:t>Chapter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763000" cy="5105400"/>
          </a:xfrm>
        </p:spPr>
        <p:txBody>
          <a:bodyPr rtlCol="0">
            <a:normAutofit fontScale="92500" lnSpcReduction="10000"/>
          </a:bodyPr>
          <a:lstStyle/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Formation of supersaturated solutions: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Saturated </a:t>
            </a:r>
            <a:r>
              <a:rPr lang="en-US" dirty="0" smtClean="0"/>
              <a:t>solution formed at high temperature is </a:t>
            </a:r>
            <a:r>
              <a:rPr lang="en-US" dirty="0" smtClean="0">
                <a:solidFill>
                  <a:schemeClr val="accent2"/>
                </a:solidFill>
              </a:rPr>
              <a:t>cooled </a:t>
            </a:r>
            <a:r>
              <a:rPr lang="en-US" dirty="0" smtClean="0"/>
              <a:t>slowly.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Slowly cooling maintains excess </a:t>
            </a:r>
            <a:r>
              <a:rPr lang="en-US" dirty="0" smtClean="0"/>
              <a:t>solute in solution.</a:t>
            </a:r>
          </a:p>
          <a:p>
            <a:pPr marL="439420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 the lower temperature, </a:t>
            </a:r>
            <a:r>
              <a:rPr lang="en-US" dirty="0" smtClean="0">
                <a:solidFill>
                  <a:schemeClr val="accent2"/>
                </a:solidFill>
              </a:rPr>
              <a:t>the solution is considered supersaturated</a:t>
            </a:r>
            <a:r>
              <a:rPr lang="en-US" dirty="0" smtClean="0"/>
              <a:t>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Supersaturated solutions are unstable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Recrystallization occurs if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Seed crystal is added,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Solution is stirred, or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Container is agitated or disturbed.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Solution returns to the point of saturation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__________ refers to the amount of solute that will dissolve in a given amount of solvent at a specific temperature and pressure.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____________ solution contains the maximum amount of dissolved solute at a given temperature and pressure.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More solute can be dissolved in ________________ solution.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Making a supersaturated solution involves creating a __________ solution at a ________temperature and slowly __________ it to the desired temperature.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Adding a ______ crystal to a supersaturated solution will return it to the point of ____________.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595438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Solubility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26670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A saturated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10200" y="38100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an unsaturated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4876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saturated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5257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cooling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19600" y="48863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high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57400" y="5638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seed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24400" y="6029325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saturation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3" grpId="0"/>
      <p:bldP spid="14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Creating a Supersaturated Solution</a:t>
            </a:r>
            <a:endParaRPr lang="en-US" sz="4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924800" cy="32766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In a well-developed paragraph, explain how to make a </a:t>
            </a:r>
            <a:r>
              <a:rPr lang="en-US" sz="3600" b="1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supersaturated solution </a:t>
            </a:r>
            <a:r>
              <a:rPr lang="en-US" sz="3600" dirty="0" smtClean="0"/>
              <a:t>of potassium chloride and water.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5334000"/>
            <a:ext cx="85344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Assignment is due TOMORROW</a:t>
            </a:r>
            <a:endParaRPr lang="en-US" sz="3600" b="1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Write your name, period </a:t>
            </a:r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number, date,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and page #U8-9  </a:t>
            </a: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on your paper.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04800"/>
            <a:ext cx="7772400" cy="1470025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 b="1" kern="1200">
                <a:solidFill>
                  <a:srgbClr val="09B8E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09B8E4"/>
                </a:solidFill>
                <a:latin typeface="Corbel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In Your Own Words. . .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5937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Temperature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>
                <a:solidFill>
                  <a:schemeClr val="accent2"/>
                </a:solidFill>
              </a:rPr>
              <a:t>solid </a:t>
            </a:r>
            <a:r>
              <a:rPr lang="en-US" dirty="0" smtClean="0"/>
              <a:t>solute dissolves at </a:t>
            </a:r>
            <a:r>
              <a:rPr lang="en-US" dirty="0" smtClean="0">
                <a:solidFill>
                  <a:schemeClr val="accent2"/>
                </a:solidFill>
              </a:rPr>
              <a:t>higher </a:t>
            </a:r>
            <a:r>
              <a:rPr lang="en-US" dirty="0" smtClean="0"/>
              <a:t>temperatures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>
                <a:solidFill>
                  <a:schemeClr val="accent2"/>
                </a:solidFill>
              </a:rPr>
              <a:t>gaseous </a:t>
            </a:r>
            <a:r>
              <a:rPr lang="en-US" dirty="0" smtClean="0"/>
              <a:t>solute dissolves at </a:t>
            </a:r>
            <a:r>
              <a:rPr lang="en-US" dirty="0" smtClean="0">
                <a:solidFill>
                  <a:schemeClr val="accent2"/>
                </a:solidFill>
              </a:rPr>
              <a:t>lower </a:t>
            </a:r>
            <a:r>
              <a:rPr lang="en-US" dirty="0" smtClean="0"/>
              <a:t>temperature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Gas solutes are affected by </a:t>
            </a:r>
            <a:r>
              <a:rPr lang="en-US" dirty="0" smtClean="0">
                <a:solidFill>
                  <a:schemeClr val="accent2"/>
                </a:solidFill>
              </a:rPr>
              <a:t>pressure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Higher</a:t>
            </a:r>
            <a:r>
              <a:rPr lang="en-US" dirty="0" smtClean="0"/>
              <a:t> pressure, </a:t>
            </a:r>
            <a:r>
              <a:rPr lang="en-US" dirty="0" smtClean="0">
                <a:solidFill>
                  <a:schemeClr val="accent2"/>
                </a:solidFill>
              </a:rPr>
              <a:t>greater</a:t>
            </a:r>
            <a:r>
              <a:rPr lang="en-US" dirty="0" smtClean="0"/>
              <a:t> solubility</a:t>
            </a:r>
          </a:p>
          <a:p>
            <a:pPr lvl="1"/>
            <a:r>
              <a:rPr lang="en-US" dirty="0" smtClean="0"/>
              <a:t>Henry’s Law: </a:t>
            </a:r>
            <a:r>
              <a:rPr lang="en-US" dirty="0" smtClean="0">
                <a:solidFill>
                  <a:schemeClr val="accent2"/>
                </a:solidFill>
              </a:rPr>
              <a:t>solubility of gases is directly proportional to pressure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248400" y="5465564"/>
            <a:ext cx="1600200" cy="1087636"/>
            <a:chOff x="6248400" y="5465564"/>
            <a:chExt cx="1600200" cy="1087636"/>
          </a:xfrm>
        </p:grpSpPr>
        <p:grpSp>
          <p:nvGrpSpPr>
            <p:cNvPr id="7" name="Group 6"/>
            <p:cNvGrpSpPr/>
            <p:nvPr/>
          </p:nvGrpSpPr>
          <p:grpSpPr>
            <a:xfrm>
              <a:off x="6248400" y="5465564"/>
              <a:ext cx="1600200" cy="1087636"/>
              <a:chOff x="5638800" y="5552182"/>
              <a:chExt cx="1600200" cy="108763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638800" y="5562600"/>
                <a:ext cx="6096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accent2"/>
                    </a:solidFill>
                    <a:latin typeface="+mn-lt"/>
                  </a:rPr>
                  <a:t>S</a:t>
                </a:r>
                <a:r>
                  <a:rPr lang="en-US" sz="3200" b="1" baseline="-25000" dirty="0">
                    <a:solidFill>
                      <a:schemeClr val="accent2"/>
                    </a:solidFill>
                    <a:latin typeface="+mn-lt"/>
                  </a:rPr>
                  <a:t>1</a:t>
                </a:r>
              </a:p>
              <a:p>
                <a:r>
                  <a:rPr lang="en-US" sz="3200" b="1" dirty="0" smtClean="0">
                    <a:solidFill>
                      <a:schemeClr val="accent2"/>
                    </a:solidFill>
                    <a:latin typeface="+mn-lt"/>
                  </a:rPr>
                  <a:t>P</a:t>
                </a:r>
                <a:r>
                  <a:rPr lang="en-US" sz="3200" b="1" baseline="-25000" dirty="0">
                    <a:solidFill>
                      <a:schemeClr val="accent2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629400" y="5552182"/>
                <a:ext cx="6096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accent2"/>
                    </a:solidFill>
                    <a:latin typeface="+mn-lt"/>
                  </a:rPr>
                  <a:t>S</a:t>
                </a:r>
                <a:r>
                  <a:rPr lang="en-US" sz="3200" b="1" baseline="-25000" dirty="0" smtClean="0">
                    <a:solidFill>
                      <a:schemeClr val="accent2"/>
                    </a:solidFill>
                    <a:latin typeface="+mn-lt"/>
                  </a:rPr>
                  <a:t>2</a:t>
                </a:r>
                <a:endParaRPr lang="en-US" sz="3200" b="1" baseline="-25000" dirty="0">
                  <a:solidFill>
                    <a:schemeClr val="accent2"/>
                  </a:solidFill>
                  <a:latin typeface="+mn-lt"/>
                </a:endParaRPr>
              </a:p>
              <a:p>
                <a:r>
                  <a:rPr lang="en-US" sz="3200" b="1" dirty="0" smtClean="0">
                    <a:solidFill>
                      <a:schemeClr val="accent2"/>
                    </a:solidFill>
                    <a:latin typeface="+mn-lt"/>
                  </a:rPr>
                  <a:t>P</a:t>
                </a:r>
                <a:r>
                  <a:rPr lang="en-US" sz="3200" b="1" baseline="-25000" dirty="0" smtClean="0">
                    <a:solidFill>
                      <a:schemeClr val="accent2"/>
                    </a:solidFill>
                    <a:latin typeface="+mn-lt"/>
                  </a:rPr>
                  <a:t>2</a:t>
                </a:r>
                <a:endParaRPr lang="en-US" sz="3200" b="1" baseline="-25000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096000" y="5798403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accent2"/>
                    </a:solidFill>
                    <a:latin typeface="+mn-lt"/>
                  </a:rPr>
                  <a:t>=</a:t>
                </a:r>
                <a:endParaRPr lang="en-US" sz="3200" b="1" baseline="-25000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 flipV="1">
              <a:off x="6248400" y="6019800"/>
              <a:ext cx="457200" cy="1041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239000" y="6009382"/>
              <a:ext cx="457200" cy="1041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Henry’s Law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4825"/>
            <a:ext cx="8839200" cy="1273175"/>
          </a:xfrm>
        </p:spPr>
        <p:txBody>
          <a:bodyPr/>
          <a:lstStyle/>
          <a:p>
            <a:pPr eaLnBrk="1" hangingPunct="1"/>
            <a:r>
              <a:rPr lang="en-US" dirty="0" smtClean="0"/>
              <a:t>Henry’s Law: describes the relationship between pressure and solubility of a gas in a liquid</a:t>
            </a:r>
          </a:p>
        </p:txBody>
      </p:sp>
      <p:pic>
        <p:nvPicPr>
          <p:cNvPr id="6" name="Picture Placeholder 8" descr="http://www.chem.ufl.edu/~itl/2045/change/C12F14.GIF"/>
          <p:cNvPicPr>
            <a:picLocks/>
          </p:cNvPicPr>
          <p:nvPr/>
        </p:nvPicPr>
        <p:blipFill rotWithShape="1">
          <a:blip r:embed="rId2" r:link="rId3"/>
          <a:srcRect b="5490"/>
          <a:stretch/>
        </p:blipFill>
        <p:spPr bwMode="auto">
          <a:xfrm>
            <a:off x="1752600" y="2922587"/>
            <a:ext cx="5791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Henry’s Law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/>
          <a:lstStyle/>
          <a:p>
            <a:pPr eaLnBrk="1" hangingPunct="1"/>
            <a:r>
              <a:rPr lang="en-US" smtClean="0"/>
              <a:t>If 0.85 g of a gas at 4.0 atm pressure dissolves in 1.0L of water at 25°C, how much will dissolve at 1.0 atm at the same temperature?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= 0.85 g/L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1</a:t>
            </a:r>
            <a:r>
              <a:rPr lang="en-US" smtClean="0"/>
              <a:t> = 4.0 atm</a:t>
            </a:r>
          </a:p>
          <a:p>
            <a:pPr eaLnBrk="1" hangingPunct="1"/>
            <a:r>
              <a:rPr lang="en-US" smtClean="0"/>
              <a:t>S</a:t>
            </a:r>
            <a:r>
              <a:rPr lang="en-US" baseline="-25000" smtClean="0"/>
              <a:t>2</a:t>
            </a:r>
            <a:r>
              <a:rPr lang="en-US" smtClean="0"/>
              <a:t> = ?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 = 1.0 atm</a:t>
            </a:r>
          </a:p>
        </p:txBody>
      </p:sp>
      <p:pic>
        <p:nvPicPr>
          <p:cNvPr id="4" name="Picture 3" descr="Henry's Law.jpg"/>
          <p:cNvPicPr>
            <a:picLocks noChangeAspect="1"/>
          </p:cNvPicPr>
          <p:nvPr/>
        </p:nvPicPr>
        <p:blipFill>
          <a:blip r:embed="rId2"/>
          <a:srcRect l="21568" t="12222" r="41046" b="68889"/>
          <a:stretch>
            <a:fillRect/>
          </a:stretch>
        </p:blipFill>
        <p:spPr bwMode="auto">
          <a:xfrm>
            <a:off x="1447800" y="32766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8600" y="35052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rbel" pitchFamily="34" charset="0"/>
              </a:rPr>
              <a:t>S</a:t>
            </a:r>
            <a:r>
              <a:rPr lang="en-US" sz="2000" baseline="-25000">
                <a:latin typeface="Corbel" pitchFamily="34" charset="0"/>
              </a:rPr>
              <a:t>1</a:t>
            </a:r>
            <a:r>
              <a:rPr lang="en-US" sz="2000">
                <a:latin typeface="Corbel" pitchFamily="34" charset="0"/>
              </a:rPr>
              <a:t> is solubility of gas at initial pressure, P</a:t>
            </a:r>
            <a:r>
              <a:rPr lang="en-US" sz="2000" baseline="-25000">
                <a:latin typeface="Corbel" pitchFamily="34" charset="0"/>
              </a:rPr>
              <a:t>1</a:t>
            </a:r>
            <a:endParaRPr lang="en-US" sz="2000">
              <a:latin typeface="Corbel" pitchFamily="34" charset="0"/>
            </a:endParaRPr>
          </a:p>
          <a:p>
            <a:endParaRPr lang="en-US" sz="1400">
              <a:latin typeface="Corbel" pitchFamily="34" charset="0"/>
            </a:endParaRPr>
          </a:p>
          <a:p>
            <a:r>
              <a:rPr lang="en-US" sz="2000">
                <a:latin typeface="Corbel" pitchFamily="34" charset="0"/>
              </a:rPr>
              <a:t>S</a:t>
            </a:r>
            <a:r>
              <a:rPr lang="en-US" sz="2000" baseline="-25000">
                <a:latin typeface="Corbel" pitchFamily="34" charset="0"/>
              </a:rPr>
              <a:t>2</a:t>
            </a:r>
            <a:r>
              <a:rPr lang="en-US" sz="2000">
                <a:latin typeface="Corbel" pitchFamily="34" charset="0"/>
              </a:rPr>
              <a:t> is solubility of gas at final pressure, P</a:t>
            </a:r>
            <a:r>
              <a:rPr lang="en-US" sz="2000" baseline="-25000">
                <a:latin typeface="Corbel" pitchFamily="34" charset="0"/>
              </a:rPr>
              <a:t>2</a:t>
            </a:r>
            <a:endParaRPr lang="en-US" sz="2000">
              <a:latin typeface="Corbel" pitchFamily="34" charset="0"/>
            </a:endParaRPr>
          </a:p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Henry’s Law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/>
          <a:lstStyle/>
          <a:p>
            <a:pPr eaLnBrk="1" hangingPunct="1"/>
            <a:r>
              <a:rPr lang="en-US" smtClean="0"/>
              <a:t>If 0.85 g of a gas at 4.0 atm pressure dissolves in 1.0L of water at 25°C, how much will dissolve at 1.0 atm at the same temperature?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1000" smtClean="0"/>
          </a:p>
          <a:p>
            <a:pPr eaLnBrk="1" hangingPunct="1"/>
            <a:endParaRPr lang="en-US" sz="1000" smtClean="0"/>
          </a:p>
          <a:p>
            <a:pPr lvl="2" eaLnBrk="1" hangingPunct="1">
              <a:buFont typeface="Arial" charset="0"/>
              <a:buNone/>
            </a:pPr>
            <a:r>
              <a:rPr lang="en-US" sz="2800" smtClean="0"/>
              <a:t>		</a:t>
            </a:r>
          </a:p>
        </p:txBody>
      </p:sp>
      <p:pic>
        <p:nvPicPr>
          <p:cNvPr id="4" name="Picture 3" descr="Henry's Law.jpg"/>
          <p:cNvPicPr>
            <a:picLocks noChangeAspect="1"/>
          </p:cNvPicPr>
          <p:nvPr/>
        </p:nvPicPr>
        <p:blipFill>
          <a:blip r:embed="rId2"/>
          <a:srcRect l="21568" t="12222" r="41046" b="68889"/>
          <a:stretch>
            <a:fillRect/>
          </a:stretch>
        </p:blipFill>
        <p:spPr bwMode="auto">
          <a:xfrm>
            <a:off x="914400" y="34290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3505200"/>
            <a:ext cx="419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914400" algn="ctr"/>
                <a:tab pos="1949450" algn="ctr"/>
                <a:tab pos="2517775" algn="l"/>
                <a:tab pos="2968625" algn="ctr"/>
                <a:tab pos="3432175" algn="r"/>
              </a:tabLst>
            </a:pPr>
            <a:r>
              <a:rPr lang="en-US" dirty="0"/>
              <a:t>	</a:t>
            </a:r>
            <a:r>
              <a:rPr lang="en-US" sz="2800" u="sng" dirty="0"/>
              <a:t>0.85 g/L</a:t>
            </a:r>
            <a:r>
              <a:rPr lang="en-US" sz="2800" dirty="0"/>
              <a:t>	=	</a:t>
            </a:r>
            <a:r>
              <a:rPr lang="en-US" sz="2800" u="sng" dirty="0"/>
              <a:t>	S</a:t>
            </a:r>
            <a:r>
              <a:rPr lang="en-US" sz="2800" u="sng" baseline="-25000" dirty="0"/>
              <a:t>2</a:t>
            </a:r>
            <a:r>
              <a:rPr lang="en-US" sz="2800" u="sng" dirty="0"/>
              <a:t>	</a:t>
            </a:r>
            <a:endParaRPr lang="en-US" sz="2800" u="sng" baseline="-25000" dirty="0"/>
          </a:p>
          <a:p>
            <a:pPr>
              <a:tabLst>
                <a:tab pos="860425" algn="ctr"/>
                <a:tab pos="2921000" algn="ctr"/>
              </a:tabLst>
            </a:pPr>
            <a:r>
              <a:rPr lang="en-US" sz="2800" dirty="0"/>
              <a:t>	4.0 </a:t>
            </a:r>
            <a:r>
              <a:rPr lang="en-US" sz="2800" dirty="0" err="1" smtClean="0"/>
              <a:t>atm</a:t>
            </a:r>
            <a:r>
              <a:rPr lang="en-US" sz="2800" dirty="0"/>
              <a:t>	</a:t>
            </a:r>
            <a:r>
              <a:rPr lang="en-US" sz="2800" dirty="0" smtClean="0"/>
              <a:t>1.0 </a:t>
            </a:r>
            <a:r>
              <a:rPr lang="en-US" sz="2800" dirty="0" err="1"/>
              <a:t>atm</a:t>
            </a:r>
            <a:endParaRPr lang="en-US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4572000"/>
            <a:ext cx="495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8975" algn="ctr"/>
                <a:tab pos="1139825" algn="ctr"/>
                <a:tab pos="2968625" algn="ctr"/>
              </a:tabLst>
            </a:pPr>
            <a:r>
              <a:rPr lang="en-US" dirty="0"/>
              <a:t>	</a:t>
            </a:r>
            <a:r>
              <a:rPr lang="en-US" sz="2800" dirty="0"/>
              <a:t> S</a:t>
            </a:r>
            <a:r>
              <a:rPr lang="en-US" sz="2800" baseline="-25000" dirty="0"/>
              <a:t>2 </a:t>
            </a:r>
            <a:r>
              <a:rPr lang="en-US" sz="2800" dirty="0"/>
              <a:t>	=	(</a:t>
            </a:r>
            <a:r>
              <a:rPr lang="en-US" sz="2800" u="sng" dirty="0"/>
              <a:t> 0.85 g/L)(1.0 </a:t>
            </a:r>
            <a:r>
              <a:rPr lang="en-US" sz="2800" u="sng" dirty="0" err="1"/>
              <a:t>atm</a:t>
            </a:r>
            <a:r>
              <a:rPr lang="en-US" sz="2800" u="sng" dirty="0"/>
              <a:t>)</a:t>
            </a:r>
            <a:endParaRPr lang="en-US" sz="2800" u="sng" baseline="-25000" dirty="0"/>
          </a:p>
          <a:p>
            <a:pPr>
              <a:tabLst>
                <a:tab pos="2968625" algn="ctr"/>
              </a:tabLst>
            </a:pPr>
            <a:r>
              <a:rPr lang="en-US" sz="2800" dirty="0"/>
              <a:t>	4.0 </a:t>
            </a:r>
            <a:r>
              <a:rPr lang="en-US" sz="2800" dirty="0" err="1"/>
              <a:t>atm</a:t>
            </a:r>
            <a:endParaRPr lang="en-US" sz="2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556260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8975" algn="ctr"/>
                <a:tab pos="1139825" algn="ctr"/>
                <a:tab pos="2173288" algn="ctr"/>
              </a:tabLst>
            </a:pPr>
            <a:r>
              <a:rPr lang="en-US"/>
              <a:t>	</a:t>
            </a:r>
            <a:r>
              <a:rPr lang="en-US" sz="2800"/>
              <a:t> S</a:t>
            </a:r>
            <a:r>
              <a:rPr lang="en-US" sz="2800" baseline="-25000"/>
              <a:t>2 </a:t>
            </a:r>
            <a:r>
              <a:rPr lang="en-US" sz="2800"/>
              <a:t>	=	0.21 g/L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Applying Henry’s Law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Sodas are prepared by dissolving a gas solute ( usually _____) in a __________ solvent</a:t>
            </a:r>
          </a:p>
          <a:p>
            <a:pPr eaLnBrk="1" hangingPunct="1"/>
            <a:r>
              <a:rPr lang="en-US" dirty="0" smtClean="0"/>
              <a:t>The carbon dioxide gas is most soluble when the drink is cold (____ temperature)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unopened (____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pressure)</a:t>
            </a:r>
          </a:p>
          <a:p>
            <a:pPr eaLnBrk="1" hangingPunct="1"/>
            <a:r>
              <a:rPr lang="en-US" dirty="0" smtClean="0"/>
              <a:t>Once opened, the pressure _________</a:t>
            </a:r>
          </a:p>
          <a:p>
            <a:pPr eaLnBrk="1" hangingPunct="1"/>
            <a:r>
              <a:rPr lang="en-US" dirty="0" smtClean="0"/>
              <a:t>The gas _______ the solution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22860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CO</a:t>
            </a:r>
            <a:r>
              <a:rPr lang="en-US" sz="3200" i="1" baseline="-25000" dirty="0" smtClean="0">
                <a:solidFill>
                  <a:schemeClr val="accent1"/>
                </a:solidFill>
                <a:latin typeface="Corbel" pitchFamily="34" charset="0"/>
              </a:rPr>
              <a:t>2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0" y="33020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low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0" y="37592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high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  <p:pic>
        <p:nvPicPr>
          <p:cNvPr id="27654" name="Picture 4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5720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istockphoto_1234304_drink_can_with_fizz_clipping_pa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52578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2311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liquid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20032" y="4267200"/>
            <a:ext cx="204756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decreases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36839" y="47498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1"/>
                </a:solidFill>
                <a:latin typeface="Corbel" pitchFamily="34" charset="0"/>
              </a:rPr>
              <a:t>leaves</a:t>
            </a:r>
            <a:endParaRPr lang="en-US" sz="3200" i="1" baseline="-25000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778375"/>
          </a:xfrm>
        </p:spPr>
        <p:txBody>
          <a:bodyPr/>
          <a:lstStyle/>
          <a:p>
            <a:r>
              <a:rPr lang="en-US" dirty="0" smtClean="0"/>
              <a:t>Similarity in </a:t>
            </a:r>
            <a:r>
              <a:rPr lang="en-US" dirty="0" smtClean="0">
                <a:solidFill>
                  <a:schemeClr val="accent2"/>
                </a:solidFill>
              </a:rPr>
              <a:t>intermolecular forces and bonding </a:t>
            </a:r>
            <a:r>
              <a:rPr lang="en-US" dirty="0" smtClean="0"/>
              <a:t>of the solute and solvent determines solubility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 rule is known as </a:t>
            </a:r>
            <a:r>
              <a:rPr lang="en-US" dirty="0" smtClean="0">
                <a:solidFill>
                  <a:schemeClr val="accent2"/>
                </a:solidFill>
              </a:rPr>
              <a:t>like dissolves like</a:t>
            </a:r>
          </a:p>
        </p:txBody>
      </p:sp>
    </p:spTree>
    <p:extLst>
      <p:ext uri="{BB962C8B-B14F-4D97-AF65-F5344CB8AC3E}">
        <p14:creationId xmlns:p14="http://schemas.microsoft.com/office/powerpoint/2010/main" val="23188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and Polarity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95800" cy="5257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Polar molecules are dipoles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Partially positive end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Partially negative end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Ionic compounds dissolved in solution forming charged particles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Ionic and polar solutes tend to dissolve in </a:t>
            </a:r>
            <a:r>
              <a:rPr lang="en-US" dirty="0" smtClean="0">
                <a:solidFill>
                  <a:schemeClr val="accent2"/>
                </a:solidFill>
              </a:rPr>
              <a:t>polar </a:t>
            </a:r>
            <a:r>
              <a:rPr lang="en-US" dirty="0" smtClean="0"/>
              <a:t>solvents because of the attraction between opposite charges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Ionic compounds (</a:t>
            </a:r>
            <a:r>
              <a:rPr lang="en-US" dirty="0" err="1" smtClean="0"/>
              <a:t>NaCl</a:t>
            </a:r>
            <a:r>
              <a:rPr lang="en-US" dirty="0" smtClean="0"/>
              <a:t>) and polar molecular compounds (C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) dissolve in water (polar)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257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Nonpolar molecules do not ionize in solution but the intermolecular forces between them weaken, separating them from each other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Nonpolar solutes tend to dissolve in </a:t>
            </a:r>
            <a:r>
              <a:rPr lang="en-US" dirty="0" smtClean="0">
                <a:solidFill>
                  <a:schemeClr val="accent2"/>
                </a:solidFill>
              </a:rPr>
              <a:t>nonpolar </a:t>
            </a:r>
            <a:r>
              <a:rPr lang="en-US" dirty="0" smtClean="0"/>
              <a:t>solvents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Octane and benzene (</a:t>
            </a:r>
            <a:r>
              <a:rPr lang="en-US" dirty="0" err="1" smtClean="0"/>
              <a:t>nonpolar</a:t>
            </a:r>
            <a:r>
              <a:rPr lang="en-US" dirty="0" smtClean="0"/>
              <a:t> liquids) will dissolve in each other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When mixed, polar and </a:t>
            </a:r>
            <a:r>
              <a:rPr lang="en-US" dirty="0" err="1" smtClean="0"/>
              <a:t>nonpolar</a:t>
            </a:r>
            <a:r>
              <a:rPr lang="en-US" dirty="0" smtClean="0"/>
              <a:t> substances form suspensions – not solutions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Solutions are </a:t>
            </a:r>
            <a:r>
              <a:rPr lang="en-US" dirty="0" smtClean="0">
                <a:solidFill>
                  <a:schemeClr val="accent2"/>
                </a:solidFill>
              </a:rPr>
              <a:t>________________ </a:t>
            </a:r>
            <a:r>
              <a:rPr lang="en-US" dirty="0" smtClean="0"/>
              <a:t>mixtures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All particles exist as individual </a:t>
            </a:r>
            <a:r>
              <a:rPr lang="en-US" dirty="0" smtClean="0">
                <a:solidFill>
                  <a:schemeClr val="accent2"/>
                </a:solidFill>
              </a:rPr>
              <a:t>______________ ________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Particles are not visible  because they are so </a:t>
            </a:r>
            <a:r>
              <a:rPr lang="en-US" dirty="0" smtClean="0">
                <a:solidFill>
                  <a:schemeClr val="accent2"/>
                </a:solidFill>
              </a:rPr>
              <a:t>________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Solutions do not settle into </a:t>
            </a:r>
            <a:r>
              <a:rPr lang="en-US" dirty="0" smtClean="0">
                <a:solidFill>
                  <a:schemeClr val="accent2"/>
                </a:solidFill>
              </a:rPr>
              <a:t>__________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7774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homogeneous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5394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molecules or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2252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ions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457" y="4724400"/>
            <a:ext cx="1717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small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54350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layers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Water is a _____ solvent. Toluene is a nonpolar liquid. These two liquids would be described as 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Potassium chloride is an _____ compound and ammonia is a _____ molecule.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Hexane is a _______ molecule.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Will the following pairs form a solution?</a:t>
            </a:r>
          </a:p>
          <a:p>
            <a:pPr marL="693738" lvl="1" indent="-2841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water and potassium chloride</a:t>
            </a:r>
          </a:p>
          <a:p>
            <a:pPr marL="693738" lvl="1" indent="-2841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water and ammonia</a:t>
            </a:r>
          </a:p>
          <a:p>
            <a:pPr marL="693738" lvl="1" indent="-2841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toluene and ammonia</a:t>
            </a:r>
          </a:p>
          <a:p>
            <a:pPr marL="693738" lvl="1" indent="-2841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hexane and toluene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359092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polar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2676525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immiscible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16859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polar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19800" y="5058697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yes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31337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ionic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54864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yes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19800" y="5933153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no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19800" y="6334125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yes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19400" y="4114800"/>
            <a:ext cx="17145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nonpolar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16" grpId="0"/>
      <p:bldP spid="12" grpId="0"/>
      <p:bldP spid="15" grpId="0"/>
      <p:bldP spid="18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substance that dissolves in another is considered 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Sand and water are  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Two liquids that are soluble are called  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__________ is </a:t>
            </a:r>
            <a:r>
              <a:rPr lang="en-US" dirty="0" err="1" smtClean="0"/>
              <a:t>solvation</a:t>
            </a:r>
            <a:r>
              <a:rPr lang="en-US" dirty="0" smtClean="0"/>
              <a:t> with water.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Factors that increase </a:t>
            </a:r>
            <a:r>
              <a:rPr lang="en-US" dirty="0" err="1" smtClean="0"/>
              <a:t>solvation</a:t>
            </a:r>
            <a:r>
              <a:rPr lang="en-US" dirty="0" smtClean="0"/>
              <a:t> for solid solutes include: ________, ____________________, and ____________________.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i="1" dirty="0" smtClean="0"/>
              <a:t>Like dissolves like </a:t>
            </a:r>
            <a:r>
              <a:rPr lang="en-US" dirty="0" smtClean="0"/>
              <a:t>means that polar substances dissolve  ______________ and ______________.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Oil and water form a __________ instead of a solution because oil is ________ and water is ________.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9812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soluble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insoluble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4600" y="27384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miscible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31194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Hydration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3810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agitation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38100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increasing surface area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418623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increasing temperature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3600" y="4953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ionic compounds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86200" y="53292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suspension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19400" y="5715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nonpolar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494823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polar molecules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00" y="5715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polar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34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Graph illustrating the </a:t>
            </a:r>
            <a:r>
              <a:rPr lang="en-US" sz="2600" dirty="0" err="1">
                <a:solidFill>
                  <a:schemeClr val="accent1"/>
                </a:solidFill>
              </a:rPr>
              <a:t>solubilities</a:t>
            </a:r>
            <a:r>
              <a:rPr lang="en-US" sz="2600" dirty="0" smtClean="0"/>
              <a:t> of several solutes as a function of temperature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independent variable (</a:t>
            </a:r>
            <a:r>
              <a:rPr lang="en-US" sz="2600" dirty="0" smtClean="0">
                <a:solidFill>
                  <a:schemeClr val="accent1"/>
                </a:solidFill>
              </a:rPr>
              <a:t>temperature</a:t>
            </a:r>
            <a:r>
              <a:rPr lang="en-US" sz="2600" dirty="0" smtClean="0"/>
              <a:t>) is plotted along the </a:t>
            </a:r>
            <a:r>
              <a:rPr lang="en-US" sz="2600" dirty="0" smtClean="0">
                <a:solidFill>
                  <a:schemeClr val="accent1"/>
                </a:solidFill>
              </a:rPr>
              <a:t>x-axis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dependent variable (</a:t>
            </a:r>
            <a:r>
              <a:rPr lang="en-US" sz="2600" dirty="0" smtClean="0">
                <a:solidFill>
                  <a:schemeClr val="accent1"/>
                </a:solidFill>
              </a:rPr>
              <a:t>solubility</a:t>
            </a:r>
            <a:r>
              <a:rPr lang="en-US" sz="2600" dirty="0" smtClean="0"/>
              <a:t>) is plotted along the </a:t>
            </a:r>
            <a:r>
              <a:rPr lang="en-US" sz="2600" dirty="0" smtClean="0">
                <a:solidFill>
                  <a:schemeClr val="accent1"/>
                </a:solidFill>
              </a:rPr>
              <a:t>y-axis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Unit for solubility are </a:t>
            </a:r>
            <a:r>
              <a:rPr lang="en-US" sz="2600" dirty="0" smtClean="0">
                <a:solidFill>
                  <a:schemeClr val="accent1"/>
                </a:solidFill>
              </a:rPr>
              <a:t>grams of solute/100 grams H</a:t>
            </a:r>
            <a:r>
              <a:rPr lang="en-US" sz="26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600" dirty="0" smtClean="0">
                <a:solidFill>
                  <a:schemeClr val="accent1"/>
                </a:solidFill>
              </a:rPr>
              <a:t>O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pic>
        <p:nvPicPr>
          <p:cNvPr id="37891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343400" cy="49530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intersection of temperature and solubility gives a point that represents a specific solution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65138" indent="-3476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How much </a:t>
            </a:r>
            <a:r>
              <a:rPr lang="en-US" dirty="0" err="1" smtClean="0"/>
              <a:t>KCl</a:t>
            </a:r>
            <a:r>
              <a:rPr lang="en-US" dirty="0" smtClean="0"/>
              <a:t> will dissolve in 100 g water at 90°C?</a:t>
            </a:r>
          </a:p>
          <a:p>
            <a:pPr marL="465138" indent="-3476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At what temperature will 30 g of </a:t>
            </a:r>
            <a:r>
              <a:rPr lang="en-US" dirty="0" err="1" smtClean="0"/>
              <a:t>KCl</a:t>
            </a:r>
            <a:r>
              <a:rPr lang="en-US" dirty="0" smtClean="0"/>
              <a:t> dissolve in 100 g of water? </a:t>
            </a:r>
          </a:p>
        </p:txBody>
      </p:sp>
      <p:pic>
        <p:nvPicPr>
          <p:cNvPr id="38915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4800600"/>
            <a:ext cx="152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55 g </a:t>
            </a:r>
            <a:r>
              <a:rPr lang="en-US" sz="2700" b="1" i="1" dirty="0" err="1">
                <a:solidFill>
                  <a:schemeClr val="accent1"/>
                </a:solidFill>
                <a:latin typeface="Corbel" pitchFamily="34" charset="0"/>
              </a:rPr>
              <a:t>KCl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5969000"/>
            <a:ext cx="990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10°C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648200" cy="4953000"/>
          </a:xfrm>
        </p:spPr>
        <p:txBody>
          <a:bodyPr rtlCol="0">
            <a:normAutofit/>
          </a:bodyPr>
          <a:lstStyle/>
          <a:p>
            <a:pPr marL="236538" indent="-236538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At 10°C, the solubility of Ce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/>
              <a:t>4</a:t>
            </a:r>
            <a:r>
              <a:rPr lang="en-US" dirty="0" smtClean="0"/>
              <a:t>)</a:t>
            </a:r>
            <a:r>
              <a:rPr lang="en-US" baseline="-25000" dirty="0"/>
              <a:t>3</a:t>
            </a:r>
            <a:r>
              <a:rPr lang="en-US" dirty="0" smtClean="0"/>
              <a:t> is ___ g solute in 100 grams of H</a:t>
            </a:r>
            <a:r>
              <a:rPr lang="en-US" baseline="-25000" dirty="0"/>
              <a:t>2</a:t>
            </a:r>
            <a:r>
              <a:rPr lang="en-US" dirty="0" smtClean="0"/>
              <a:t>O.</a:t>
            </a:r>
          </a:p>
          <a:p>
            <a:pPr marL="236538" indent="-236538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At </a:t>
            </a:r>
            <a:r>
              <a:rPr lang="en-US" dirty="0" smtClean="0"/>
              <a:t>70°C</a:t>
            </a:r>
            <a:r>
              <a:rPr lang="en-US" dirty="0"/>
              <a:t>, the solubility of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 </a:t>
            </a:r>
            <a:r>
              <a:rPr lang="en-US" dirty="0"/>
              <a:t>g solute in 100 grams of 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pPr marL="236538" indent="-2365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At </a:t>
            </a:r>
            <a:r>
              <a:rPr lang="en-US" dirty="0" smtClean="0"/>
              <a:t>70°C</a:t>
            </a:r>
            <a:r>
              <a:rPr lang="en-US" dirty="0"/>
              <a:t>, the solubility of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 </a:t>
            </a:r>
            <a:r>
              <a:rPr lang="en-US" dirty="0"/>
              <a:t>g solute in 5</a:t>
            </a:r>
            <a:r>
              <a:rPr lang="en-US" dirty="0" smtClean="0"/>
              <a:t>0 </a:t>
            </a:r>
            <a:r>
              <a:rPr lang="en-US" dirty="0"/>
              <a:t>grams of 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pPr marL="236538" indent="-2365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38915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22098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/>
                </a:solidFill>
                <a:latin typeface="Corbel" pitchFamily="34" charset="0"/>
              </a:rPr>
              <a:t>10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3657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/>
                </a:solidFill>
                <a:latin typeface="Corbel" pitchFamily="34" charset="0"/>
              </a:rPr>
              <a:t>40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5181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chemeClr val="accent1"/>
                </a:solidFill>
                <a:latin typeface="Corbel" pitchFamily="34" charset="0"/>
              </a:rPr>
              <a:t>2</a:t>
            </a:r>
            <a:r>
              <a:rPr lang="en-US" sz="2800" b="1" i="1" dirty="0" smtClean="0">
                <a:solidFill>
                  <a:schemeClr val="accent1"/>
                </a:solidFill>
                <a:latin typeface="Corbel" pitchFamily="34" charset="0"/>
              </a:rPr>
              <a:t>0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2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648200" cy="4953000"/>
          </a:xfrm>
        </p:spPr>
        <p:txBody>
          <a:bodyPr rtlCol="0">
            <a:normAutofit/>
          </a:bodyPr>
          <a:lstStyle/>
          <a:p>
            <a:pPr marL="236538" indent="-236538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At 90°C, the solubility of </a:t>
            </a:r>
            <a:r>
              <a:rPr lang="en-US" dirty="0" err="1" smtClean="0"/>
              <a:t>KCl</a:t>
            </a:r>
            <a:r>
              <a:rPr lang="en-US" dirty="0" smtClean="0"/>
              <a:t> is ___ g solute in 100 grams of H</a:t>
            </a:r>
            <a:r>
              <a:rPr lang="en-US" baseline="-25000" dirty="0"/>
              <a:t>2</a:t>
            </a:r>
            <a:r>
              <a:rPr lang="en-US" dirty="0" smtClean="0"/>
              <a:t>O.</a:t>
            </a:r>
          </a:p>
          <a:p>
            <a:pPr marL="236538" indent="-236538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At 9</a:t>
            </a:r>
            <a:r>
              <a:rPr lang="en-US" dirty="0" smtClean="0"/>
              <a:t>0°C</a:t>
            </a:r>
            <a:r>
              <a:rPr lang="en-US" dirty="0"/>
              <a:t>, the solubility of </a:t>
            </a:r>
            <a:r>
              <a:rPr lang="en-US" dirty="0" err="1"/>
              <a:t>K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____ </a:t>
            </a:r>
            <a:r>
              <a:rPr lang="en-US" dirty="0"/>
              <a:t>g solute in </a:t>
            </a:r>
            <a:r>
              <a:rPr lang="en-US" dirty="0" smtClean="0"/>
              <a:t>200 </a:t>
            </a:r>
            <a:r>
              <a:rPr lang="en-US" dirty="0"/>
              <a:t>grams of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8915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13360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/>
                </a:solidFill>
                <a:latin typeface="Corbel" pitchFamily="34" charset="0"/>
              </a:rPr>
              <a:t>55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36576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/>
                </a:solidFill>
                <a:latin typeface="Corbel" pitchFamily="34" charset="0"/>
              </a:rPr>
              <a:t>110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343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</a:t>
            </a:r>
            <a:r>
              <a:rPr lang="en-US" i="1" dirty="0" smtClean="0"/>
              <a:t> saturated </a:t>
            </a:r>
            <a:r>
              <a:rPr lang="en-US" dirty="0" smtClean="0"/>
              <a:t>solution is indicated by any point </a:t>
            </a:r>
            <a:r>
              <a:rPr lang="en-US" u="sng" dirty="0" smtClean="0"/>
              <a:t>on</a:t>
            </a:r>
            <a:r>
              <a:rPr lang="en-US" dirty="0" smtClean="0"/>
              <a:t> the line for a solute.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</a:t>
            </a:r>
            <a:r>
              <a:rPr lang="en-US" dirty="0" smtClean="0">
                <a:solidFill>
                  <a:schemeClr val="accent1"/>
                </a:solidFill>
              </a:rPr>
              <a:t>60°C</a:t>
            </a:r>
            <a:r>
              <a:rPr lang="en-US" dirty="0" smtClean="0"/>
              <a:t>, a solution containing </a:t>
            </a:r>
            <a:r>
              <a:rPr lang="en-US" dirty="0" smtClean="0">
                <a:solidFill>
                  <a:schemeClr val="accent1"/>
                </a:solidFill>
              </a:rPr>
              <a:t>20 g dissolved KClO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in 100 g H</a:t>
            </a:r>
            <a:r>
              <a:rPr lang="en-US" baseline="-25000" dirty="0" smtClean="0"/>
              <a:t>2</a:t>
            </a:r>
            <a:r>
              <a:rPr lang="en-US" dirty="0" smtClean="0"/>
              <a:t>O is </a:t>
            </a:r>
            <a:r>
              <a:rPr lang="en-US" dirty="0" smtClean="0">
                <a:solidFill>
                  <a:schemeClr val="accent1"/>
                </a:solidFill>
              </a:rPr>
              <a:t>saturated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0963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343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An</a:t>
            </a:r>
            <a:r>
              <a:rPr lang="en-US" i="1" dirty="0" smtClean="0"/>
              <a:t> unsaturated </a:t>
            </a:r>
            <a:r>
              <a:rPr lang="en-US" dirty="0" smtClean="0"/>
              <a:t>solution is indicated by any point </a:t>
            </a:r>
            <a:r>
              <a:rPr lang="en-US" b="1" dirty="0" smtClean="0"/>
              <a:t>below</a:t>
            </a:r>
            <a:r>
              <a:rPr lang="en-US" dirty="0" smtClean="0"/>
              <a:t> the line for a solute.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</a:t>
            </a:r>
            <a:r>
              <a:rPr lang="en-US" dirty="0" smtClean="0">
                <a:solidFill>
                  <a:schemeClr val="accent1"/>
                </a:solidFill>
              </a:rPr>
              <a:t>60°C</a:t>
            </a:r>
            <a:r>
              <a:rPr lang="en-US" dirty="0" smtClean="0"/>
              <a:t>, a solution containing </a:t>
            </a:r>
            <a:r>
              <a:rPr lang="en-US" dirty="0" smtClean="0">
                <a:solidFill>
                  <a:schemeClr val="accent1"/>
                </a:solidFill>
              </a:rPr>
              <a:t>10 g dissolved KClO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in 100 g H</a:t>
            </a:r>
            <a:r>
              <a:rPr lang="en-US" baseline="-25000" dirty="0" smtClean="0"/>
              <a:t>2</a:t>
            </a:r>
            <a:r>
              <a:rPr lang="en-US" dirty="0" smtClean="0"/>
              <a:t>O is </a:t>
            </a:r>
            <a:r>
              <a:rPr lang="en-US" dirty="0" smtClean="0">
                <a:solidFill>
                  <a:schemeClr val="accent1"/>
                </a:solidFill>
              </a:rPr>
              <a:t>unsaturated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9939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343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</a:t>
            </a:r>
            <a:r>
              <a:rPr lang="en-US" i="1" dirty="0" smtClean="0"/>
              <a:t> supersaturated </a:t>
            </a:r>
            <a:r>
              <a:rPr lang="en-US" dirty="0" smtClean="0"/>
              <a:t>solution is indicated by any point </a:t>
            </a:r>
            <a:r>
              <a:rPr lang="en-US" u="sng" dirty="0" smtClean="0"/>
              <a:t>above</a:t>
            </a:r>
            <a:r>
              <a:rPr lang="en-US" dirty="0" smtClean="0"/>
              <a:t> the line for a solute.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</a:t>
            </a:r>
            <a:r>
              <a:rPr lang="en-US" dirty="0" smtClean="0">
                <a:solidFill>
                  <a:schemeClr val="accent1"/>
                </a:solidFill>
              </a:rPr>
              <a:t>60°C</a:t>
            </a:r>
            <a:r>
              <a:rPr lang="en-US" dirty="0" smtClean="0"/>
              <a:t>, a solution containing </a:t>
            </a:r>
            <a:r>
              <a:rPr lang="en-US" dirty="0" smtClean="0">
                <a:solidFill>
                  <a:schemeClr val="accent1"/>
                </a:solidFill>
              </a:rPr>
              <a:t>30 g dissolved KClO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in 100 g H</a:t>
            </a:r>
            <a:r>
              <a:rPr lang="en-US" baseline="-25000" dirty="0" smtClean="0"/>
              <a:t>2</a:t>
            </a:r>
            <a:r>
              <a:rPr lang="en-US" dirty="0" smtClean="0"/>
              <a:t>O is </a:t>
            </a:r>
            <a:r>
              <a:rPr lang="en-US" dirty="0" smtClean="0">
                <a:solidFill>
                  <a:schemeClr val="accent1"/>
                </a:solidFill>
              </a:rPr>
              <a:t>supersaturated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1987" name="Content Placeholder 4" descr="solubility grap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4267200" cy="42529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Reading Solubility Curves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3010" name="Content Placeholder 4" descr="solubility graph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524000"/>
            <a:ext cx="48768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876800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Solutions may be </a:t>
            </a:r>
            <a:r>
              <a:rPr lang="en-US" dirty="0" smtClean="0">
                <a:solidFill>
                  <a:schemeClr val="accent2"/>
                </a:solidFill>
              </a:rPr>
              <a:t>__________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__________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2"/>
                </a:solidFill>
              </a:rPr>
              <a:t>________</a:t>
            </a:r>
            <a:r>
              <a:rPr lang="en-US" dirty="0" smtClean="0"/>
              <a:t> but exist in one phase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Most common: </a:t>
            </a:r>
            <a:r>
              <a:rPr lang="en-US" sz="3200" dirty="0" smtClean="0">
                <a:solidFill>
                  <a:schemeClr val="accent2"/>
                </a:solidFill>
              </a:rPr>
              <a:t>__________ </a:t>
            </a:r>
            <a:r>
              <a:rPr lang="en-US" sz="3200" dirty="0"/>
              <a:t>in liquid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Some consist of </a:t>
            </a:r>
            <a:r>
              <a:rPr lang="en-US" sz="3200" dirty="0" smtClean="0">
                <a:solidFill>
                  <a:schemeClr val="accent2"/>
                </a:solidFill>
              </a:rPr>
              <a:t>__________ </a:t>
            </a:r>
            <a:r>
              <a:rPr lang="en-US" sz="3200" dirty="0"/>
              <a:t>in liquid </a:t>
            </a:r>
            <a:endParaRPr lang="en-US" sz="3200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Others involve </a:t>
            </a:r>
            <a:r>
              <a:rPr lang="en-US" sz="3200" dirty="0" smtClean="0">
                <a:solidFill>
                  <a:schemeClr val="accent2"/>
                </a:solidFill>
              </a:rPr>
              <a:t>__________ </a:t>
            </a:r>
            <a:r>
              <a:rPr lang="en-US" sz="3200" dirty="0"/>
              <a:t>in liquid </a:t>
            </a:r>
            <a:endParaRPr lang="en-US" sz="3200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Air is a solution of </a:t>
            </a:r>
            <a:r>
              <a:rPr lang="en-US" sz="3200" dirty="0" smtClean="0">
                <a:solidFill>
                  <a:schemeClr val="accent2"/>
                </a:solidFill>
              </a:rPr>
              <a:t>__________</a:t>
            </a:r>
            <a:endParaRPr lang="en-US" sz="3200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An </a:t>
            </a:r>
            <a:r>
              <a:rPr lang="en-US" sz="3200" dirty="0">
                <a:solidFill>
                  <a:schemeClr val="accent2"/>
                </a:solidFill>
              </a:rPr>
              <a:t>__________ </a:t>
            </a:r>
            <a:r>
              <a:rPr lang="en-US" sz="3200" dirty="0" smtClean="0"/>
              <a:t>consists only of </a:t>
            </a:r>
            <a:r>
              <a:rPr lang="en-US" sz="3200" dirty="0">
                <a:solidFill>
                  <a:schemeClr val="accent2"/>
                </a:solidFill>
              </a:rPr>
              <a:t>__________</a:t>
            </a:r>
            <a:endParaRPr lang="en-US" sz="32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8536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solid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8536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liquid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590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gas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32252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solid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38077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liquid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4419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gas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98845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gases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557322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alloy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5557306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solids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At what temperature and gram amount could you make a perfectly saturated solution of calcium chloride?</a:t>
            </a:r>
          </a:p>
          <a:p>
            <a:pPr lvl="1"/>
            <a:r>
              <a:rPr lang="en-US" sz="2400" smtClean="0"/>
              <a:t>4°C, 60 g</a:t>
            </a:r>
          </a:p>
          <a:p>
            <a:pPr lvl="1"/>
            <a:r>
              <a:rPr lang="en-US" sz="2400" smtClean="0"/>
              <a:t>25°C, 90 g</a:t>
            </a:r>
          </a:p>
          <a:p>
            <a:r>
              <a:rPr lang="en-US" sz="2800" smtClean="0"/>
              <a:t>What temperature and gram amount would you need to make an unsaturated solution of cerium sulfate?</a:t>
            </a:r>
          </a:p>
          <a:p>
            <a:pPr lvl="1"/>
            <a:r>
              <a:rPr lang="en-US" sz="2400" smtClean="0"/>
              <a:t>0°C, 10 g</a:t>
            </a:r>
          </a:p>
          <a:p>
            <a:pPr lvl="1"/>
            <a:r>
              <a:rPr lang="en-US" sz="2400" smtClean="0"/>
              <a:t>10°C, 5 g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solution of potassium chlorate is made using 40 grams at 90°C, and then slowly cooled to 60°C. At the lower temperature, what kind of a solution is this?</a:t>
            </a:r>
          </a:p>
          <a:p>
            <a:pPr lvl="1"/>
            <a:r>
              <a:rPr lang="en-US" sz="2600" dirty="0" smtClean="0"/>
              <a:t>supersaturated</a:t>
            </a:r>
            <a:endParaRPr lang="en-US" sz="2600" baseline="-25000" dirty="0" smtClean="0"/>
          </a:p>
          <a:p>
            <a:r>
              <a:rPr lang="en-US" sz="2800" dirty="0" smtClean="0"/>
              <a:t>If an additional crystal of potassium chlorate is added to the above solution, what will happen?</a:t>
            </a:r>
          </a:p>
          <a:p>
            <a:pPr lvl="1"/>
            <a:r>
              <a:rPr lang="en-US" sz="2600" dirty="0" smtClean="0"/>
              <a:t>The excess solute will crystallize out of solution.</a:t>
            </a:r>
          </a:p>
          <a:p>
            <a:r>
              <a:rPr lang="en-US" sz="2800" dirty="0" smtClean="0"/>
              <a:t>How much excess solute has been dissolved?</a:t>
            </a:r>
          </a:p>
          <a:p>
            <a:pPr lvl="1"/>
            <a:r>
              <a:rPr lang="en-US" sz="2600" dirty="0" smtClean="0"/>
              <a:t>20 g KClO</a:t>
            </a:r>
            <a:r>
              <a:rPr lang="en-US" sz="2600" baseline="-25000" dirty="0" smtClean="0"/>
              <a:t>3</a:t>
            </a:r>
          </a:p>
          <a:p>
            <a:pPr lvl="1"/>
            <a:endParaRPr lang="en-US" dirty="0" smtClean="0"/>
          </a:p>
        </p:txBody>
      </p:sp>
      <p:pic>
        <p:nvPicPr>
          <p:cNvPr id="46082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5042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33400" y="152400"/>
            <a:ext cx="8229600" cy="1252538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Solubility Curves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What gram amount of sodium chloride would you need to make a perfectly saturated solution at 30°C?</a:t>
            </a:r>
          </a:p>
          <a:p>
            <a:pPr lvl="1"/>
            <a:r>
              <a:rPr lang="en-US" sz="2400" smtClean="0"/>
              <a:t>37.5 g NaCl</a:t>
            </a:r>
          </a:p>
          <a:p>
            <a:r>
              <a:rPr lang="en-US" sz="2800" smtClean="0"/>
              <a:t>If you place 75 grams of calcium chloride in 100 g of water at 10°C, what kind of a solution do you have?</a:t>
            </a:r>
          </a:p>
          <a:p>
            <a:pPr lvl="1"/>
            <a:r>
              <a:rPr lang="en-US" sz="2400" smtClean="0"/>
              <a:t>saturated</a:t>
            </a:r>
          </a:p>
          <a:p>
            <a:r>
              <a:rPr lang="en-US" sz="2800" smtClean="0"/>
              <a:t> To what temperature would you have to heat the solution in order to dissolve all remaining mass?</a:t>
            </a:r>
          </a:p>
          <a:p>
            <a:pPr lvl="1"/>
            <a:r>
              <a:rPr lang="en-US" sz="2400" smtClean="0"/>
              <a:t>20°C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solubility of potassium chlorate in 100 grams of water at 100°C?</a:t>
            </a:r>
          </a:p>
          <a:p>
            <a:pPr lvl="1"/>
            <a:r>
              <a:rPr lang="en-US" smtClean="0"/>
              <a:t>48 g KClO</a:t>
            </a:r>
            <a:r>
              <a:rPr lang="en-US" baseline="-25000" smtClean="0"/>
              <a:t>3</a:t>
            </a:r>
          </a:p>
          <a:p>
            <a:r>
              <a:rPr lang="en-US" smtClean="0"/>
              <a:t>What is the solubility of potassium chloride in 100 grams of water at 50°C?</a:t>
            </a:r>
          </a:p>
          <a:p>
            <a:pPr lvl="1"/>
            <a:r>
              <a:rPr lang="en-US" smtClean="0"/>
              <a:t>42.5 g KCl</a:t>
            </a:r>
          </a:p>
          <a:p>
            <a:r>
              <a:rPr lang="en-US" smtClean="0"/>
              <a:t>What is the solubility of sodium chloride in 100 grams of water at 90°C?</a:t>
            </a:r>
          </a:p>
          <a:p>
            <a:pPr lvl="1"/>
            <a:r>
              <a:rPr lang="en-US" smtClean="0"/>
              <a:t>40 g NaCl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minimum temperature needed to dissolve 90 grams of calcium chloride in 100 grams of water?</a:t>
            </a:r>
          </a:p>
          <a:p>
            <a:pPr lvl="1"/>
            <a:r>
              <a:rPr lang="en-US" dirty="0" smtClean="0"/>
              <a:t>25°C</a:t>
            </a:r>
          </a:p>
          <a:p>
            <a:r>
              <a:rPr lang="en-US" dirty="0" smtClean="0"/>
              <a:t>What is the minimum temperature needed to dissolve 35 grams of potassium chloride in 100 grams of water?</a:t>
            </a:r>
          </a:p>
          <a:p>
            <a:pPr lvl="1"/>
            <a:r>
              <a:rPr lang="en-US" dirty="0" smtClean="0"/>
              <a:t>25°C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what temperature do potassium chloride and sodium chloride have the same solubility in 100 grams of water?</a:t>
            </a:r>
          </a:p>
          <a:p>
            <a:pPr lvl="1"/>
            <a:r>
              <a:rPr lang="en-US" smtClean="0"/>
              <a:t>30°C</a:t>
            </a:r>
          </a:p>
          <a:p>
            <a:r>
              <a:rPr lang="en-US" smtClean="0"/>
              <a:t>At what temperature do sodium chloride and potassium chlorate have the same solubility in 100 grams of water?</a:t>
            </a:r>
          </a:p>
          <a:p>
            <a:pPr lvl="1"/>
            <a:r>
              <a:rPr lang="en-US" smtClean="0"/>
              <a:t>90°C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If 80 grams of potassium chloride are mixed with 100 grams of water at 75°C, how much will </a:t>
            </a:r>
            <a:r>
              <a:rPr lang="en-US" sz="2800" i="1" smtClean="0"/>
              <a:t>not</a:t>
            </a:r>
            <a:r>
              <a:rPr lang="en-US" sz="2800" smtClean="0"/>
              <a:t> dissolve?</a:t>
            </a:r>
          </a:p>
          <a:p>
            <a:pPr lvl="1"/>
            <a:r>
              <a:rPr lang="en-US" sz="2400" smtClean="0"/>
              <a:t>30 g KCl</a:t>
            </a:r>
          </a:p>
          <a:p>
            <a:r>
              <a:rPr lang="en-US" sz="2800" smtClean="0"/>
              <a:t>If 90 grams of calcium chloride are mixed with 100 grams of water at 15°C, how much will </a:t>
            </a:r>
            <a:r>
              <a:rPr lang="en-US" sz="2800" i="1" smtClean="0"/>
              <a:t>not</a:t>
            </a:r>
            <a:r>
              <a:rPr lang="en-US" sz="2800" smtClean="0"/>
              <a:t> dissolve?</a:t>
            </a:r>
          </a:p>
          <a:p>
            <a:pPr lvl="1"/>
            <a:r>
              <a:rPr lang="en-US" sz="2400" smtClean="0"/>
              <a:t>20 g CaCl</a:t>
            </a:r>
            <a:r>
              <a:rPr lang="en-US" sz="2400" baseline="-25000" smtClean="0"/>
              <a:t>2</a:t>
            </a:r>
          </a:p>
          <a:p>
            <a:r>
              <a:rPr lang="en-US" sz="2800" smtClean="0"/>
              <a:t>To what temperature must the solution be heated in order to get the remaining mass to dissolve?</a:t>
            </a:r>
          </a:p>
          <a:p>
            <a:pPr lvl="1"/>
            <a:r>
              <a:rPr lang="en-US" sz="2400" smtClean="0"/>
              <a:t>25°C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15 grams of potassium chlorate are added to 100 grams of water at 90°C, how much more must be added to saturate the solution?</a:t>
            </a:r>
          </a:p>
          <a:p>
            <a:pPr lvl="1"/>
            <a:r>
              <a:rPr lang="en-US" smtClean="0"/>
              <a:t>25 g KClO</a:t>
            </a:r>
            <a:r>
              <a:rPr lang="en-US" baseline="-25000" smtClean="0"/>
              <a:t>3</a:t>
            </a:r>
          </a:p>
          <a:p>
            <a:r>
              <a:rPr lang="en-US" smtClean="0"/>
              <a:t>If 10 grams of sodium chloride are added to 100 grams of water at 80°C, how much more must be added to saturate the solution?</a:t>
            </a:r>
          </a:p>
          <a:p>
            <a:pPr lvl="1"/>
            <a:r>
              <a:rPr lang="en-US" smtClean="0"/>
              <a:t>30 g NaCl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Solubility Curve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much sodium chloride will dissolve in 100 grams of water at 10°C?</a:t>
            </a:r>
          </a:p>
          <a:p>
            <a:pPr lvl="1"/>
            <a:r>
              <a:rPr lang="en-US" smtClean="0"/>
              <a:t>36 g NaCl</a:t>
            </a:r>
            <a:endParaRPr lang="en-US" baseline="-25000" smtClean="0"/>
          </a:p>
          <a:p>
            <a:r>
              <a:rPr lang="en-US" smtClean="0"/>
              <a:t>How much sodium chloride will dissolve in 200 grams of water at 10°C?</a:t>
            </a:r>
          </a:p>
          <a:p>
            <a:pPr lvl="1"/>
            <a:r>
              <a:rPr lang="en-US" smtClean="0"/>
              <a:t>72 g NaCl</a:t>
            </a:r>
          </a:p>
          <a:p>
            <a:r>
              <a:rPr lang="en-US" smtClean="0"/>
              <a:t>How much sodium chloride will dissolve in 50 grams of water at 10°C?</a:t>
            </a:r>
          </a:p>
          <a:p>
            <a:pPr lvl="1"/>
            <a:r>
              <a:rPr lang="en-US" smtClean="0"/>
              <a:t>18 g NaCl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Reading Solubility Curves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3010" name="Content Placeholder 4" descr="solubility graph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524000"/>
            <a:ext cx="4876800" cy="5334000"/>
          </a:xfrm>
        </p:spPr>
      </p:pic>
    </p:spTree>
    <p:extLst>
      <p:ext uri="{BB962C8B-B14F-4D97-AF65-F5344CB8AC3E}">
        <p14:creationId xmlns:p14="http://schemas.microsoft.com/office/powerpoint/2010/main" val="18013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864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Consist of two components: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chemeClr val="accent2"/>
                </a:solidFill>
              </a:rPr>
              <a:t>____________</a:t>
            </a:r>
            <a:r>
              <a:rPr lang="en-US" dirty="0" smtClean="0"/>
              <a:t>: dispersing medium or component present in the </a:t>
            </a:r>
            <a:r>
              <a:rPr lang="en-US" dirty="0" smtClean="0">
                <a:solidFill>
                  <a:schemeClr val="accent2"/>
                </a:solidFill>
              </a:rPr>
              <a:t>__________</a:t>
            </a:r>
            <a:r>
              <a:rPr lang="en-US" dirty="0" smtClean="0"/>
              <a:t> amount (&gt; 50%)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The substance that dissolves other materials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May be solid, liquid, or gas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Water is the </a:t>
            </a:r>
            <a:r>
              <a:rPr lang="en-US" sz="2600" dirty="0" smtClean="0">
                <a:solidFill>
                  <a:schemeClr val="accent2"/>
                </a:solidFill>
              </a:rPr>
              <a:t>universal solvent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>
                <a:solidFill>
                  <a:schemeClr val="accent2"/>
                </a:solidFill>
              </a:rPr>
              <a:t>_________</a:t>
            </a:r>
            <a:r>
              <a:rPr lang="en-US" sz="2600" dirty="0" smtClean="0"/>
              <a:t>: solutions dissolved in water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chemeClr val="accent2"/>
                </a:solidFill>
              </a:rPr>
              <a:t>____________</a:t>
            </a:r>
            <a:r>
              <a:rPr lang="en-US" dirty="0" smtClean="0"/>
              <a:t>: dispersed phase or component present in the </a:t>
            </a:r>
            <a:r>
              <a:rPr lang="en-US" dirty="0">
                <a:solidFill>
                  <a:schemeClr val="accent2"/>
                </a:solidFill>
              </a:rPr>
              <a:t>__________</a:t>
            </a:r>
            <a:r>
              <a:rPr lang="en-US" dirty="0"/>
              <a:t> amount </a:t>
            </a:r>
            <a:r>
              <a:rPr lang="en-US" dirty="0" smtClean="0"/>
              <a:t>(&lt; </a:t>
            </a:r>
            <a:r>
              <a:rPr lang="en-US" dirty="0"/>
              <a:t>50</a:t>
            </a:r>
            <a:r>
              <a:rPr lang="en-US" dirty="0" smtClean="0"/>
              <a:t>%)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The substance being dissolved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May be </a:t>
            </a:r>
            <a:r>
              <a:rPr lang="en-US" sz="2600" dirty="0" smtClean="0">
                <a:solidFill>
                  <a:schemeClr val="accent2"/>
                </a:solidFill>
              </a:rPr>
              <a:t>solid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accent2"/>
                </a:solidFill>
              </a:rPr>
              <a:t>liquid</a:t>
            </a:r>
            <a:r>
              <a:rPr lang="en-US" sz="2600" dirty="0" smtClean="0"/>
              <a:t>, or </a:t>
            </a:r>
            <a:r>
              <a:rPr lang="en-US" sz="2600" dirty="0" smtClean="0">
                <a:solidFill>
                  <a:schemeClr val="accent2"/>
                </a:solidFill>
              </a:rPr>
              <a:t>gas</a:t>
            </a:r>
          </a:p>
          <a:p>
            <a:pPr marL="996633" lvl="2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/>
              <a:t>May be more than </a:t>
            </a:r>
            <a:r>
              <a:rPr lang="en-US" sz="2600" dirty="0" smtClean="0">
                <a:solidFill>
                  <a:schemeClr val="accent2"/>
                </a:solidFill>
              </a:rPr>
              <a:t>one solute</a:t>
            </a:r>
            <a:r>
              <a:rPr lang="en-US" sz="2600" dirty="0" smtClean="0"/>
              <a:t> present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929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Solvent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5206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Solute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0760" y="2310825"/>
            <a:ext cx="1744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greater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901625"/>
            <a:ext cx="1744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lesser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04382"/>
            <a:ext cx="16229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/>
                </a:solidFill>
              </a:rPr>
              <a:t>Aqueous</a:t>
            </a:r>
            <a:endParaRPr lang="en-US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Solubility Curve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On a solubility curve, ____________ solutions are represented by points on the curve for a given solute.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Solutions indicated by points below the curve for a solute are classified as ____________.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Solutions created at high temperatures and then slowly cooled to the desired temperature are known as _______________ and are indicated by points __________ the curve for a solute.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units for solubility are __________ of solute per ____________________.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Adding a seed crystal to a supersaturated solution causes the excess solute to ____________ out of solution.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0" y="16002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saturated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8600" y="2676525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unsaturated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38195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supersaturated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4876800"/>
            <a:ext cx="3429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100 grams of water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66800" y="42005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above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24400" y="4495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grams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24400" y="5638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crystallize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4" grpId="0"/>
      <p:bldP spid="16" grpId="0"/>
      <p:bldP spid="1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Solutions and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73375"/>
          </a:xfrm>
        </p:spPr>
        <p:txBody>
          <a:bodyPr/>
          <a:lstStyle/>
          <a:p>
            <a:r>
              <a:rPr lang="en-US" sz="2800" dirty="0" smtClean="0"/>
              <a:t>Concentration</a:t>
            </a:r>
          </a:p>
          <a:p>
            <a:pPr lvl="1"/>
            <a:r>
              <a:rPr lang="en-US" sz="2400" dirty="0" smtClean="0"/>
              <a:t>A measure of how much solute is dissolved in a specific amount of solvent or solution</a:t>
            </a:r>
          </a:p>
          <a:p>
            <a:r>
              <a:rPr lang="en-US" sz="2800" dirty="0" smtClean="0"/>
              <a:t>Qualitative Measures/Descriptions</a:t>
            </a:r>
          </a:p>
          <a:p>
            <a:pPr lvl="1"/>
            <a:r>
              <a:rPr lang="en-US" sz="2400" u="sng" dirty="0" smtClean="0"/>
              <a:t>Concentrated</a:t>
            </a:r>
            <a:r>
              <a:rPr lang="en-US" sz="2400" dirty="0" smtClean="0"/>
              <a:t>: contains relatively large amount of solute compared to amount of solvent or solution</a:t>
            </a:r>
          </a:p>
          <a:p>
            <a:pPr lvl="1"/>
            <a:r>
              <a:rPr lang="en-US" sz="2400" u="sng" dirty="0" smtClean="0"/>
              <a:t>Dilute</a:t>
            </a:r>
            <a:r>
              <a:rPr lang="en-US" sz="2400" dirty="0" smtClean="0"/>
              <a:t>: contains relatively small amount of </a:t>
            </a:r>
            <a:r>
              <a:rPr lang="en-US" sz="2400" dirty="0"/>
              <a:t>solute compared to amount of solvent or solution</a:t>
            </a:r>
            <a:endParaRPr lang="en-US" sz="2400" dirty="0" smtClean="0"/>
          </a:p>
        </p:txBody>
      </p:sp>
      <p:pic>
        <p:nvPicPr>
          <p:cNvPr id="54275" name="Picture 5" descr="Dilution-concentration_simple_exampl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76400" y="4899546"/>
            <a:ext cx="5486400" cy="19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Solutions and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Measures</a:t>
            </a:r>
          </a:p>
          <a:p>
            <a:pPr lvl="1"/>
            <a:r>
              <a:rPr lang="en-US" dirty="0" smtClean="0"/>
              <a:t>Use quantities expressed by numbers </a:t>
            </a:r>
          </a:p>
          <a:p>
            <a:r>
              <a:rPr lang="en-US" dirty="0" smtClean="0"/>
              <a:t>Formulas</a:t>
            </a:r>
          </a:p>
          <a:p>
            <a:pPr lvl="1"/>
            <a:r>
              <a:rPr lang="en-US" dirty="0" smtClean="0"/>
              <a:t>Percent Concentration by Mass</a:t>
            </a:r>
          </a:p>
          <a:p>
            <a:pPr lvl="1"/>
            <a:r>
              <a:rPr lang="en-US" dirty="0" smtClean="0"/>
              <a:t>Percent Concentration by Volume</a:t>
            </a:r>
          </a:p>
          <a:p>
            <a:pPr lvl="1"/>
            <a:r>
              <a:rPr lang="en-US" dirty="0" smtClean="0"/>
              <a:t>Molarity and Preparing Molar Solutions</a:t>
            </a:r>
          </a:p>
          <a:p>
            <a:pPr lvl="1"/>
            <a:r>
              <a:rPr lang="en-US" dirty="0"/>
              <a:t>Molality</a:t>
            </a:r>
          </a:p>
          <a:p>
            <a:pPr lvl="1"/>
            <a:r>
              <a:rPr lang="en-US" dirty="0" smtClean="0"/>
              <a:t>Dilutions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Quantitative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Molarity (M)</a:t>
            </a:r>
          </a:p>
          <a:p>
            <a:pPr lvl="1"/>
            <a:r>
              <a:rPr lang="en-US" dirty="0" smtClean="0"/>
              <a:t>Most common unit for solution concentration</a:t>
            </a:r>
          </a:p>
          <a:p>
            <a:pPr lvl="1"/>
            <a:r>
              <a:rPr lang="en-US" dirty="0" smtClean="0"/>
              <a:t>Units: moles per liter (</a:t>
            </a:r>
            <a:r>
              <a:rPr lang="en-US" dirty="0" err="1" smtClean="0"/>
              <a:t>mol</a:t>
            </a:r>
            <a:r>
              <a:rPr lang="en-US" dirty="0" smtClean="0"/>
              <a:t>/L)</a:t>
            </a:r>
          </a:p>
          <a:p>
            <a:pPr lvl="1"/>
            <a:r>
              <a:rPr lang="en-US" dirty="0" smtClean="0"/>
              <a:t>Can be used as a conversion factor</a:t>
            </a:r>
          </a:p>
        </p:txBody>
      </p:sp>
      <p:pic>
        <p:nvPicPr>
          <p:cNvPr id="7" name="Picture 6" descr="Molarity.jpg"/>
          <p:cNvPicPr>
            <a:picLocks noChangeAspect="1"/>
          </p:cNvPicPr>
          <p:nvPr/>
        </p:nvPicPr>
        <p:blipFill>
          <a:blip r:embed="rId2"/>
          <a:srcRect l="16928" t="10001" r="44247" b="78889"/>
          <a:stretch>
            <a:fillRect/>
          </a:stretch>
        </p:blipFill>
        <p:spPr bwMode="auto">
          <a:xfrm>
            <a:off x="1295400" y="3962400"/>
            <a:ext cx="59658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</a:rPr>
              <a:t>In Your Own Words. . .</a:t>
            </a:r>
            <a:endParaRPr lang="en-US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Explain how dumping warm, clean water in a lake might affect the food chain.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5334000"/>
            <a:ext cx="7162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Assignment is due 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02/22</a:t>
            </a:r>
            <a:endParaRPr lang="en-US" sz="3600" b="1" dirty="0">
              <a:solidFill>
                <a:schemeClr val="accent1">
                  <a:satMod val="1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Write your name, period </a:t>
            </a:r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number, date,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and page #U8-7  </a:t>
            </a:r>
            <a:r>
              <a:rPr lang="en-US" sz="24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on your paper.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981758"/>
              </p:ext>
            </p:extLst>
          </p:nvPr>
        </p:nvGraphicFramePr>
        <p:xfrm>
          <a:off x="526029" y="2590800"/>
          <a:ext cx="515081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Chart" r:id="rId3" imgW="4581525" imgH="2238375" progId="Excel.Sheet.8">
                  <p:embed/>
                </p:oleObj>
              </mc:Choice>
              <mc:Fallback>
                <p:oleObj name="Chart" r:id="rId3" imgW="4581525" imgH="223837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29" y="2590800"/>
                        <a:ext cx="5150817" cy="251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5961796" y="2667000"/>
            <a:ext cx="287740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rbel" pitchFamily="34" charset="0"/>
              </a:rPr>
              <a:t>What happens to the solubility of oxygen as the temperature increases?</a:t>
            </a:r>
          </a:p>
          <a:p>
            <a:r>
              <a:rPr lang="en-US" dirty="0">
                <a:latin typeface="Corbel" pitchFamily="34" charset="0"/>
              </a:rPr>
              <a:t>What might happen to the </a:t>
            </a:r>
            <a:r>
              <a:rPr lang="en-US" dirty="0" smtClean="0">
                <a:latin typeface="Corbel" pitchFamily="34" charset="0"/>
              </a:rPr>
              <a:t>fish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smtClean="0">
                <a:latin typeface="Corbel" pitchFamily="34" charset="0"/>
              </a:rPr>
              <a:t>and other organisms?</a:t>
            </a:r>
          </a:p>
          <a:p>
            <a:r>
              <a:rPr lang="en-US" dirty="0" smtClean="0">
                <a:latin typeface="Corbel" pitchFamily="34" charset="0"/>
              </a:rPr>
              <a:t>Use the Solubility Curve as a document and refer to it in your writing.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5410200"/>
            <a:ext cx="7543800" cy="609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Add the above topics to the GO-GO-MO Table created last week.</a:t>
            </a:r>
            <a:endParaRPr lang="en-US" sz="36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72458"/>
              </p:ext>
            </p:extLst>
          </p:nvPr>
        </p:nvGraphicFramePr>
        <p:xfrm>
          <a:off x="228600" y="457200"/>
          <a:ext cx="8686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23407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Info About Topic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Friend’s Info (GO)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Different</a:t>
                      </a:r>
                      <a:r>
                        <a:rPr lang="en-US" baseline="0" dirty="0" smtClean="0"/>
                        <a:t> Friend’s Info (MO)</a:t>
                      </a:r>
                      <a:endParaRPr lang="en-US" dirty="0"/>
                    </a:p>
                  </a:txBody>
                  <a:tcPr anchor="ctr"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4"/>
                      </a:pPr>
                      <a:r>
                        <a:rPr lang="en-US" dirty="0" smtClean="0"/>
                        <a:t>Solubility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5"/>
                      </a:pPr>
                      <a:r>
                        <a:rPr lang="en-US" dirty="0" smtClean="0"/>
                        <a:t>Factors</a:t>
                      </a:r>
                      <a:r>
                        <a:rPr lang="en-US" baseline="0" dirty="0" smtClean="0"/>
                        <a:t> affecting solubility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6"/>
                      </a:pPr>
                      <a:r>
                        <a:rPr lang="en-US" dirty="0" smtClean="0"/>
                        <a:t>Concentration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7"/>
                      </a:pPr>
                      <a:r>
                        <a:rPr lang="en-US" dirty="0" smtClean="0"/>
                        <a:t>Molarity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8"/>
                      </a:pPr>
                      <a:r>
                        <a:rPr lang="en-US" dirty="0" smtClean="0"/>
                        <a:t>Preparing molar 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873">
                <a:tc>
                  <a:txBody>
                    <a:bodyPr/>
                    <a:lstStyle/>
                    <a:p>
                      <a:pPr marL="231775" indent="-231775">
                        <a:buFont typeface="+mj-lt"/>
                        <a:buAutoNum type="arabicPeriod" startAt="9"/>
                      </a:pPr>
                      <a:r>
                        <a:rPr lang="en-US" dirty="0" smtClean="0"/>
                        <a:t>Colligative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5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Quantitative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Molality (</a:t>
            </a:r>
            <a:r>
              <a:rPr lang="en-US" dirty="0" smtClean="0">
                <a:latin typeface="Lucida Handwriting" pitchFamily="66" charset="0"/>
              </a:rPr>
              <a:t>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Often used instead of molarity because volume may change with changes in temperature but mass will not</a:t>
            </a:r>
          </a:p>
          <a:p>
            <a:pPr lvl="1"/>
            <a:r>
              <a:rPr lang="en-US" dirty="0" smtClean="0"/>
              <a:t>Can be used as a conversion factor</a:t>
            </a:r>
          </a:p>
        </p:txBody>
      </p:sp>
      <p:pic>
        <p:nvPicPr>
          <p:cNvPr id="5" name="Picture 4" descr="Molality.jpg"/>
          <p:cNvPicPr>
            <a:picLocks noChangeAspect="1"/>
          </p:cNvPicPr>
          <p:nvPr/>
        </p:nvPicPr>
        <p:blipFill>
          <a:blip r:embed="rId2"/>
          <a:srcRect l="15817" t="11111" r="42484" b="80000"/>
          <a:stretch>
            <a:fillRect/>
          </a:stretch>
        </p:blipFill>
        <p:spPr bwMode="auto">
          <a:xfrm>
            <a:off x="1219200" y="4343400"/>
            <a:ext cx="63531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Preparing Molar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8229600" cy="4551362"/>
          </a:xfrm>
        </p:spPr>
        <p:txBody>
          <a:bodyPr/>
          <a:lstStyle/>
          <a:p>
            <a:pPr marL="631825" indent="-514350">
              <a:buFont typeface="Corbel" pitchFamily="34" charset="0"/>
              <a:buAutoNum type="arabicPeriod"/>
            </a:pPr>
            <a:r>
              <a:rPr lang="en-US" dirty="0" smtClean="0"/>
              <a:t>Using the equation for molarity, determine the </a:t>
            </a:r>
            <a:r>
              <a:rPr lang="en-US" dirty="0" smtClean="0">
                <a:solidFill>
                  <a:schemeClr val="accent2"/>
                </a:solidFill>
              </a:rPr>
              <a:t>number of moles of solute </a:t>
            </a:r>
            <a:r>
              <a:rPr lang="en-US" dirty="0" smtClean="0"/>
              <a:t>needed</a:t>
            </a:r>
          </a:p>
          <a:p>
            <a:pPr marL="631825" indent="-514350">
              <a:buFont typeface="Corbel" pitchFamily="34" charset="0"/>
              <a:buAutoNum type="arabicPeriod"/>
            </a:pPr>
            <a:endParaRPr lang="en-US" dirty="0" smtClean="0"/>
          </a:p>
          <a:p>
            <a:pPr marL="631825" indent="-514350">
              <a:buFont typeface="Corbel" pitchFamily="34" charset="0"/>
              <a:buAutoNum type="arabicPeriod"/>
            </a:pPr>
            <a:endParaRPr lang="en-US" dirty="0" smtClean="0"/>
          </a:p>
          <a:p>
            <a:pPr marL="631825" indent="-514350">
              <a:buFont typeface="Corbel" pitchFamily="34" charset="0"/>
              <a:buAutoNum type="arabicPeriod"/>
            </a:pPr>
            <a:endParaRPr lang="en-US" dirty="0" smtClean="0"/>
          </a:p>
          <a:p>
            <a:pPr marL="631825" indent="-514350">
              <a:buFont typeface="Corbel" pitchFamily="34" charset="0"/>
              <a:buAutoNum type="arabicPeriod"/>
            </a:pPr>
            <a:endParaRPr lang="en-US" dirty="0" smtClean="0"/>
          </a:p>
          <a:p>
            <a:pPr marL="631825" indent="-514350">
              <a:buFont typeface="Corbel" pitchFamily="34" charset="0"/>
              <a:buAutoNum type="arabicPeriod"/>
            </a:pPr>
            <a:r>
              <a:rPr lang="en-US" dirty="0" smtClean="0"/>
              <a:t>Convert moles of solute to grams using </a:t>
            </a:r>
            <a:r>
              <a:rPr lang="en-US" dirty="0" smtClean="0">
                <a:solidFill>
                  <a:schemeClr val="accent2"/>
                </a:solidFill>
              </a:rPr>
              <a:t>molar mass</a:t>
            </a:r>
          </a:p>
        </p:txBody>
      </p:sp>
      <p:pic>
        <p:nvPicPr>
          <p:cNvPr id="9" name="Picture 8" descr="Molarity.jpg"/>
          <p:cNvPicPr>
            <a:picLocks noChangeAspect="1"/>
          </p:cNvPicPr>
          <p:nvPr/>
        </p:nvPicPr>
        <p:blipFill>
          <a:blip r:embed="rId2"/>
          <a:srcRect l="16928" t="11917" r="44247" b="80804"/>
          <a:stretch>
            <a:fillRect/>
          </a:stretch>
        </p:blipFill>
        <p:spPr bwMode="auto">
          <a:xfrm>
            <a:off x="1295400" y="2895600"/>
            <a:ext cx="5965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Calculate </a:t>
            </a:r>
            <a:r>
              <a:rPr lang="en-US" dirty="0" err="1" smtClean="0"/>
              <a:t>Molarity</a:t>
            </a:r>
            <a:endParaRPr lang="en-US" dirty="0"/>
          </a:p>
        </p:txBody>
      </p:sp>
      <p:pic>
        <p:nvPicPr>
          <p:cNvPr id="61442" name="Picture 3" descr="0009-007-units-volu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989138"/>
            <a:ext cx="3124200" cy="3997325"/>
          </a:xfrm>
        </p:spPr>
      </p:pic>
      <p:pic>
        <p:nvPicPr>
          <p:cNvPr id="11" name="Content Placeholder 10" descr="Molarit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6928" t="10001" r="44247" b="78889"/>
          <a:stretch>
            <a:fillRect/>
          </a:stretch>
        </p:blipFill>
        <p:spPr>
          <a:xfrm>
            <a:off x="4114800" y="1600200"/>
            <a:ext cx="3497263" cy="1295400"/>
          </a:xfrm>
        </p:spPr>
      </p:pic>
      <p:pic>
        <p:nvPicPr>
          <p:cNvPr id="15" name="Picture 14" descr="Molarity example.jpg"/>
          <p:cNvPicPr>
            <a:picLocks noChangeAspect="1"/>
          </p:cNvPicPr>
          <p:nvPr/>
        </p:nvPicPr>
        <p:blipFill>
          <a:blip r:embed="rId4"/>
          <a:srcRect l="18365" t="12222" r="28432" b="78349"/>
          <a:stretch>
            <a:fillRect/>
          </a:stretch>
        </p:blipFill>
        <p:spPr bwMode="auto">
          <a:xfrm>
            <a:off x="4191000" y="2743200"/>
            <a:ext cx="4651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olarity example.jpg"/>
          <p:cNvPicPr>
            <a:picLocks noChangeAspect="1"/>
          </p:cNvPicPr>
          <p:nvPr/>
        </p:nvPicPr>
        <p:blipFill>
          <a:blip r:embed="rId4"/>
          <a:srcRect l="18365" t="21651" r="28432" b="72290"/>
          <a:stretch>
            <a:fillRect/>
          </a:stretch>
        </p:blipFill>
        <p:spPr bwMode="auto">
          <a:xfrm>
            <a:off x="4191000" y="3962400"/>
            <a:ext cx="4651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Molarity example.jpg"/>
          <p:cNvPicPr>
            <a:picLocks noChangeAspect="1"/>
          </p:cNvPicPr>
          <p:nvPr/>
        </p:nvPicPr>
        <p:blipFill>
          <a:blip r:embed="rId4"/>
          <a:srcRect l="18365" t="27037" r="28432" b="65556"/>
          <a:stretch>
            <a:fillRect/>
          </a:stretch>
        </p:blipFill>
        <p:spPr bwMode="auto">
          <a:xfrm>
            <a:off x="4191000" y="4876800"/>
            <a:ext cx="4651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Preparing Molar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8229600" cy="1731962"/>
          </a:xfrm>
        </p:spPr>
        <p:txBody>
          <a:bodyPr/>
          <a:lstStyle/>
          <a:p>
            <a:pPr marL="631825" indent="-514350">
              <a:buFont typeface="Corbel" pitchFamily="34" charset="0"/>
              <a:buAutoNum type="arabicPeriod" startAt="3"/>
            </a:pPr>
            <a:r>
              <a:rPr lang="en-US" sz="2600" dirty="0" smtClean="0">
                <a:solidFill>
                  <a:schemeClr val="accent2"/>
                </a:solidFill>
              </a:rPr>
              <a:t>Mass</a:t>
            </a:r>
            <a:r>
              <a:rPr lang="en-US" sz="2600" dirty="0" smtClean="0"/>
              <a:t> the amount of solute needed and add to a </a:t>
            </a:r>
            <a:r>
              <a:rPr lang="en-US" sz="2600" dirty="0" smtClean="0">
                <a:solidFill>
                  <a:schemeClr val="accent2"/>
                </a:solidFill>
              </a:rPr>
              <a:t>volumetric</a:t>
            </a:r>
            <a:r>
              <a:rPr lang="en-US" sz="2600" dirty="0" smtClean="0"/>
              <a:t> flask</a:t>
            </a:r>
          </a:p>
          <a:p>
            <a:pPr marL="631825" indent="-514350">
              <a:buFont typeface="Corbel" pitchFamily="34" charset="0"/>
              <a:buAutoNum type="arabicPeriod" startAt="3"/>
            </a:pPr>
            <a:r>
              <a:rPr lang="en-US" sz="2600" dirty="0" smtClean="0"/>
              <a:t>Add </a:t>
            </a:r>
            <a:r>
              <a:rPr lang="en-US" sz="2600" dirty="0" smtClean="0">
                <a:solidFill>
                  <a:schemeClr val="accent2"/>
                </a:solidFill>
              </a:rPr>
              <a:t>solvent</a:t>
            </a:r>
            <a:r>
              <a:rPr lang="en-US" sz="2600" dirty="0" smtClean="0"/>
              <a:t> until the total volume reaches the necessary volume of </a:t>
            </a:r>
            <a:r>
              <a:rPr lang="en-US" sz="2600" dirty="0" smtClean="0">
                <a:solidFill>
                  <a:schemeClr val="accent2"/>
                </a:solidFill>
              </a:rPr>
              <a:t>solution</a:t>
            </a:r>
          </a:p>
        </p:txBody>
      </p:sp>
      <p:pic>
        <p:nvPicPr>
          <p:cNvPr id="63491" name="Picture 3" descr="crm3s5_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659"/>
          <a:stretch>
            <a:fillRect/>
          </a:stretch>
        </p:blipFill>
        <p:spPr bwMode="auto">
          <a:xfrm>
            <a:off x="762000" y="3365500"/>
            <a:ext cx="76200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4267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+mn-lt"/>
              </a:rPr>
              <a:t>The volume of solution is different from the volume of solvent.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Solutions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solution is a ____________ mixture of two or more substances.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Homogeneous means that you cannot distinguish the ________, and the mixture is in one _____________.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sweet tea, the solvent is _________and the solute is _____________.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 is the universal solvent.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An example of a gaseous solution is ______.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An alloy is a solution made of ________. An example of an alloy is ____________.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 aqueous solutions, ________ is the solvent.</a:t>
            </a:r>
          </a:p>
          <a:p>
            <a:pPr marL="438912" indent="-32004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76600" y="16002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/>
                </a:solidFill>
                <a:latin typeface="Corbel" pitchFamily="34" charset="0"/>
              </a:rPr>
              <a:t>homogeneous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27432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parts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3124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phase or state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35004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/>
                </a:solidFill>
                <a:latin typeface="Corbel" pitchFamily="34" charset="0"/>
              </a:rPr>
              <a:t>the </a:t>
            </a:r>
            <a:r>
              <a:rPr lang="en-US" sz="2400" b="1" i="1" dirty="0" smtClean="0">
                <a:solidFill>
                  <a:schemeClr val="accent1"/>
                </a:solidFill>
                <a:latin typeface="Corbel" pitchFamily="34" charset="0"/>
              </a:rPr>
              <a:t>water</a:t>
            </a:r>
            <a:endParaRPr lang="en-US" sz="24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3881438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/>
                </a:solidFill>
                <a:latin typeface="Corbel" pitchFamily="34" charset="0"/>
              </a:rPr>
              <a:t>the </a:t>
            </a:r>
            <a:r>
              <a:rPr lang="en-US" sz="2400" b="1" i="1" dirty="0" smtClean="0">
                <a:solidFill>
                  <a:schemeClr val="accent1"/>
                </a:solidFill>
                <a:latin typeface="Corbel" pitchFamily="34" charset="0"/>
              </a:rPr>
              <a:t>tea and sugar</a:t>
            </a:r>
            <a:endParaRPr lang="en-US" sz="24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42624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Water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77000" y="47196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air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38800" y="509029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solids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5466533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chemeClr val="accent1"/>
                </a:solidFill>
                <a:latin typeface="Corbel" pitchFamily="34" charset="0"/>
              </a:rPr>
              <a:t>brass or steel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43400" y="5862637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/>
                </a:solidFill>
                <a:latin typeface="Corbel" pitchFamily="34" charset="0"/>
              </a:rPr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Prepare a Molar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51362"/>
          </a:xfrm>
        </p:spPr>
        <p:txBody>
          <a:bodyPr/>
          <a:lstStyle/>
          <a:p>
            <a:pPr marL="117475" indent="0">
              <a:buNone/>
              <a:defRPr/>
            </a:pPr>
            <a:r>
              <a:rPr lang="en-US" dirty="0" smtClean="0"/>
              <a:t>Prepare 0.500 liter of a 0.500M solution of sucrose (C</a:t>
            </a:r>
            <a:r>
              <a:rPr lang="en-US" baseline="-25000" dirty="0"/>
              <a:t>12</a:t>
            </a:r>
            <a:r>
              <a:rPr lang="en-US" dirty="0" smtClean="0"/>
              <a:t>H</a:t>
            </a:r>
            <a:r>
              <a:rPr lang="en-US" baseline="-25000" dirty="0"/>
              <a:t>22</a:t>
            </a:r>
            <a:r>
              <a:rPr lang="en-US" dirty="0" smtClean="0"/>
              <a:t>O</a:t>
            </a:r>
            <a:r>
              <a:rPr lang="en-US" baseline="-25000" dirty="0"/>
              <a:t>11</a:t>
            </a:r>
            <a:r>
              <a:rPr lang="en-US" dirty="0" smtClean="0"/>
              <a:t>) for an experiment.</a:t>
            </a:r>
          </a:p>
          <a:p>
            <a:pPr marL="631825" indent="-514350">
              <a:buFont typeface="Corbel" pitchFamily="34" charset="0"/>
              <a:buAutoNum type="arabicPeriod"/>
              <a:defRPr/>
            </a:pPr>
            <a:r>
              <a:rPr lang="en-US" dirty="0" smtClean="0"/>
              <a:t>Using the equation for molarity, determine the number of moles of solute needed.</a:t>
            </a:r>
          </a:p>
          <a:p>
            <a:pPr marL="631825" indent="-514350">
              <a:buFont typeface="Corbel" pitchFamily="34" charset="0"/>
              <a:buAutoNum type="arabicPeriod"/>
              <a:defRPr/>
            </a:pPr>
            <a:endParaRPr lang="en-US" dirty="0" smtClean="0"/>
          </a:p>
          <a:p>
            <a:pPr marL="631825" indent="-514350">
              <a:buFont typeface="Corbel" pitchFamily="34" charset="0"/>
              <a:buAutoNum type="arabicPeriod"/>
              <a:defRPr/>
            </a:pPr>
            <a:endParaRPr lang="en-US" dirty="0" smtClean="0"/>
          </a:p>
          <a:p>
            <a:pPr marL="1149350" indent="-1588">
              <a:buNone/>
              <a:tabLst>
                <a:tab pos="3717925" algn="ctr"/>
              </a:tabLst>
              <a:defRPr/>
            </a:pPr>
            <a:r>
              <a:rPr lang="en-US" dirty="0" smtClean="0"/>
              <a:t>0.500M  =	?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</a:p>
          <a:p>
            <a:pPr marL="1149350" indent="-1588">
              <a:buNone/>
              <a:tabLst>
                <a:tab pos="3717925" algn="ctr"/>
              </a:tabLst>
              <a:defRPr/>
            </a:pPr>
            <a:r>
              <a:rPr lang="en-US" baseline="-25000" dirty="0"/>
              <a:t>	</a:t>
            </a:r>
            <a:r>
              <a:rPr lang="en-US" baseline="-25000" dirty="0" smtClean="0"/>
              <a:t>	</a:t>
            </a:r>
            <a:r>
              <a:rPr lang="en-US" dirty="0" smtClean="0"/>
              <a:t>0.500 L </a:t>
            </a:r>
            <a:r>
              <a:rPr lang="en-US" dirty="0" err="1" smtClean="0"/>
              <a:t>sol’n</a:t>
            </a:r>
            <a:endParaRPr lang="en-US" dirty="0" smtClean="0"/>
          </a:p>
          <a:p>
            <a:pPr marL="692150" indent="-1588">
              <a:buNone/>
              <a:defRPr/>
            </a:pPr>
            <a:r>
              <a:rPr lang="en-US" dirty="0" smtClean="0"/>
              <a:t>? </a:t>
            </a:r>
            <a:r>
              <a:rPr lang="en-US" dirty="0" err="1" smtClean="0"/>
              <a:t>mol</a:t>
            </a:r>
            <a:r>
              <a:rPr lang="en-US" dirty="0"/>
              <a:t> 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</a:t>
            </a:r>
            <a:r>
              <a:rPr lang="en-US" dirty="0" smtClean="0"/>
              <a:t> = (0.500M)(0.500 L </a:t>
            </a:r>
            <a:r>
              <a:rPr lang="en-US" dirty="0" err="1" smtClean="0"/>
              <a:t>sol’n</a:t>
            </a:r>
            <a:r>
              <a:rPr lang="en-US" dirty="0" smtClean="0"/>
              <a:t>)</a:t>
            </a:r>
          </a:p>
          <a:p>
            <a:pPr marL="631825" indent="-1588">
              <a:buFont typeface="Wingdings 2" pitchFamily="18" charset="2"/>
              <a:buNone/>
              <a:defRPr/>
            </a:pPr>
            <a:endParaRPr lang="en-US" sz="1000" dirty="0" smtClean="0"/>
          </a:p>
          <a:p>
            <a:pPr marL="128588" indent="-1588" algn="ctr">
              <a:buNone/>
              <a:defRPr/>
            </a:pPr>
            <a:r>
              <a:rPr lang="en-US" dirty="0" smtClean="0"/>
              <a:t>0.500M C</a:t>
            </a:r>
            <a:r>
              <a:rPr lang="en-US" baseline="-25000" dirty="0"/>
              <a:t>12</a:t>
            </a:r>
            <a:r>
              <a:rPr lang="en-US" dirty="0" smtClean="0"/>
              <a:t>H</a:t>
            </a:r>
            <a:r>
              <a:rPr lang="en-US" baseline="-25000" dirty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 solution requires</a:t>
            </a:r>
          </a:p>
          <a:p>
            <a:pPr marL="128588" indent="-1588" algn="ctr"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0.250 mole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baseline="-25000" dirty="0">
                <a:solidFill>
                  <a:schemeClr val="accent1"/>
                </a:solidFill>
              </a:rPr>
              <a:t>12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baseline="-25000" dirty="0">
                <a:solidFill>
                  <a:schemeClr val="accent1"/>
                </a:solidFill>
              </a:rPr>
              <a:t>22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baseline="-25000" dirty="0">
                <a:solidFill>
                  <a:schemeClr val="accent1"/>
                </a:solidFill>
              </a:rPr>
              <a:t>11</a:t>
            </a:r>
            <a:r>
              <a:rPr lang="en-US" dirty="0" smtClean="0"/>
              <a:t> in 1.0 L of solution</a:t>
            </a:r>
          </a:p>
          <a:p>
            <a:pPr marL="631825" indent="-514350">
              <a:buFont typeface="Wingdings 2" pitchFamily="18" charset="2"/>
              <a:buNone/>
              <a:defRPr/>
            </a:pP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9" name="Picture 8" descr="Molarity.jpg"/>
          <p:cNvPicPr>
            <a:picLocks noChangeAspect="1"/>
          </p:cNvPicPr>
          <p:nvPr/>
        </p:nvPicPr>
        <p:blipFill>
          <a:blip r:embed="rId2"/>
          <a:srcRect l="19701" t="12775" r="45911" b="80804"/>
          <a:stretch>
            <a:fillRect/>
          </a:stretch>
        </p:blipFill>
        <p:spPr bwMode="auto">
          <a:xfrm>
            <a:off x="2133600" y="3400425"/>
            <a:ext cx="3581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3048000" y="4724400"/>
            <a:ext cx="2362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Preparing Molar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686800" cy="4625975"/>
          </a:xfrm>
        </p:spPr>
        <p:txBody>
          <a:bodyPr/>
          <a:lstStyle/>
          <a:p>
            <a:pPr marL="631825" indent="-514350">
              <a:buFont typeface="+mj-lt"/>
              <a:buAutoNum type="arabicPeriod" startAt="2"/>
              <a:defRPr/>
            </a:pPr>
            <a:r>
              <a:rPr lang="en-US" sz="2600" dirty="0" smtClean="0"/>
              <a:t>Convert moles of solute to grams using molar mass.</a:t>
            </a:r>
          </a:p>
          <a:p>
            <a:pPr marL="631825" indent="-1588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633413" indent="0">
              <a:buFont typeface="Wingdings 2" pitchFamily="18" charset="2"/>
              <a:buNone/>
              <a:defRPr/>
            </a:pPr>
            <a:r>
              <a:rPr lang="en-US" sz="2600" dirty="0" smtClean="0"/>
              <a:t>MM</a:t>
            </a:r>
            <a:r>
              <a:rPr lang="en-US" sz="2600" baseline="-25000" dirty="0" smtClean="0"/>
              <a:t>C12H22O11</a:t>
            </a:r>
            <a:r>
              <a:rPr lang="en-US" sz="2600" dirty="0" smtClean="0"/>
              <a:t>  =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633413" indent="0">
              <a:buFont typeface="Corbel" pitchFamily="34" charset="0"/>
              <a:buAutoNum type="arabicPeriod" startAt="3"/>
              <a:defRPr/>
            </a:pPr>
            <a:endParaRPr lang="en-US" sz="2600" dirty="0" smtClean="0"/>
          </a:p>
          <a:p>
            <a:pPr marL="633413" indent="0">
              <a:buNone/>
              <a:tabLst>
                <a:tab pos="3657600" algn="ctr"/>
                <a:tab pos="6400800" algn="ctr"/>
              </a:tabLst>
              <a:defRPr/>
            </a:pPr>
            <a:endParaRPr lang="en-US" sz="1800" dirty="0" smtClean="0"/>
          </a:p>
          <a:p>
            <a:pPr marL="633413" indent="0">
              <a:buNone/>
              <a:tabLst>
                <a:tab pos="3997325" algn="ctr"/>
                <a:tab pos="6740525" algn="ctr"/>
              </a:tabLst>
              <a:defRPr/>
            </a:pPr>
            <a:r>
              <a:rPr lang="en-US" sz="2600" dirty="0" smtClean="0"/>
              <a:t>g C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H</a:t>
            </a:r>
            <a:r>
              <a:rPr lang="en-US" sz="2600" baseline="-25000" dirty="0"/>
              <a:t>22</a:t>
            </a:r>
            <a:r>
              <a:rPr lang="en-US" sz="2600" dirty="0" smtClean="0"/>
              <a:t>O</a:t>
            </a:r>
            <a:r>
              <a:rPr lang="en-US" sz="2600" baseline="-25000" dirty="0"/>
              <a:t>11</a:t>
            </a:r>
            <a:r>
              <a:rPr lang="en-US" sz="2600" dirty="0" smtClean="0"/>
              <a:t>  =  	0.250 </a:t>
            </a:r>
            <a:r>
              <a:rPr lang="en-US" sz="2600" dirty="0" err="1" smtClean="0"/>
              <a:t>mol</a:t>
            </a:r>
            <a:r>
              <a:rPr lang="en-US" sz="2600" dirty="0" smtClean="0"/>
              <a:t> C</a:t>
            </a:r>
            <a:r>
              <a:rPr lang="en-US" sz="2600" baseline="-25000" dirty="0"/>
              <a:t>12</a:t>
            </a:r>
            <a:r>
              <a:rPr lang="en-US" sz="2600" dirty="0" smtClean="0"/>
              <a:t>H</a:t>
            </a:r>
            <a:r>
              <a:rPr lang="en-US" sz="2600" baseline="-25000" dirty="0"/>
              <a:t>22</a:t>
            </a:r>
            <a:r>
              <a:rPr lang="en-US" sz="2600" dirty="0" smtClean="0"/>
              <a:t>O</a:t>
            </a:r>
            <a:r>
              <a:rPr lang="en-US" sz="2600" baseline="-25000" dirty="0"/>
              <a:t>11</a:t>
            </a:r>
            <a:r>
              <a:rPr lang="en-US" sz="2600" dirty="0" smtClean="0"/>
              <a:t>	342.0 g C</a:t>
            </a:r>
            <a:r>
              <a:rPr lang="en-US" sz="2600" baseline="-25000" dirty="0"/>
              <a:t>12</a:t>
            </a:r>
            <a:r>
              <a:rPr lang="en-US" sz="2600" dirty="0" smtClean="0"/>
              <a:t>H</a:t>
            </a:r>
            <a:r>
              <a:rPr lang="en-US" sz="2600" baseline="-25000" dirty="0"/>
              <a:t>22</a:t>
            </a:r>
            <a:r>
              <a:rPr lang="en-US" sz="2600" dirty="0" smtClean="0"/>
              <a:t>O</a:t>
            </a:r>
            <a:r>
              <a:rPr lang="en-US" sz="2600" baseline="-25000" dirty="0"/>
              <a:t>11</a:t>
            </a:r>
          </a:p>
          <a:p>
            <a:pPr marL="633413" indent="0">
              <a:buNone/>
              <a:tabLst>
                <a:tab pos="6740525" algn="ctr"/>
              </a:tabLst>
              <a:defRPr/>
            </a:pPr>
            <a:r>
              <a:rPr lang="en-US" sz="2600" dirty="0"/>
              <a:t>	</a:t>
            </a:r>
            <a:r>
              <a:rPr lang="en-US" sz="2600" dirty="0" smtClean="0"/>
              <a:t>1 </a:t>
            </a:r>
            <a:r>
              <a:rPr lang="en-US" sz="2600" dirty="0" err="1" smtClean="0"/>
              <a:t>mol</a:t>
            </a:r>
            <a:r>
              <a:rPr lang="en-US" sz="2600" dirty="0" smtClean="0"/>
              <a:t> C</a:t>
            </a:r>
            <a:r>
              <a:rPr lang="en-US" sz="2600" baseline="-25000" dirty="0"/>
              <a:t>12</a:t>
            </a:r>
            <a:r>
              <a:rPr lang="en-US" sz="2600" dirty="0" smtClean="0"/>
              <a:t>H</a:t>
            </a:r>
            <a:r>
              <a:rPr lang="en-US" sz="2600" baseline="-25000" dirty="0"/>
              <a:t>22</a:t>
            </a:r>
            <a:r>
              <a:rPr lang="en-US" sz="2600" dirty="0" smtClean="0"/>
              <a:t>O</a:t>
            </a:r>
            <a:r>
              <a:rPr lang="en-US" sz="2600" baseline="-25000" dirty="0"/>
              <a:t>11</a:t>
            </a:r>
          </a:p>
          <a:p>
            <a:pPr marL="633413" indent="0">
              <a:buNone/>
              <a:defRPr/>
            </a:pPr>
            <a:endParaRPr lang="en-US" sz="2600" dirty="0" smtClean="0"/>
          </a:p>
          <a:p>
            <a:pPr marL="633413" indent="0">
              <a:buNone/>
              <a:tabLst>
                <a:tab pos="2684463" algn="l"/>
              </a:tabLst>
              <a:defRPr/>
            </a:pPr>
            <a:r>
              <a:rPr lang="en-US" sz="2600" dirty="0"/>
              <a:t>g C</a:t>
            </a:r>
            <a:r>
              <a:rPr lang="en-US" sz="2600" baseline="-25000" dirty="0"/>
              <a:t>12</a:t>
            </a:r>
            <a:r>
              <a:rPr lang="en-US" sz="2600" dirty="0"/>
              <a:t>H</a:t>
            </a:r>
            <a:r>
              <a:rPr lang="en-US" sz="2600" baseline="-25000" dirty="0"/>
              <a:t>22</a:t>
            </a:r>
            <a:r>
              <a:rPr lang="en-US" sz="2600" dirty="0"/>
              <a:t>O</a:t>
            </a:r>
            <a:r>
              <a:rPr lang="en-US" sz="2600" baseline="-25000" dirty="0"/>
              <a:t>11</a:t>
            </a:r>
            <a:r>
              <a:rPr lang="en-US" sz="2600" dirty="0"/>
              <a:t>  </a:t>
            </a:r>
            <a:r>
              <a:rPr lang="en-US" sz="2600" dirty="0" smtClean="0"/>
              <a:t>= 	</a:t>
            </a:r>
            <a:r>
              <a:rPr lang="en-US" sz="2600" dirty="0" smtClean="0">
                <a:solidFill>
                  <a:schemeClr val="accent1"/>
                </a:solidFill>
              </a:rPr>
              <a:t>85.5 g </a:t>
            </a:r>
            <a:r>
              <a:rPr lang="en-US" sz="2600" dirty="0">
                <a:solidFill>
                  <a:schemeClr val="accent1"/>
                </a:solidFill>
              </a:rPr>
              <a:t>C</a:t>
            </a:r>
            <a:r>
              <a:rPr lang="en-US" sz="2600" baseline="-25000" dirty="0">
                <a:solidFill>
                  <a:schemeClr val="accent1"/>
                </a:solidFill>
              </a:rPr>
              <a:t>12</a:t>
            </a:r>
            <a:r>
              <a:rPr lang="en-US" sz="2600" dirty="0">
                <a:solidFill>
                  <a:schemeClr val="accent1"/>
                </a:solidFill>
              </a:rPr>
              <a:t>H</a:t>
            </a:r>
            <a:r>
              <a:rPr lang="en-US" sz="2600" baseline="-25000" dirty="0">
                <a:solidFill>
                  <a:schemeClr val="accent1"/>
                </a:solidFill>
              </a:rPr>
              <a:t>22</a:t>
            </a:r>
            <a:r>
              <a:rPr lang="en-US" sz="2600" dirty="0">
                <a:solidFill>
                  <a:schemeClr val="accent1"/>
                </a:solidFill>
              </a:rPr>
              <a:t>O</a:t>
            </a:r>
            <a:r>
              <a:rPr lang="en-US" sz="2600" baseline="-25000" dirty="0">
                <a:solidFill>
                  <a:schemeClr val="accent1"/>
                </a:solidFill>
              </a:rPr>
              <a:t>11</a:t>
            </a:r>
            <a:endParaRPr lang="en-US" sz="2600" dirty="0" smtClean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631757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  <a:latin typeface="+mn-lt"/>
              </a:rPr>
              <a:t>342.0 g/</a:t>
            </a:r>
            <a:r>
              <a:rPr lang="en-US" sz="2600" dirty="0" err="1">
                <a:solidFill>
                  <a:schemeClr val="accent1"/>
                </a:solidFill>
                <a:latin typeface="+mn-lt"/>
              </a:rPr>
              <a:t>mol</a:t>
            </a:r>
            <a:endParaRPr lang="en-US" sz="2600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6600" y="3733800"/>
            <a:ext cx="5410200" cy="990600"/>
            <a:chOff x="2895600" y="3276600"/>
            <a:chExt cx="5410200" cy="990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895600" y="3733800"/>
              <a:ext cx="5410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600700" y="3276600"/>
              <a:ext cx="0" cy="990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Preparing Molar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3466"/>
            <a:ext cx="4724400" cy="4495800"/>
          </a:xfrm>
        </p:spPr>
        <p:txBody>
          <a:bodyPr/>
          <a:lstStyle/>
          <a:p>
            <a:pPr marL="631825" indent="-514350">
              <a:buFont typeface="Corbel" pitchFamily="34" charset="0"/>
              <a:buAutoNum type="arabicPeriod" startAt="3"/>
              <a:defRPr/>
            </a:pPr>
            <a:r>
              <a:rPr lang="en-US" sz="2600" dirty="0" smtClean="0"/>
              <a:t>Mass </a:t>
            </a:r>
            <a:r>
              <a:rPr lang="en-US" sz="2600" dirty="0" smtClean="0">
                <a:solidFill>
                  <a:schemeClr val="accent2"/>
                </a:solidFill>
              </a:rPr>
              <a:t>85.5</a:t>
            </a:r>
            <a:r>
              <a:rPr lang="en-US" sz="2600" dirty="0" smtClean="0"/>
              <a:t> g C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22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using a balance, and add the sucrose to a </a:t>
            </a:r>
            <a:r>
              <a:rPr lang="en-US" sz="2600" dirty="0"/>
              <a:t>volumetric </a:t>
            </a:r>
            <a:r>
              <a:rPr lang="en-US" sz="2600" dirty="0" smtClean="0"/>
              <a:t>flask.</a:t>
            </a:r>
          </a:p>
          <a:p>
            <a:pPr marL="631825" indent="-514350">
              <a:buFont typeface="Corbel" pitchFamily="34" charset="0"/>
              <a:buAutoNum type="arabicPeriod" startAt="3"/>
              <a:defRPr/>
            </a:pPr>
            <a:endParaRPr lang="en-US" sz="2600" dirty="0" smtClean="0"/>
          </a:p>
          <a:p>
            <a:pPr marL="631825" indent="-514350">
              <a:buFont typeface="Corbel" pitchFamily="34" charset="0"/>
              <a:buAutoNum type="arabicPeriod" startAt="3"/>
              <a:defRPr/>
            </a:pPr>
            <a:r>
              <a:rPr lang="en-US" sz="2600" dirty="0" smtClean="0"/>
              <a:t>Add water  until the total volume reaches 0.500 L.</a:t>
            </a:r>
          </a:p>
          <a:p>
            <a:pPr marL="631825" indent="-514350">
              <a:buFont typeface="Corbel" pitchFamily="34" charset="0"/>
              <a:buAutoNum type="arabicPeriod" startAt="3"/>
              <a:defRPr/>
            </a:pPr>
            <a:endParaRPr lang="en-US" sz="2600" dirty="0"/>
          </a:p>
          <a:p>
            <a:pPr marL="117475" indent="0">
              <a:buNone/>
              <a:defRPr/>
            </a:pPr>
            <a:r>
              <a:rPr lang="en-US" sz="2600" dirty="0" smtClean="0"/>
              <a:t>Do I add 0.500 L (or 500 mL) of water?</a:t>
            </a:r>
          </a:p>
          <a:p>
            <a:pPr marL="117475" indent="0" algn="ctr">
              <a:buNone/>
              <a:defRPr/>
            </a:pPr>
            <a:r>
              <a:rPr lang="en-US" sz="2600" dirty="0" smtClean="0">
                <a:solidFill>
                  <a:schemeClr val="accent2"/>
                </a:solidFill>
              </a:rPr>
              <a:t>NO</a:t>
            </a:r>
          </a:p>
        </p:txBody>
      </p:sp>
      <p:pic>
        <p:nvPicPr>
          <p:cNvPr id="65539" name="Content Placeholder 4" descr="FlskVolA1000%206108-34_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3600" y="1552881"/>
            <a:ext cx="2026920" cy="5228919"/>
          </a:xfrm>
        </p:spPr>
      </p:pic>
      <p:sp>
        <p:nvSpPr>
          <p:cNvPr id="13" name="TextBox 12"/>
          <p:cNvSpPr txBox="1"/>
          <p:nvPr/>
        </p:nvSpPr>
        <p:spPr>
          <a:xfrm>
            <a:off x="105156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Orange juice is often purchased in the form of a </a:t>
            </a:r>
            <a:r>
              <a:rPr lang="en-US" dirty="0" smtClean="0">
                <a:solidFill>
                  <a:schemeClr val="accent1"/>
                </a:solidFill>
              </a:rPr>
              <a:t>concentrate</a:t>
            </a:r>
            <a:r>
              <a:rPr lang="en-US" dirty="0" smtClean="0"/>
              <a:t>. What does </a:t>
            </a:r>
            <a:r>
              <a:rPr lang="en-US" dirty="0" smtClean="0">
                <a:solidFill>
                  <a:schemeClr val="accent1"/>
                </a:solidFill>
              </a:rPr>
              <a:t>concentrate</a:t>
            </a:r>
            <a:r>
              <a:rPr lang="en-US" dirty="0" smtClean="0"/>
              <a:t> mean in this context?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4290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57150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dirty="0" smtClean="0"/>
              <a:t>How does the orange juice get from the </a:t>
            </a:r>
            <a:r>
              <a:rPr lang="en-US" dirty="0" smtClean="0">
                <a:solidFill>
                  <a:schemeClr val="accent1"/>
                </a:solidFill>
              </a:rPr>
              <a:t>concentrate</a:t>
            </a:r>
            <a:r>
              <a:rPr lang="en-US" dirty="0"/>
              <a:t> </a:t>
            </a:r>
            <a:r>
              <a:rPr lang="en-US" dirty="0" smtClean="0"/>
              <a:t>to the juice that we can drink?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26670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36955"/>
            <a:ext cx="2971800" cy="44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Diluting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/>
            <a:r>
              <a:rPr lang="en-US" sz="2600" dirty="0" smtClean="0"/>
              <a:t>Dilution: adding solvent to a concentrated solution (a.k.a. </a:t>
            </a:r>
            <a:r>
              <a:rPr lang="en-US" sz="2600" dirty="0" smtClean="0">
                <a:solidFill>
                  <a:schemeClr val="accent1"/>
                </a:solidFill>
              </a:rPr>
              <a:t>stock solution</a:t>
            </a:r>
            <a:r>
              <a:rPr lang="en-US" sz="2600" dirty="0" smtClean="0"/>
              <a:t>) to make it less concentrated</a:t>
            </a:r>
          </a:p>
          <a:p>
            <a:pPr marL="631825" indent="-514350" algn="ctr">
              <a:buFont typeface="Wingdings 2" pitchFamily="18" charset="2"/>
              <a:buNone/>
            </a:pPr>
            <a:endParaRPr lang="en-US" sz="2600" dirty="0" smtClean="0"/>
          </a:p>
          <a:p>
            <a:pPr marL="631825" indent="-514350" algn="ctr">
              <a:buFont typeface="Wingdings 2" pitchFamily="18" charset="2"/>
              <a:buNone/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 =  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</a:p>
          <a:p>
            <a:pPr marL="631825" indent="-514350" algn="ctr">
              <a:buFont typeface="Wingdings 2" pitchFamily="18" charset="2"/>
              <a:buNone/>
            </a:pPr>
            <a:endParaRPr lang="en-US" sz="2600" dirty="0" smtClean="0"/>
          </a:p>
          <a:p>
            <a:pPr marL="631825" indent="-514350"/>
            <a:r>
              <a:rPr lang="en-US" sz="2600" dirty="0" smtClean="0"/>
              <a:t>M is the concentration in molarity</a:t>
            </a:r>
          </a:p>
          <a:p>
            <a:pPr marL="631825" indent="-514350"/>
            <a:r>
              <a:rPr lang="en-US" sz="2600" dirty="0" smtClean="0"/>
              <a:t>V is the volume</a:t>
            </a:r>
          </a:p>
          <a:p>
            <a:pPr marL="631825" indent="-514350"/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and 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refer to the stock solution</a:t>
            </a:r>
          </a:p>
          <a:p>
            <a:pPr marL="631825" indent="-514350"/>
            <a:r>
              <a:rPr lang="en-US" sz="2600" dirty="0" smtClean="0"/>
              <a:t>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V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refer to the diluted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None/>
            </a:pPr>
            <a:r>
              <a:rPr lang="en-US" sz="2600" dirty="0" smtClean="0"/>
              <a:t>What volume of the stock solution is needed to prepare 500. mL of a solution that has a new concentration of 4.50M if the stock solution is 11.6M?</a:t>
            </a:r>
          </a:p>
          <a:p>
            <a:pPr marL="631825" indent="-514350" algn="ctr">
              <a:buFont typeface="Wingdings 2" pitchFamily="18" charset="2"/>
              <a:buNone/>
            </a:pPr>
            <a:endParaRPr lang="en-US" sz="1800" dirty="0" smtClean="0"/>
          </a:p>
          <a:p>
            <a:pPr marL="631825" indent="-514350" algn="ctr">
              <a:buFont typeface="Wingdings 2" pitchFamily="18" charset="2"/>
              <a:buNone/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 =  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</a:p>
          <a:p>
            <a:pPr marL="631825" indent="-514350" algn="ctr">
              <a:buFont typeface="Wingdings 2" pitchFamily="18" charset="2"/>
              <a:buNone/>
            </a:pPr>
            <a:endParaRPr lang="en-US" sz="1200" dirty="0" smtClean="0"/>
          </a:p>
          <a:p>
            <a:pPr marL="631825" indent="-514350"/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and 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refer to the stock solution</a:t>
            </a:r>
          </a:p>
          <a:p>
            <a:pPr marL="923925" lvl="1" indent="-514350"/>
            <a:r>
              <a:rPr lang="en-US" sz="2200" dirty="0" smtClean="0"/>
              <a:t>M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11.6M</a:t>
            </a:r>
          </a:p>
          <a:p>
            <a:pPr marL="923925" lvl="1" indent="-514350"/>
            <a:r>
              <a:rPr lang="en-US" sz="2200" dirty="0" smtClean="0"/>
              <a:t>V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unknown</a:t>
            </a:r>
          </a:p>
          <a:p>
            <a:pPr marL="631825" indent="-514350"/>
            <a:r>
              <a:rPr lang="en-US" sz="2600" dirty="0" smtClean="0"/>
              <a:t>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and V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refer to the diluted solution</a:t>
            </a:r>
          </a:p>
          <a:p>
            <a:pPr marL="923925" lvl="1" indent="-514350"/>
            <a:r>
              <a:rPr lang="en-US" sz="2200" dirty="0" smtClean="0"/>
              <a:t>M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4.50M</a:t>
            </a:r>
          </a:p>
          <a:p>
            <a:pPr marL="923925" lvl="1" indent="-514350"/>
            <a:r>
              <a:rPr lang="en-US" sz="2200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500. 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0458" y="4847926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How many significant figures will the volume result have?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4572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unit will the volume result have?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/>
          <a:lstStyle/>
          <a:p>
            <a:pPr marL="117475" indent="0">
              <a:buNone/>
            </a:pPr>
            <a:r>
              <a:rPr lang="en-US" sz="2600" dirty="0"/>
              <a:t>What volume of the stock solution is needed to prepare 500. mL of a solution that has a new concentration of 4.50M if the stock solution is 11.6M?</a:t>
            </a:r>
          </a:p>
          <a:p>
            <a:pPr marL="631825" indent="-514350" algn="ctr">
              <a:buFont typeface="Wingdings 2" pitchFamily="18" charset="2"/>
              <a:buNone/>
              <a:defRPr/>
            </a:pPr>
            <a:endParaRPr lang="en-US" sz="1800" dirty="0" smtClean="0"/>
          </a:p>
          <a:p>
            <a:pPr marL="631825" indent="-514350" algn="ctr">
              <a:buFont typeface="Wingdings 2" pitchFamily="18" charset="2"/>
              <a:buNone/>
              <a:defRPr/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 =  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V</a:t>
            </a:r>
            <a:r>
              <a:rPr lang="en-US" sz="2600" baseline="-25000" dirty="0" smtClean="0"/>
              <a:t>2</a:t>
            </a:r>
            <a:endParaRPr lang="en-US" sz="1200" dirty="0" smtClean="0"/>
          </a:p>
          <a:p>
            <a:pPr marL="631825" indent="-514350" algn="ctr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631825" indent="-514350" algn="ctr">
              <a:buFont typeface="Wingdings 2" pitchFamily="18" charset="2"/>
              <a:buNone/>
              <a:defRPr/>
            </a:pPr>
            <a:r>
              <a:rPr lang="en-US" sz="2600" dirty="0" smtClean="0"/>
              <a:t>(11.6M)(V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 = (4.50M)(500. mL)</a:t>
            </a:r>
          </a:p>
          <a:p>
            <a:pPr marL="631825" indent="-514350" algn="ctr">
              <a:buFont typeface="Wingdings 2" pitchFamily="18" charset="2"/>
              <a:buNone/>
              <a:defRPr/>
            </a:pPr>
            <a:endParaRPr lang="en-US" sz="2600" dirty="0" smtClean="0"/>
          </a:p>
          <a:p>
            <a:pPr marL="2744788" indent="-1588">
              <a:buFont typeface="Wingdings 2" pitchFamily="18" charset="2"/>
              <a:buNone/>
              <a:tabLst>
                <a:tab pos="4351338" algn="ctr"/>
              </a:tabLst>
              <a:defRPr/>
            </a:pPr>
            <a:r>
              <a:rPr lang="en-US" sz="2600" dirty="0" smtClean="0"/>
              <a:t>V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</a:t>
            </a:r>
            <a:r>
              <a:rPr lang="en-US" sz="2600" u="sng" dirty="0" smtClean="0"/>
              <a:t>(4.50M)(500. mL)</a:t>
            </a:r>
            <a:r>
              <a:rPr lang="en-US" sz="2600" dirty="0" smtClean="0"/>
              <a:t> 		11.6M</a:t>
            </a:r>
          </a:p>
          <a:p>
            <a:pPr marL="631825" indent="-514350" algn="ctr">
              <a:buFont typeface="Wingdings 2" pitchFamily="18" charset="2"/>
              <a:buNone/>
              <a:tabLst>
                <a:tab pos="4451350" algn="ctr"/>
              </a:tabLst>
              <a:defRPr/>
            </a:pPr>
            <a:endParaRPr lang="en-US" sz="2600" dirty="0" smtClean="0"/>
          </a:p>
          <a:p>
            <a:pPr marL="631825" indent="-514350" algn="ctr">
              <a:buNone/>
              <a:tabLst>
                <a:tab pos="4451350" algn="ctr"/>
              </a:tabLst>
              <a:defRPr/>
            </a:pPr>
            <a:r>
              <a:rPr lang="en-US" sz="2600" dirty="0"/>
              <a:t>V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 smtClean="0"/>
              <a:t>=  193.9655172 mL  =  </a:t>
            </a:r>
            <a:r>
              <a:rPr lang="en-US" sz="2600" dirty="0" smtClean="0">
                <a:solidFill>
                  <a:schemeClr val="accent2"/>
                </a:solidFill>
              </a:rPr>
              <a:t>194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Colligative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Physical properties of solutions that depend on the number – not the identity – of solute particles dissolved</a:t>
            </a:r>
          </a:p>
          <a:p>
            <a:r>
              <a:rPr lang="en-US" smtClean="0"/>
              <a:t>The greater the number of particles dissolved in solution, the greater the effect on colligative properties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686800" cy="508317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Ionic </a:t>
            </a:r>
            <a:r>
              <a:rPr lang="en-US" dirty="0" smtClean="0"/>
              <a:t>compounds dissociate in water, forming solution that conducts electric current</a:t>
            </a:r>
          </a:p>
          <a:p>
            <a:pPr lvl="1"/>
            <a:r>
              <a:rPr lang="en-US" dirty="0" smtClean="0"/>
              <a:t>Dissociate: </a:t>
            </a:r>
            <a:r>
              <a:rPr lang="en-US" dirty="0" smtClean="0">
                <a:solidFill>
                  <a:schemeClr val="accent2"/>
                </a:solidFill>
              </a:rPr>
              <a:t>to separate into ions (charged atoms)</a:t>
            </a:r>
          </a:p>
          <a:p>
            <a:pPr lvl="1"/>
            <a:r>
              <a:rPr lang="en-US" dirty="0" smtClean="0"/>
              <a:t>Solutions with these ionic solutes are called </a:t>
            </a:r>
            <a:r>
              <a:rPr lang="en-US" dirty="0" smtClean="0">
                <a:solidFill>
                  <a:schemeClr val="accent2"/>
                </a:solidFill>
              </a:rPr>
              <a:t>electrolytes</a:t>
            </a:r>
          </a:p>
          <a:p>
            <a:pPr lvl="1"/>
            <a:r>
              <a:rPr lang="en-US" dirty="0"/>
              <a:t>The more </a:t>
            </a:r>
            <a:r>
              <a:rPr lang="en-US" dirty="0">
                <a:solidFill>
                  <a:schemeClr val="accent2"/>
                </a:solidFill>
              </a:rPr>
              <a:t>ions</a:t>
            </a:r>
            <a:r>
              <a:rPr lang="en-US" dirty="0"/>
              <a:t> dissolved in solution, the </a:t>
            </a:r>
            <a:r>
              <a:rPr lang="en-US" dirty="0">
                <a:solidFill>
                  <a:schemeClr val="accent2"/>
                </a:solidFill>
              </a:rPr>
              <a:t>stronger </a:t>
            </a:r>
            <a:r>
              <a:rPr lang="en-US" dirty="0"/>
              <a:t>the electrolyte solution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pPr marL="103188" lvl="1" indent="0" algn="ctr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100" y="1728788"/>
            <a:ext cx="2578100" cy="45720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Defined</a:t>
            </a:r>
          </a:p>
          <a:p>
            <a:pPr eaLnBrk="1" hangingPunct="1"/>
            <a:r>
              <a:rPr lang="en-US" sz="2000" dirty="0" smtClean="0"/>
              <a:t>the process of surrounding solute particles with solvent particles to form a solution</a:t>
            </a:r>
          </a:p>
          <a:p>
            <a:pPr eaLnBrk="1" hangingPunct="1"/>
            <a:endParaRPr lang="en-US" sz="2000" dirty="0" smtClean="0"/>
          </a:p>
          <a:p>
            <a:pPr marL="6350" lvl="1" eaLnBrk="1" hangingPunct="1"/>
            <a:r>
              <a:rPr lang="en-US" sz="2000" dirty="0" smtClean="0"/>
              <a:t>Solvation in water is known as</a:t>
            </a:r>
          </a:p>
          <a:p>
            <a:pPr marL="6350" lvl="1" eaLnBrk="1" hangingPunct="1"/>
            <a:r>
              <a:rPr lang="en-US" sz="2000" b="1" dirty="0" smtClean="0"/>
              <a:t>hydration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pic>
        <p:nvPicPr>
          <p:cNvPr id="7" name="Picture Placeholder 6" descr="solvation_NaCl.jpg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088" t="-1057" r="47921" b="-399"/>
          <a:stretch/>
        </p:blipFill>
        <p:spPr>
          <a:xfrm>
            <a:off x="3200400" y="1490663"/>
            <a:ext cx="2949677" cy="5291137"/>
          </a:xfrm>
        </p:spPr>
      </p:pic>
      <p:sp>
        <p:nvSpPr>
          <p:cNvPr id="8" name="TextBox 7"/>
          <p:cNvSpPr txBox="1"/>
          <p:nvPr/>
        </p:nvSpPr>
        <p:spPr>
          <a:xfrm>
            <a:off x="5943600" y="6488113"/>
            <a:ext cx="2971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Image from Google Images -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3"/>
              </a:rPr>
              <a:t>http://envt7.eg.vg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9800" y="2492477"/>
            <a:ext cx="76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686800" cy="5083175"/>
          </a:xfrm>
        </p:spPr>
        <p:txBody>
          <a:bodyPr/>
          <a:lstStyle/>
          <a:p>
            <a:r>
              <a:rPr lang="en-US" dirty="0" err="1" smtClean="0"/>
              <a:t>NaCl</a:t>
            </a:r>
            <a:r>
              <a:rPr lang="en-US" dirty="0" smtClean="0"/>
              <a:t>(s</a:t>
            </a:r>
            <a:r>
              <a:rPr lang="en-US" dirty="0" smtClean="0"/>
              <a:t>)  →  Na</a:t>
            </a:r>
            <a:r>
              <a:rPr lang="en-US" baseline="30000" dirty="0" smtClean="0"/>
              <a:t>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 + 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Interpret this equation in terms of moles.</a:t>
            </a:r>
          </a:p>
          <a:p>
            <a:pPr lvl="1"/>
            <a:endParaRPr lang="en-US" dirty="0"/>
          </a:p>
          <a:p>
            <a:pPr marL="103188" lvl="1" indent="0" algn="ctr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3352800"/>
            <a:ext cx="8991600" cy="4924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+mn-lt"/>
              </a:rPr>
              <a:t>1 mole solid </a:t>
            </a:r>
            <a:r>
              <a:rPr lang="en-US" sz="2600" b="1" dirty="0" err="1">
                <a:solidFill>
                  <a:schemeClr val="accent1"/>
                </a:solidFill>
                <a:latin typeface="+mn-lt"/>
              </a:rPr>
              <a:t>NaCl</a:t>
            </a:r>
            <a:r>
              <a:rPr lang="en-US" sz="2600" b="1" dirty="0">
                <a:solidFill>
                  <a:schemeClr val="accent1"/>
                </a:solidFill>
                <a:latin typeface="+mn-lt"/>
              </a:rPr>
              <a:t> → 1 mole aqueous Na</a:t>
            </a:r>
            <a:r>
              <a:rPr lang="en-US" sz="2600" b="1" baseline="30000" dirty="0">
                <a:solidFill>
                  <a:schemeClr val="accent1"/>
                </a:solidFill>
                <a:latin typeface="+mn-lt"/>
              </a:rPr>
              <a:t>+</a:t>
            </a:r>
            <a:r>
              <a:rPr lang="en-US" sz="2600" b="1" dirty="0">
                <a:solidFill>
                  <a:schemeClr val="accent1"/>
                </a:solidFill>
                <a:latin typeface="+mn-lt"/>
              </a:rPr>
              <a:t> + 1 mole aqueous </a:t>
            </a:r>
            <a:r>
              <a:rPr lang="en-US" sz="2600" b="1" dirty="0" err="1">
                <a:solidFill>
                  <a:schemeClr val="accent1"/>
                </a:solidFill>
                <a:latin typeface="+mn-lt"/>
              </a:rPr>
              <a:t>Cl</a:t>
            </a:r>
            <a:r>
              <a:rPr lang="en-US" sz="2600" b="1" baseline="30000" dirty="0">
                <a:solidFill>
                  <a:schemeClr val="accent1"/>
                </a:solidFill>
                <a:latin typeface="+mn-lt"/>
              </a:rPr>
              <a:t>-</a:t>
            </a:r>
            <a:r>
              <a:rPr lang="en-US" sz="2600" b="1" dirty="0" smtClean="0">
                <a:solidFill>
                  <a:schemeClr val="accent1"/>
                </a:solidFill>
                <a:latin typeface="+mn-lt"/>
              </a:rPr>
              <a:t> </a:t>
            </a:r>
            <a:endParaRPr lang="en-US" sz="26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06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686800" cy="5083175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Strong </a:t>
            </a:r>
            <a:r>
              <a:rPr lang="en-US" dirty="0" smtClean="0"/>
              <a:t>electrolytes ionize completely and produce many ions in solution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Weak </a:t>
            </a:r>
            <a:r>
              <a:rPr lang="en-US" dirty="0" smtClean="0"/>
              <a:t>electrolytes only partially ionize</a:t>
            </a:r>
          </a:p>
          <a:p>
            <a:pPr marL="103188" lvl="1" indent="0" algn="ctr"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230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Nonelectrolytes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r>
              <a:rPr lang="en-US" dirty="0" smtClean="0"/>
              <a:t>Polar molecular compounds dissolve in water but do not ionize</a:t>
            </a:r>
          </a:p>
          <a:p>
            <a:pPr lvl="1"/>
            <a:r>
              <a:rPr lang="en-US" dirty="0" smtClean="0"/>
              <a:t>Dissolution occurs because of the separation of molecules (disruption of </a:t>
            </a:r>
            <a:r>
              <a:rPr lang="en-US" dirty="0" smtClean="0">
                <a:solidFill>
                  <a:schemeClr val="accent2"/>
                </a:solidFill>
              </a:rPr>
              <a:t>intermolecular</a:t>
            </a:r>
            <a:r>
              <a:rPr lang="en-US" dirty="0" smtClean="0"/>
              <a:t> forces) from each other not breaking the bonds between atoms (</a:t>
            </a:r>
            <a:r>
              <a:rPr lang="en-US" dirty="0" err="1" smtClean="0">
                <a:solidFill>
                  <a:schemeClr val="accent2"/>
                </a:solidFill>
              </a:rPr>
              <a:t>intramolecular</a:t>
            </a:r>
            <a:r>
              <a:rPr lang="en-US" dirty="0" smtClean="0"/>
              <a:t> forces)</a:t>
            </a:r>
          </a:p>
          <a:p>
            <a:r>
              <a:rPr lang="en-US" dirty="0" smtClean="0"/>
              <a:t>Solutions with polar solutes do not conduct electricity – they are </a:t>
            </a:r>
            <a:r>
              <a:rPr lang="en-US" dirty="0" smtClean="0">
                <a:solidFill>
                  <a:schemeClr val="accent2"/>
                </a:solidFill>
              </a:rPr>
              <a:t>nonelectrolytes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(s)  → 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0"/>
            <a:ext cx="8610600" cy="4924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+mn-lt"/>
              </a:rPr>
              <a:t>1 mole solid </a:t>
            </a:r>
            <a:r>
              <a:rPr lang="en-US" sz="2600" b="1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lang="en-US" sz="2600" b="1" baseline="-25000" dirty="0">
                <a:solidFill>
                  <a:schemeClr val="accent1"/>
                </a:solidFill>
                <a:latin typeface="+mn-lt"/>
              </a:rPr>
              <a:t>12</a:t>
            </a:r>
            <a:r>
              <a:rPr lang="en-US" sz="2600" b="1" dirty="0" smtClean="0">
                <a:solidFill>
                  <a:schemeClr val="accent1"/>
                </a:solidFill>
                <a:latin typeface="+mn-lt"/>
              </a:rPr>
              <a:t>H</a:t>
            </a:r>
            <a:r>
              <a:rPr lang="en-US" sz="2600" b="1" baseline="-25000" dirty="0">
                <a:solidFill>
                  <a:schemeClr val="accent1"/>
                </a:solidFill>
                <a:latin typeface="+mn-lt"/>
              </a:rPr>
              <a:t>22</a:t>
            </a:r>
            <a:r>
              <a:rPr lang="en-US" sz="2600" b="1" dirty="0" smtClean="0">
                <a:solidFill>
                  <a:schemeClr val="accent1"/>
                </a:solidFill>
                <a:latin typeface="+mn-lt"/>
              </a:rPr>
              <a:t>O</a:t>
            </a:r>
            <a:r>
              <a:rPr lang="en-US" sz="2600" b="1" baseline="-25000" dirty="0" smtClean="0">
                <a:solidFill>
                  <a:schemeClr val="accent1"/>
                </a:solidFill>
                <a:latin typeface="+mn-lt"/>
              </a:rPr>
              <a:t>11</a:t>
            </a:r>
            <a:r>
              <a:rPr lang="en-US" sz="26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+mn-lt"/>
              </a:rPr>
              <a:t>→ 1 mole aqueous C</a:t>
            </a:r>
            <a:r>
              <a:rPr lang="en-US" sz="2600" b="1" baseline="-25000" dirty="0">
                <a:solidFill>
                  <a:schemeClr val="accent1"/>
                </a:solidFill>
                <a:latin typeface="+mn-lt"/>
              </a:rPr>
              <a:t>12</a:t>
            </a:r>
            <a:r>
              <a:rPr lang="en-US" sz="2600" b="1" dirty="0">
                <a:solidFill>
                  <a:schemeClr val="accent1"/>
                </a:solidFill>
                <a:latin typeface="+mn-lt"/>
              </a:rPr>
              <a:t>H</a:t>
            </a:r>
            <a:r>
              <a:rPr lang="en-US" sz="2600" b="1" baseline="-25000" dirty="0">
                <a:solidFill>
                  <a:schemeClr val="accent1"/>
                </a:solidFill>
                <a:latin typeface="+mn-lt"/>
              </a:rPr>
              <a:t>22</a:t>
            </a:r>
            <a:r>
              <a:rPr lang="en-US" sz="2600" b="1" dirty="0">
                <a:solidFill>
                  <a:schemeClr val="accent1"/>
                </a:solidFill>
                <a:latin typeface="+mn-lt"/>
              </a:rPr>
              <a:t>O</a:t>
            </a:r>
            <a:r>
              <a:rPr lang="en-US" sz="2600" b="1" baseline="-25000" dirty="0">
                <a:solidFill>
                  <a:schemeClr val="accent1"/>
                </a:solidFill>
                <a:latin typeface="+mn-lt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Colligative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49775"/>
          </a:xfrm>
        </p:spPr>
        <p:txBody>
          <a:bodyPr/>
          <a:lstStyle/>
          <a:p>
            <a:pPr marL="566738" indent="-457200">
              <a:defRPr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van’t</a:t>
            </a:r>
            <a:r>
              <a:rPr lang="en-US" dirty="0" smtClean="0">
                <a:solidFill>
                  <a:schemeClr val="accent1"/>
                </a:solidFill>
              </a:rPr>
              <a:t> Hoff factor </a:t>
            </a:r>
            <a:r>
              <a:rPr lang="en-US" dirty="0" smtClean="0"/>
              <a:t>is the number of particles into which the solute will dissociate</a:t>
            </a:r>
          </a:p>
          <a:p>
            <a:pPr marL="566738" indent="-457200">
              <a:defRPr/>
            </a:pPr>
            <a:endParaRPr lang="en-US" dirty="0" smtClean="0"/>
          </a:p>
          <a:p>
            <a:pPr marL="566738" indent="-457200"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greater the number of particles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chemeClr val="accent1"/>
                </a:solidFill>
              </a:rPr>
              <a:t>greater the effect</a:t>
            </a:r>
            <a:r>
              <a:rPr lang="en-US" dirty="0" smtClean="0"/>
              <a:t> on colligative properties</a:t>
            </a:r>
          </a:p>
          <a:p>
            <a:pPr marL="109538" indent="9525"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109538" indent="9525">
              <a:buFont typeface="Wingdings 2" pitchFamily="18" charset="2"/>
              <a:buNone/>
              <a:tabLst>
                <a:tab pos="3657600" algn="ctr"/>
                <a:tab pos="8120063" algn="r"/>
              </a:tabLst>
              <a:defRPr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Colligative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9320"/>
            <a:ext cx="2895600" cy="4623816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Mg(NO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 </a:t>
            </a:r>
            <a:r>
              <a:rPr lang="en-US" dirty="0" smtClean="0"/>
              <a:t>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 </a:t>
            </a:r>
            <a:r>
              <a:rPr lang="en-US" dirty="0" smtClean="0"/>
              <a:t>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AlBr</a:t>
            </a:r>
            <a:r>
              <a:rPr lang="en-US" baseline="-25000" dirty="0" smtClean="0"/>
              <a:t>3 </a:t>
            </a:r>
            <a:r>
              <a:rPr lang="en-US" dirty="0" smtClean="0"/>
              <a:t>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err="1" smtClean="0"/>
              <a:t>HCl</a:t>
            </a:r>
            <a:r>
              <a:rPr lang="en-US" dirty="0" smtClean="0"/>
              <a:t> 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 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(s)</a:t>
            </a:r>
          </a:p>
          <a:p>
            <a:pPr>
              <a:lnSpc>
                <a:spcPct val="150000"/>
              </a:lnSpc>
              <a:defRPr/>
            </a:pPr>
            <a:r>
              <a:rPr lang="en-US" dirty="0" err="1" smtClean="0"/>
              <a:t>LiF</a:t>
            </a:r>
            <a:r>
              <a:rPr lang="en-US" dirty="0" smtClean="0"/>
              <a:t> (s)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109538" indent="9525">
              <a:buFont typeface="Wingdings 2" pitchFamily="18" charset="2"/>
              <a:buNone/>
              <a:tabLst>
                <a:tab pos="3657600" algn="ctr"/>
                <a:tab pos="8120063" algn="r"/>
              </a:tabLst>
              <a:defRPr/>
            </a:pPr>
            <a:endParaRPr lang="en-US" baseline="-25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133600"/>
            <a:ext cx="4038600" cy="4623816"/>
          </a:xfrm>
        </p:spPr>
        <p:txBody>
          <a:bodyPr/>
          <a:lstStyle/>
          <a:p>
            <a:pPr marL="119062" indent="0">
              <a:lnSpc>
                <a:spcPct val="15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→  </a:t>
            </a:r>
            <a:r>
              <a:rPr lang="en-US" dirty="0" smtClean="0"/>
              <a:t>Mg</a:t>
            </a:r>
            <a:r>
              <a:rPr lang="en-US" baseline="30000" dirty="0" smtClean="0"/>
              <a:t>+2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/>
              <a:t>)  +  2NO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 smtClean="0"/>
              <a:t>)</a:t>
            </a:r>
          </a:p>
          <a:p>
            <a:pPr marL="119062" indent="0">
              <a:lnSpc>
                <a:spcPct val="150000"/>
              </a:lnSpc>
              <a:buNone/>
            </a:pPr>
            <a:r>
              <a:rPr lang="en-US" dirty="0"/>
              <a:t>→ 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119062" indent="0">
              <a:lnSpc>
                <a:spcPct val="150000"/>
              </a:lnSpc>
              <a:buNone/>
            </a:pPr>
            <a:r>
              <a:rPr lang="en-US" dirty="0"/>
              <a:t>→  Al</a:t>
            </a:r>
            <a:r>
              <a:rPr lang="en-US" baseline="30000" dirty="0"/>
              <a:t>+3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3Br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119062" indent="0">
              <a:lnSpc>
                <a:spcPct val="150000"/>
              </a:lnSpc>
              <a:buNone/>
            </a:pPr>
            <a:r>
              <a:rPr lang="en-US" dirty="0"/>
              <a:t>→  H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 smtClean="0"/>
              <a:t>)</a:t>
            </a:r>
          </a:p>
          <a:p>
            <a:pPr marL="119062" indent="0">
              <a:lnSpc>
                <a:spcPct val="150000"/>
              </a:lnSpc>
              <a:buNone/>
            </a:pPr>
            <a:r>
              <a:rPr lang="en-US" dirty="0" smtClean="0"/>
              <a:t>→ 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pPr marL="119062" indent="0">
              <a:lnSpc>
                <a:spcPct val="150000"/>
              </a:lnSpc>
              <a:buNone/>
            </a:pPr>
            <a:r>
              <a:rPr lang="en-US" dirty="0" smtClean="0"/>
              <a:t>→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pPr marL="119062" indent="0">
              <a:lnSpc>
                <a:spcPct val="150000"/>
              </a:lnSpc>
              <a:buNone/>
            </a:pPr>
            <a:r>
              <a:rPr lang="en-US" dirty="0" smtClean="0"/>
              <a:t>→  Li</a:t>
            </a:r>
            <a:r>
              <a:rPr lang="en-US" baseline="30000" dirty="0" smtClean="0"/>
              <a:t>+</a:t>
            </a:r>
            <a:r>
              <a:rPr lang="en-US" dirty="0" smtClean="0"/>
              <a:t>(</a:t>
            </a:r>
            <a:r>
              <a:rPr lang="en-US" dirty="0" err="1"/>
              <a:t>aq</a:t>
            </a:r>
            <a:r>
              <a:rPr lang="en-US" dirty="0"/>
              <a:t>)  +  </a:t>
            </a:r>
            <a:r>
              <a:rPr lang="en-US" dirty="0" smtClean="0"/>
              <a:t>F</a:t>
            </a:r>
            <a:r>
              <a:rPr lang="en-US" baseline="30000" dirty="0" smtClean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34200" y="2157984"/>
            <a:ext cx="22098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Font typeface="Arial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Wingdings 3" pitchFamily="18" charset="2"/>
              <a:buChar char="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3 moles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1 mole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4 moles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2 moles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1 mole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1 mole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 smtClean="0"/>
              <a:t>2 moles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109538" indent="9525">
              <a:buFont typeface="Wingdings 2" pitchFamily="18" charset="2"/>
              <a:buNone/>
              <a:tabLst>
                <a:tab pos="3657600" algn="ctr"/>
                <a:tab pos="8120063" algn="r"/>
              </a:tabLst>
              <a:defRPr/>
            </a:pPr>
            <a:endParaRPr lang="en-US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934200" y="1600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Number of aqueous particles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600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Which solute will have the </a:t>
            </a:r>
            <a:r>
              <a:rPr lang="en-US" sz="2400" dirty="0" smtClean="0">
                <a:solidFill>
                  <a:schemeClr val="accent1"/>
                </a:solidFill>
              </a:rPr>
              <a:t>greatest</a:t>
            </a:r>
            <a:r>
              <a:rPr lang="en-US" sz="2400" dirty="0" smtClean="0">
                <a:solidFill>
                  <a:schemeClr val="accent2"/>
                </a:solidFill>
              </a:rPr>
              <a:t> effect on colligative properties?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467600" y="4114800"/>
            <a:ext cx="1219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14400" y="3581400"/>
            <a:ext cx="1295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1607403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Which solute will have the </a:t>
            </a:r>
            <a:r>
              <a:rPr lang="en-US" sz="2400" dirty="0" smtClean="0">
                <a:solidFill>
                  <a:schemeClr val="accent2"/>
                </a:solidFill>
              </a:rPr>
              <a:t>least </a:t>
            </a:r>
            <a:r>
              <a:rPr lang="en-US" sz="2400" dirty="0" smtClean="0">
                <a:solidFill>
                  <a:schemeClr val="accent1"/>
                </a:solidFill>
              </a:rPr>
              <a:t>effect on colligative properties?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467600" y="5334000"/>
            <a:ext cx="1066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91400" y="3429000"/>
            <a:ext cx="1066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67600" y="6019800"/>
            <a:ext cx="1066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914400" y="3048000"/>
            <a:ext cx="17526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000" y="4876800"/>
            <a:ext cx="14478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38200" y="5486400"/>
            <a:ext cx="18288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3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4" grpId="0" animBg="1"/>
      <p:bldP spid="15" grpId="0"/>
      <p:bldP spid="21" grpId="0" animBg="1"/>
      <p:bldP spid="22" grpId="0" animBg="1"/>
      <p:bldP spid="23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Vapor Pressure Lowering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625975"/>
          </a:xfrm>
        </p:spPr>
        <p:txBody>
          <a:bodyPr/>
          <a:lstStyle/>
          <a:p>
            <a:r>
              <a:rPr lang="en-US" dirty="0" smtClean="0"/>
              <a:t>Vapor pressure defined: </a:t>
            </a:r>
            <a:r>
              <a:rPr lang="en-US" dirty="0" smtClean="0">
                <a:solidFill>
                  <a:schemeClr val="accent1"/>
                </a:solidFill>
              </a:rPr>
              <a:t>pressure exerted by liquid particles that have escaped the liquid’s surface and entered gaseous state</a:t>
            </a:r>
          </a:p>
          <a:p>
            <a:r>
              <a:rPr lang="en-US" dirty="0" smtClean="0"/>
              <a:t>When a container holds only water molecules (pure solvent), these molecules occupy </a:t>
            </a:r>
            <a:r>
              <a:rPr lang="en-US" dirty="0" smtClean="0">
                <a:solidFill>
                  <a:schemeClr val="accent1"/>
                </a:solidFill>
              </a:rPr>
              <a:t>the entire surface area of the liquid</a:t>
            </a:r>
            <a:r>
              <a:rPr lang="en-US" dirty="0" smtClean="0"/>
              <a:t>, and any water molecule with enough energy will </a:t>
            </a:r>
            <a:r>
              <a:rPr lang="en-US" dirty="0" smtClean="0">
                <a:solidFill>
                  <a:schemeClr val="accent1"/>
                </a:solidFill>
              </a:rPr>
              <a:t>evaporate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4" name="Picture 3" descr="erlenmeyers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/>
        </p:blipFill>
        <p:spPr bwMode="auto">
          <a:xfrm>
            <a:off x="7048500" y="4771103"/>
            <a:ext cx="129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Vapor Pressure Lowering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25975"/>
          </a:xfrm>
        </p:spPr>
        <p:txBody>
          <a:bodyPr/>
          <a:lstStyle/>
          <a:p>
            <a:r>
              <a:rPr lang="en-US" dirty="0" smtClean="0"/>
              <a:t>In a solution, the surface area is occupied by </a:t>
            </a:r>
            <a:r>
              <a:rPr lang="en-US" dirty="0" smtClean="0">
                <a:solidFill>
                  <a:schemeClr val="accent1"/>
                </a:solidFill>
              </a:rPr>
              <a:t>solute and solvent particles</a:t>
            </a:r>
            <a:r>
              <a:rPr lang="en-US" dirty="0" smtClean="0"/>
              <a:t>, decreasing the area from which water molecules can </a:t>
            </a:r>
            <a:r>
              <a:rPr lang="en-US" dirty="0" smtClean="0">
                <a:solidFill>
                  <a:schemeClr val="accent1"/>
                </a:solidFill>
              </a:rPr>
              <a:t>escape</a:t>
            </a:r>
          </a:p>
          <a:p>
            <a:r>
              <a:rPr lang="en-US" dirty="0" smtClean="0"/>
              <a:t>Because they are sharing the surface with </a:t>
            </a:r>
            <a:r>
              <a:rPr lang="en-US" dirty="0" smtClean="0">
                <a:solidFill>
                  <a:schemeClr val="accent1"/>
                </a:solidFill>
              </a:rPr>
              <a:t>solute particles</a:t>
            </a:r>
            <a:r>
              <a:rPr lang="en-US" dirty="0" smtClean="0"/>
              <a:t>, fewer water molecules </a:t>
            </a:r>
            <a:r>
              <a:rPr lang="en-US" dirty="0" smtClean="0">
                <a:solidFill>
                  <a:schemeClr val="accent1"/>
                </a:solidFill>
              </a:rPr>
              <a:t>leave </a:t>
            </a:r>
            <a:r>
              <a:rPr lang="en-US" dirty="0" smtClean="0"/>
              <a:t>solution, resulting in </a:t>
            </a:r>
            <a:r>
              <a:rPr lang="en-US" dirty="0" smtClean="0">
                <a:solidFill>
                  <a:schemeClr val="accent1"/>
                </a:solidFill>
              </a:rPr>
              <a:t>lower </a:t>
            </a:r>
            <a:r>
              <a:rPr lang="en-US" dirty="0" smtClean="0"/>
              <a:t>vapor pressure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4" name="Picture 3" descr="erlenmeyer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8006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162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Vapor Pressure Lowering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625975"/>
          </a:xfrm>
        </p:spPr>
        <p:txBody>
          <a:bodyPr/>
          <a:lstStyle/>
          <a:p>
            <a:r>
              <a:rPr lang="en-US" dirty="0" smtClean="0"/>
              <a:t>Vapor pressure is a colligative property because </a:t>
            </a:r>
            <a:r>
              <a:rPr lang="en-US" dirty="0" smtClean="0">
                <a:solidFill>
                  <a:schemeClr val="accent1"/>
                </a:solidFill>
              </a:rPr>
              <a:t>it changes due to the addition of solute particles</a:t>
            </a:r>
          </a:p>
          <a:p>
            <a:r>
              <a:rPr lang="en-US" dirty="0" smtClean="0"/>
              <a:t>With </a:t>
            </a:r>
            <a:r>
              <a:rPr lang="en-US" dirty="0" smtClean="0">
                <a:solidFill>
                  <a:schemeClr val="accent1"/>
                </a:solidFill>
              </a:rPr>
              <a:t>more</a:t>
            </a:r>
            <a:r>
              <a:rPr lang="en-US" dirty="0" smtClean="0"/>
              <a:t> solute particles in solution, </a:t>
            </a:r>
            <a:r>
              <a:rPr lang="en-US" dirty="0" smtClean="0">
                <a:solidFill>
                  <a:schemeClr val="accent1"/>
                </a:solidFill>
              </a:rPr>
              <a:t>fewer  </a:t>
            </a:r>
            <a:r>
              <a:rPr lang="en-US" dirty="0" smtClean="0"/>
              <a:t>water molecules at the surface escape into the gaseous state</a:t>
            </a:r>
          </a:p>
          <a:p>
            <a:r>
              <a:rPr lang="en-US" dirty="0" smtClean="0"/>
              <a:t>Thus, the vapor pressure </a:t>
            </a:r>
            <a:r>
              <a:rPr lang="en-US" dirty="0" smtClean="0">
                <a:solidFill>
                  <a:schemeClr val="accent1"/>
                </a:solidFill>
              </a:rPr>
              <a:t>lowers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5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78375"/>
          </a:xfrm>
        </p:spPr>
        <p:txBody>
          <a:bodyPr/>
          <a:lstStyle/>
          <a:p>
            <a:r>
              <a:rPr lang="en-US" dirty="0" smtClean="0"/>
              <a:t>Boiling point: </a:t>
            </a:r>
            <a:r>
              <a:rPr lang="en-US" dirty="0" smtClean="0">
                <a:solidFill>
                  <a:schemeClr val="accent1"/>
                </a:solidFill>
              </a:rPr>
              <a:t>the temperature at which vapor pressure of substance equals atmospheric pressure and the substance moves into gas phase</a:t>
            </a:r>
          </a:p>
          <a:p>
            <a:r>
              <a:rPr lang="en-US" dirty="0" smtClean="0"/>
              <a:t>Adding a solute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lowers the vapor pressure of  solution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increases the difference </a:t>
            </a:r>
            <a:r>
              <a:rPr lang="en-US" dirty="0" smtClean="0"/>
              <a:t>between vapor pressure and atmospheric pressure, and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blocks water molecules</a:t>
            </a:r>
            <a:r>
              <a:rPr lang="en-US" dirty="0" smtClean="0"/>
              <a:t> from escaping into gas phase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78375"/>
          </a:xfrm>
        </p:spPr>
        <p:txBody>
          <a:bodyPr/>
          <a:lstStyle/>
          <a:p>
            <a:r>
              <a:rPr lang="en-US" dirty="0" smtClean="0"/>
              <a:t>Heating to a higher temperature </a:t>
            </a:r>
            <a:r>
              <a:rPr lang="en-US" dirty="0" smtClean="0">
                <a:solidFill>
                  <a:schemeClr val="accent1"/>
                </a:solidFill>
              </a:rPr>
              <a:t>provides the kinetic energy necessary to raise the vapor pressure of solution to the atmospheric pressure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Boiling point elevation</a:t>
            </a:r>
            <a:r>
              <a:rPr lang="en-US" dirty="0" smtClean="0"/>
              <a:t> is the temperature difference between the boiling point of pure solvent and that of the solution</a:t>
            </a:r>
          </a:p>
          <a:p>
            <a:r>
              <a:rPr lang="en-US" dirty="0" smtClean="0"/>
              <a:t>Colligative property because </a:t>
            </a:r>
            <a:r>
              <a:rPr lang="en-US" dirty="0" smtClean="0">
                <a:solidFill>
                  <a:schemeClr val="accent1"/>
                </a:solidFill>
              </a:rPr>
              <a:t>the greater the number of particles in solution, the greater the increase in boiling point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48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29570" y="1469267"/>
            <a:ext cx="3077570" cy="538873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Solid Solute/Liquid Solvent</a:t>
            </a:r>
          </a:p>
          <a:p>
            <a:pPr marL="341313" indent="-23177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Solute and Solvent as Separate Substances</a:t>
            </a:r>
          </a:p>
          <a:p>
            <a:pPr marL="519113" lvl="1" indent="-1857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/>
              <a:t>Solid solute: tightly packed particles </a:t>
            </a:r>
          </a:p>
          <a:p>
            <a:pPr marL="776287" lvl="2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800" dirty="0" smtClean="0"/>
              <a:t>Draw particles of the solid solute</a:t>
            </a:r>
          </a:p>
          <a:p>
            <a:pPr marL="519113" lvl="1" indent="-18573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Liquid solvent (H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O): loosely packed particles</a:t>
            </a:r>
          </a:p>
          <a:p>
            <a:pPr marL="803275" lvl="2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800" dirty="0" smtClean="0"/>
              <a:t>Draw particles of the liquid water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48200" y="2765554"/>
            <a:ext cx="2138516" cy="2187446"/>
            <a:chOff x="4648200" y="2765554"/>
            <a:chExt cx="2138516" cy="2187446"/>
          </a:xfrm>
        </p:grpSpPr>
        <p:sp>
          <p:nvSpPr>
            <p:cNvPr id="5" name="Oval 4"/>
            <p:cNvSpPr/>
            <p:nvPr/>
          </p:nvSpPr>
          <p:spPr>
            <a:xfrm>
              <a:off x="5410200" y="3520522"/>
              <a:ext cx="609600" cy="609600"/>
            </a:xfrm>
            <a:prstGeom prst="ellipse">
              <a:avLst/>
            </a:prstGeom>
            <a:solidFill>
              <a:srgbClr val="41AB83"/>
            </a:solidFill>
            <a:ln>
              <a:solidFill>
                <a:srgbClr val="41AB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019800" y="3672922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019800" y="4586430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562600" y="3247576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105400" y="3697809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562600" y="4098167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953000" y="4034342"/>
              <a:ext cx="609600" cy="609600"/>
            </a:xfrm>
            <a:prstGeom prst="ellipse">
              <a:avLst/>
            </a:prstGeom>
            <a:solidFill>
              <a:srgbClr val="41AB83"/>
            </a:solidFill>
            <a:ln>
              <a:solidFill>
                <a:srgbClr val="41AB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867400" y="3999844"/>
              <a:ext cx="609600" cy="609600"/>
            </a:xfrm>
            <a:prstGeom prst="ellipse">
              <a:avLst/>
            </a:prstGeom>
            <a:solidFill>
              <a:srgbClr val="41AB83"/>
            </a:solidFill>
            <a:ln>
              <a:solidFill>
                <a:srgbClr val="41AB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867400" y="3031367"/>
              <a:ext cx="609600" cy="609600"/>
            </a:xfrm>
            <a:prstGeom prst="ellipse">
              <a:avLst/>
            </a:prstGeom>
            <a:solidFill>
              <a:srgbClr val="41AB83"/>
            </a:solidFill>
            <a:ln>
              <a:solidFill>
                <a:srgbClr val="41AB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953000" y="3066716"/>
              <a:ext cx="609600" cy="609600"/>
            </a:xfrm>
            <a:prstGeom prst="ellipse">
              <a:avLst/>
            </a:prstGeom>
            <a:solidFill>
              <a:srgbClr val="41AB83"/>
            </a:solidFill>
            <a:ln>
              <a:solidFill>
                <a:srgbClr val="41AB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105400" y="4648200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481916" y="3205023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481916" y="4186742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48200" y="3247576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019800" y="2765554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648200" y="4142713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105400" y="2769603"/>
              <a:ext cx="3048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50089" y="1725562"/>
            <a:ext cx="2450115" cy="4270188"/>
            <a:chOff x="6550089" y="1725562"/>
            <a:chExt cx="2450115" cy="4270188"/>
          </a:xfrm>
        </p:grpSpPr>
        <p:grpSp>
          <p:nvGrpSpPr>
            <p:cNvPr id="12" name="Group 11"/>
            <p:cNvGrpSpPr/>
            <p:nvPr/>
          </p:nvGrpSpPr>
          <p:grpSpPr>
            <a:xfrm rot="2028745">
              <a:off x="6813789" y="4086602"/>
              <a:ext cx="914400" cy="717755"/>
              <a:chOff x="6477000" y="1981200"/>
              <a:chExt cx="914400" cy="7177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9814594">
              <a:off x="7044968" y="2455449"/>
              <a:ext cx="914400" cy="717755"/>
              <a:chOff x="6477000" y="1981200"/>
              <a:chExt cx="914400" cy="71775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0800000">
              <a:off x="8085804" y="5277995"/>
              <a:ext cx="914400" cy="717755"/>
              <a:chOff x="6477000" y="1981200"/>
              <a:chExt cx="914400" cy="71775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906365" y="2765322"/>
              <a:ext cx="914400" cy="717755"/>
              <a:chOff x="6477000" y="1981200"/>
              <a:chExt cx="914400" cy="717755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rot="692670">
              <a:off x="7938259" y="2017406"/>
              <a:ext cx="914400" cy="717755"/>
              <a:chOff x="6477000" y="1981200"/>
              <a:chExt cx="914400" cy="717755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994423" y="3190568"/>
              <a:ext cx="914400" cy="717755"/>
              <a:chOff x="6477000" y="1981200"/>
              <a:chExt cx="914400" cy="717755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rot="19885266">
              <a:off x="7756423" y="3625644"/>
              <a:ext cx="914400" cy="717755"/>
              <a:chOff x="6477000" y="1981200"/>
              <a:chExt cx="914400" cy="71775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6105725">
              <a:off x="7673984" y="4511991"/>
              <a:ext cx="914400" cy="717755"/>
              <a:chOff x="6477000" y="1981200"/>
              <a:chExt cx="914400" cy="717755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rot="17555273">
              <a:off x="6451767" y="4976607"/>
              <a:ext cx="914400" cy="717755"/>
              <a:chOff x="6477000" y="1981200"/>
              <a:chExt cx="914400" cy="717755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19243402">
              <a:off x="6885824" y="1725562"/>
              <a:ext cx="914400" cy="717755"/>
              <a:chOff x="6477000" y="1981200"/>
              <a:chExt cx="914400" cy="717755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 rot="16610214">
              <a:off x="7220778" y="5169402"/>
              <a:ext cx="914400" cy="717755"/>
              <a:chOff x="6477000" y="1981200"/>
              <a:chExt cx="914400" cy="717755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6629400" y="2133600"/>
                <a:ext cx="533400" cy="56535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477000" y="1981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086600" y="2057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8006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Solid Solute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8580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Liquid Solvent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3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Colligative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Properties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/>
              <a:t>Colligative</a:t>
            </a:r>
            <a:r>
              <a:rPr lang="en-US" dirty="0" smtClean="0"/>
              <a:t> properties depend on the __________ of solute particles, not the identity.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Which substance has the greatest effect on </a:t>
            </a:r>
            <a:r>
              <a:rPr lang="en-US" dirty="0" err="1" smtClean="0"/>
              <a:t>colligative</a:t>
            </a:r>
            <a:r>
              <a:rPr lang="en-US" dirty="0" smtClean="0"/>
              <a:t> properties?</a:t>
            </a:r>
          </a:p>
          <a:p>
            <a:pPr indent="2540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tabLst>
                <a:tab pos="914400" algn="l"/>
                <a:tab pos="2292350" algn="l"/>
                <a:tab pos="4572000" algn="l"/>
                <a:tab pos="6400800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KCl</a:t>
            </a:r>
            <a:r>
              <a:rPr lang="en-US" dirty="0" smtClean="0"/>
              <a:t>	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	CaCl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err="1" smtClean="0"/>
              <a:t>NaCl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Vapor pressure is caused by particles in a closed container entering the __________ state. Adding a solute _______ the vapor pressure.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 occurs when the vapor pressure equals the atmospheric pressure. Adding a solute will __________the boiling point.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0" y="1609725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number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4902200"/>
            <a:ext cx="1600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Boiling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40481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gaseous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4493342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lowers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5715000"/>
            <a:ext cx="16764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elevate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32766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6" grpId="0"/>
      <p:bldP spid="17" grpId="0"/>
      <p:bldP spid="12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Freezing Point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r>
              <a:rPr lang="en-US" dirty="0" smtClean="0"/>
              <a:t>Freezing point defined: </a:t>
            </a:r>
            <a:r>
              <a:rPr lang="en-US" dirty="0" smtClean="0">
                <a:solidFill>
                  <a:schemeClr val="accent1"/>
                </a:solidFill>
              </a:rPr>
              <a:t>the temperature at which particles do not have sufficient energy to overcome </a:t>
            </a:r>
            <a:r>
              <a:rPr lang="en-US" dirty="0" err="1" smtClean="0">
                <a:solidFill>
                  <a:schemeClr val="accent1"/>
                </a:solidFill>
              </a:rPr>
              <a:t>interparticle</a:t>
            </a:r>
            <a:r>
              <a:rPr lang="en-US" dirty="0" smtClean="0">
                <a:solidFill>
                  <a:schemeClr val="accent1"/>
                </a:solidFill>
              </a:rPr>
              <a:t> attraction and move into solid state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Adding solute </a:t>
            </a:r>
            <a:r>
              <a:rPr lang="en-US" dirty="0" smtClean="0"/>
              <a:t>interferes with attractive forces and prevents them from </a:t>
            </a:r>
            <a:r>
              <a:rPr lang="en-US" dirty="0" smtClean="0">
                <a:solidFill>
                  <a:schemeClr val="accent1"/>
                </a:solidFill>
              </a:rPr>
              <a:t>freezing</a:t>
            </a:r>
          </a:p>
          <a:p>
            <a:r>
              <a:rPr lang="en-US" dirty="0" smtClean="0"/>
              <a:t>The temperature must be </a:t>
            </a:r>
            <a:r>
              <a:rPr lang="en-US" dirty="0" smtClean="0">
                <a:solidFill>
                  <a:schemeClr val="accent1"/>
                </a:solidFill>
              </a:rPr>
              <a:t>lowered even more for the solution to freeze</a:t>
            </a:r>
          </a:p>
          <a:p>
            <a:r>
              <a:rPr lang="en-US" dirty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freezing point depression </a:t>
            </a:r>
            <a:r>
              <a:rPr lang="en-US" dirty="0"/>
              <a:t>is the temperature difference between the freezing points of the </a:t>
            </a:r>
            <a:r>
              <a:rPr lang="en-US" dirty="0" smtClean="0">
                <a:solidFill>
                  <a:schemeClr val="accent1"/>
                </a:solidFill>
              </a:rPr>
              <a:t>pure solvent </a:t>
            </a:r>
            <a:r>
              <a:rPr lang="en-US" dirty="0"/>
              <a:t>and the </a:t>
            </a:r>
            <a:r>
              <a:rPr lang="en-US" dirty="0" smtClean="0">
                <a:solidFill>
                  <a:schemeClr val="accent1"/>
                </a:solidFill>
              </a:rPr>
              <a:t>solution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Freezing Point 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778375"/>
          </a:xfrm>
        </p:spPr>
        <p:txBody>
          <a:bodyPr/>
          <a:lstStyle/>
          <a:p>
            <a:r>
              <a:rPr lang="en-US" dirty="0" smtClean="0"/>
              <a:t>Practical Applications of Freezing Point Depression</a:t>
            </a:r>
          </a:p>
          <a:p>
            <a:pPr lvl="1"/>
            <a:r>
              <a:rPr lang="en-US" dirty="0" smtClean="0"/>
              <a:t>De-icing highways, runways, and airplane wings during winter</a:t>
            </a:r>
          </a:p>
          <a:p>
            <a:pPr lvl="1"/>
            <a:r>
              <a:rPr lang="en-US" dirty="0" smtClean="0"/>
              <a:t>Using rock salt with ice when making ice cream</a:t>
            </a:r>
          </a:p>
          <a:p>
            <a:pPr lvl="1"/>
            <a:r>
              <a:rPr lang="en-US" dirty="0" smtClean="0"/>
              <a:t>Antifreeze for automobiles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778375"/>
          </a:xfrm>
        </p:spPr>
        <p:txBody>
          <a:bodyPr/>
          <a:lstStyle/>
          <a:p>
            <a:r>
              <a:rPr lang="en-US" dirty="0" smtClean="0"/>
              <a:t>Osmosis defined: </a:t>
            </a:r>
            <a:r>
              <a:rPr lang="en-US" dirty="0" smtClean="0">
                <a:solidFill>
                  <a:schemeClr val="accent1"/>
                </a:solidFill>
              </a:rPr>
              <a:t>diffusion of solvent particles through a semipermeable membrane from an area of higher solvent concentration to lower solvent concentration</a:t>
            </a:r>
          </a:p>
          <a:p>
            <a:pPr lvl="1"/>
            <a:r>
              <a:rPr lang="en-US" dirty="0" smtClean="0"/>
              <a:t>Semipermeable membrane: </a:t>
            </a:r>
            <a:r>
              <a:rPr lang="en-US" dirty="0" smtClean="0">
                <a:solidFill>
                  <a:schemeClr val="accent2"/>
                </a:solidFill>
              </a:rPr>
              <a:t>a thin sheet of a substance with pores, which acts as a barrier allowing some particles, but not others, to cross</a:t>
            </a:r>
          </a:p>
          <a:p>
            <a:pPr>
              <a:buFont typeface="Wingdings 2" pitchFamily="18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82000" cy="3352800"/>
          </a:xfrm>
        </p:spPr>
        <p:txBody>
          <a:bodyPr/>
          <a:lstStyle/>
          <a:p>
            <a:r>
              <a:rPr lang="en-US" sz="2800" dirty="0" smtClean="0"/>
              <a:t>When water (</a:t>
            </a:r>
            <a:r>
              <a:rPr lang="en-US" sz="2800" dirty="0" smtClean="0">
                <a:solidFill>
                  <a:schemeClr val="accent1"/>
                </a:solidFill>
              </a:rPr>
              <a:t>pure solvent</a:t>
            </a:r>
            <a:r>
              <a:rPr lang="en-US" sz="2800" dirty="0" smtClean="0"/>
              <a:t>) is separated from a concentrated solution by a semipermeable membrane, </a:t>
            </a:r>
            <a:r>
              <a:rPr lang="en-US" sz="2800" dirty="0" smtClean="0">
                <a:solidFill>
                  <a:schemeClr val="accent1"/>
                </a:solidFill>
              </a:rPr>
              <a:t>water molecules</a:t>
            </a:r>
            <a:r>
              <a:rPr lang="en-US" sz="2800" dirty="0" smtClean="0"/>
              <a:t> move through the membrane, but </a:t>
            </a:r>
            <a:r>
              <a:rPr lang="en-US" sz="2800" dirty="0" smtClean="0">
                <a:solidFill>
                  <a:schemeClr val="accent1"/>
                </a:solidFill>
              </a:rPr>
              <a:t>solute particles </a:t>
            </a:r>
            <a:r>
              <a:rPr lang="en-US" sz="2800" dirty="0" smtClean="0"/>
              <a:t>do not cross</a:t>
            </a:r>
          </a:p>
          <a:p>
            <a:r>
              <a:rPr lang="en-US" sz="2800" dirty="0" smtClean="0"/>
              <a:t>More water molecules cross from the </a:t>
            </a:r>
            <a:r>
              <a:rPr lang="en-US" sz="2800" dirty="0" smtClean="0">
                <a:solidFill>
                  <a:schemeClr val="accent1"/>
                </a:solidFill>
              </a:rPr>
              <a:t>solvent </a:t>
            </a:r>
            <a:r>
              <a:rPr lang="en-US" sz="2800" dirty="0" smtClean="0"/>
              <a:t>side than from the </a:t>
            </a:r>
            <a:r>
              <a:rPr lang="en-US" sz="2800" dirty="0" smtClean="0">
                <a:solidFill>
                  <a:schemeClr val="accent1"/>
                </a:solidFill>
              </a:rPr>
              <a:t>solution</a:t>
            </a:r>
            <a:r>
              <a:rPr lang="en-US" sz="2800" dirty="0" smtClean="0"/>
              <a:t> side</a:t>
            </a:r>
          </a:p>
          <a:p>
            <a:r>
              <a:rPr lang="en-US" sz="2800" dirty="0" smtClean="0"/>
              <a:t>Addition of water molecules  to solution side creates </a:t>
            </a:r>
            <a:r>
              <a:rPr lang="en-US" sz="2800" dirty="0" smtClean="0">
                <a:solidFill>
                  <a:schemeClr val="accent1"/>
                </a:solidFill>
              </a:rPr>
              <a:t>pressure</a:t>
            </a:r>
            <a:r>
              <a:rPr lang="en-US" sz="2800" dirty="0" smtClean="0"/>
              <a:t>, forcing water to return to solvent side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5268912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Dilute Solution</a:t>
            </a:r>
          </a:p>
          <a:p>
            <a:pPr algn="ctr"/>
            <a:r>
              <a:rPr lang="en-US" dirty="0"/>
              <a:t>low solute/high solvent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38800" y="5268912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Concentrated Solution</a:t>
            </a:r>
          </a:p>
          <a:p>
            <a:pPr algn="ctr"/>
            <a:r>
              <a:rPr lang="en-US" dirty="0"/>
              <a:t>high solute/low solvent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8000" y="5268912"/>
            <a:ext cx="2819400" cy="1208088"/>
            <a:chOff x="3048000" y="5029200"/>
            <a:chExt cx="2819400" cy="1207532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038810" y="5486190"/>
              <a:ext cx="9139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02" name="TextBox 7"/>
            <p:cNvSpPr txBox="1">
              <a:spLocks noChangeArrowheads="1"/>
            </p:cNvSpPr>
            <p:nvPr/>
          </p:nvSpPr>
          <p:spPr bwMode="auto">
            <a:xfrm>
              <a:off x="3048000" y="5867400"/>
              <a:ext cx="2819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sz="1600" dirty="0"/>
                <a:t>emipermeable membrane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505200" y="5584825"/>
            <a:ext cx="1447800" cy="369887"/>
            <a:chOff x="3505200" y="5345668"/>
            <a:chExt cx="1447800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114800" y="5486743"/>
              <a:ext cx="8382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00" name="TextBox 17"/>
            <p:cNvSpPr txBox="1">
              <a:spLocks noChangeArrowheads="1"/>
            </p:cNvSpPr>
            <p:nvPr/>
          </p:nvSpPr>
          <p:spPr bwMode="auto">
            <a:xfrm>
              <a:off x="3505200" y="5345668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H</a:t>
              </a:r>
              <a:r>
                <a:rPr lang="en-US" baseline="-25000" dirty="0"/>
                <a:t>2</a:t>
              </a:r>
              <a:r>
                <a:rPr lang="en-US" dirty="0"/>
                <a:t>O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778375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Osmotic pressure </a:t>
            </a:r>
            <a:r>
              <a:rPr lang="en-US" dirty="0" smtClean="0"/>
              <a:t>is the additional pressure caused by </a:t>
            </a:r>
            <a:r>
              <a:rPr lang="en-US" dirty="0" smtClean="0">
                <a:solidFill>
                  <a:schemeClr val="accent1"/>
                </a:solidFill>
              </a:rPr>
              <a:t>water molecules moving across the semipermeable membrane</a:t>
            </a:r>
          </a:p>
          <a:p>
            <a:pPr lvl="1"/>
            <a:r>
              <a:rPr lang="en-US" dirty="0" smtClean="0"/>
              <a:t>It can also be thought of as </a:t>
            </a:r>
            <a:r>
              <a:rPr lang="en-US" dirty="0" smtClean="0">
                <a:solidFill>
                  <a:schemeClr val="accent1"/>
                </a:solidFill>
              </a:rPr>
              <a:t>the amount of pressure that must be applied to prevent osmosis (flow of water across the semipermeable membrane)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Colligative </a:t>
            </a:r>
            <a:r>
              <a:rPr lang="en-US" dirty="0" smtClean="0"/>
              <a:t>property because </a:t>
            </a:r>
            <a:r>
              <a:rPr lang="en-US" dirty="0" smtClean="0">
                <a:solidFill>
                  <a:schemeClr val="accent1"/>
                </a:solidFill>
              </a:rPr>
              <a:t>it depends upon the number of solute particles in a specified volume of solution</a:t>
            </a:r>
          </a:p>
          <a:p>
            <a:pPr lvl="1"/>
            <a:endParaRPr lang="en-US" sz="26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Colligative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Properties Quiz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Adding a solute will _______________ the freezing point.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Practical applications of this </a:t>
            </a:r>
            <a:r>
              <a:rPr lang="en-US" dirty="0" err="1" smtClean="0"/>
              <a:t>colligative</a:t>
            </a:r>
            <a:r>
              <a:rPr lang="en-US" dirty="0" smtClean="0"/>
              <a:t> property include: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____________________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____________________</a:t>
            </a:r>
          </a:p>
          <a:p>
            <a:pPr marL="731012" lvl="1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____________________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Diffusion of solvent particles across a </a:t>
            </a:r>
            <a:r>
              <a:rPr lang="en-US" dirty="0" err="1" smtClean="0"/>
              <a:t>semipermeable</a:t>
            </a:r>
            <a:r>
              <a:rPr lang="en-US" dirty="0" smtClean="0"/>
              <a:t> membrane is called __________. Particles move from __________ concentration to ______ concentration.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Adding a solute causes water to move from the ________ (water) side to the ________ side of the membrane.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33800" y="1609725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depress/lower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9200" y="4800600"/>
            <a:ext cx="1143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lower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86200" y="441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osmosis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6800" y="478472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higher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90600" y="5486400"/>
            <a:ext cx="1447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>
                <a:solidFill>
                  <a:schemeClr val="accent1"/>
                </a:solidFill>
                <a:latin typeface="Corbel" pitchFamily="34" charset="0"/>
              </a:rPr>
              <a:t>solvent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00600" y="5511800"/>
            <a:ext cx="16764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solution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95400" y="304800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De-icing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95400" y="335280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i="1" dirty="0">
                <a:solidFill>
                  <a:schemeClr val="accent1"/>
                </a:solidFill>
                <a:latin typeface="Corbel" pitchFamily="34" charset="0"/>
              </a:rPr>
              <a:t>Making ice cream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95400" y="368300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i="1" dirty="0" smtClean="0">
                <a:solidFill>
                  <a:schemeClr val="accent1"/>
                </a:solidFill>
                <a:latin typeface="Corbel" pitchFamily="34" charset="0"/>
              </a:rPr>
              <a:t>Antifreeze</a:t>
            </a:r>
            <a:endParaRPr lang="en-US" sz="2700" b="1" i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6" grpId="0"/>
      <p:bldP spid="17" grpId="0"/>
      <p:bldP spid="10" grpId="0"/>
      <p:bldP spid="13" grpId="0"/>
      <p:bldP spid="1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</a:rPr>
              <a:t>Solvation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29570" y="1469267"/>
            <a:ext cx="3001370" cy="538873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Solid Solute/Liquid Solvent</a:t>
            </a:r>
          </a:p>
          <a:p>
            <a:pPr marL="341313" indent="-231775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000" dirty="0" smtClean="0"/>
              <a:t>Add Solid Solute to Liquid Solvent</a:t>
            </a:r>
          </a:p>
          <a:p>
            <a:pPr marL="519113" lvl="1" indent="-1841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Solvent particles </a:t>
            </a:r>
            <a:r>
              <a:rPr lang="en-US" sz="2000" dirty="0" smtClean="0">
                <a:solidFill>
                  <a:schemeClr val="accent2"/>
                </a:solidFill>
              </a:rPr>
              <a:t>surround</a:t>
            </a:r>
            <a:r>
              <a:rPr lang="en-US" sz="2000" dirty="0" smtClean="0"/>
              <a:t> surface of the solute</a:t>
            </a:r>
          </a:p>
          <a:p>
            <a:pPr marL="519113" lvl="1" indent="-1841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Solute and solvent </a:t>
            </a:r>
            <a:r>
              <a:rPr lang="en-US" sz="2000" dirty="0" smtClean="0">
                <a:solidFill>
                  <a:schemeClr val="accent2"/>
                </a:solidFill>
              </a:rPr>
              <a:t>move apart</a:t>
            </a:r>
            <a:r>
              <a:rPr lang="en-US" sz="2000" dirty="0" smtClean="0"/>
              <a:t>, compared to positions before mixing (draw)</a:t>
            </a:r>
          </a:p>
          <a:p>
            <a:pPr marL="519113" lvl="1" indent="-1841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attractive forces </a:t>
            </a:r>
            <a:r>
              <a:rPr lang="en-US" sz="2000" dirty="0" smtClean="0"/>
              <a:t>within the solute and within the pure solvent </a:t>
            </a:r>
            <a:r>
              <a:rPr lang="en-US" sz="2000" dirty="0" smtClean="0">
                <a:solidFill>
                  <a:schemeClr val="accent2"/>
                </a:solidFill>
              </a:rPr>
              <a:t>weaken</a:t>
            </a:r>
          </a:p>
          <a:p>
            <a:pPr marL="519113" lvl="1" indent="-1841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This step is </a:t>
            </a:r>
            <a:r>
              <a:rPr lang="en-US" sz="2000" dirty="0" smtClean="0">
                <a:solidFill>
                  <a:schemeClr val="accent2"/>
                </a:solidFill>
              </a:rPr>
              <a:t>endothermic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3520522"/>
            <a:ext cx="609600" cy="609600"/>
          </a:xfrm>
          <a:prstGeom prst="ellipse">
            <a:avLst/>
          </a:prstGeom>
          <a:solidFill>
            <a:srgbClr val="41AB83"/>
          </a:solidFill>
          <a:ln>
            <a:solidFill>
              <a:srgbClr val="41A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3672922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2028745">
            <a:off x="6813789" y="4086602"/>
            <a:ext cx="914400" cy="717755"/>
            <a:chOff x="6477000" y="1981200"/>
            <a:chExt cx="914400" cy="717755"/>
          </a:xfrm>
        </p:grpSpPr>
        <p:sp>
          <p:nvSpPr>
            <p:cNvPr id="9" name="Oval 8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rot="19814594">
            <a:off x="7044968" y="2455449"/>
            <a:ext cx="914400" cy="717755"/>
            <a:chOff x="6477000" y="1981200"/>
            <a:chExt cx="914400" cy="717755"/>
          </a:xfrm>
        </p:grpSpPr>
        <p:sp>
          <p:nvSpPr>
            <p:cNvPr id="14" name="Oval 13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8085804" y="5277995"/>
            <a:ext cx="914400" cy="717755"/>
            <a:chOff x="6477000" y="1981200"/>
            <a:chExt cx="914400" cy="717755"/>
          </a:xfrm>
        </p:grpSpPr>
        <p:sp>
          <p:nvSpPr>
            <p:cNvPr id="18" name="Oval 17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06365" y="2765322"/>
            <a:ext cx="914400" cy="717755"/>
            <a:chOff x="6477000" y="1981200"/>
            <a:chExt cx="914400" cy="717755"/>
          </a:xfrm>
        </p:grpSpPr>
        <p:sp>
          <p:nvSpPr>
            <p:cNvPr id="22" name="Oval 21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692670">
            <a:off x="7938259" y="2017406"/>
            <a:ext cx="914400" cy="717755"/>
            <a:chOff x="6477000" y="1981200"/>
            <a:chExt cx="914400" cy="717755"/>
          </a:xfrm>
        </p:grpSpPr>
        <p:sp>
          <p:nvSpPr>
            <p:cNvPr id="26" name="Oval 25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94423" y="3190568"/>
            <a:ext cx="914400" cy="717755"/>
            <a:chOff x="6477000" y="1981200"/>
            <a:chExt cx="914400" cy="717755"/>
          </a:xfrm>
        </p:grpSpPr>
        <p:sp>
          <p:nvSpPr>
            <p:cNvPr id="30" name="Oval 29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 rot="19885266">
            <a:off x="7756423" y="3625644"/>
            <a:ext cx="914400" cy="717755"/>
            <a:chOff x="6477000" y="1981200"/>
            <a:chExt cx="914400" cy="717755"/>
          </a:xfrm>
        </p:grpSpPr>
        <p:sp>
          <p:nvSpPr>
            <p:cNvPr id="34" name="Oval 33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6105725">
            <a:off x="7673984" y="4511991"/>
            <a:ext cx="914400" cy="717755"/>
            <a:chOff x="6477000" y="1981200"/>
            <a:chExt cx="914400" cy="717755"/>
          </a:xfrm>
        </p:grpSpPr>
        <p:sp>
          <p:nvSpPr>
            <p:cNvPr id="38" name="Oval 37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6019800" y="4586430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62600" y="3247576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05400" y="3697809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62600" y="4098167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53000" y="4034342"/>
            <a:ext cx="609600" cy="609600"/>
          </a:xfrm>
          <a:prstGeom prst="ellipse">
            <a:avLst/>
          </a:prstGeom>
          <a:solidFill>
            <a:srgbClr val="41AB83"/>
          </a:solidFill>
          <a:ln>
            <a:solidFill>
              <a:srgbClr val="41A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867400" y="3999844"/>
            <a:ext cx="609600" cy="609600"/>
          </a:xfrm>
          <a:prstGeom prst="ellipse">
            <a:avLst/>
          </a:prstGeom>
          <a:solidFill>
            <a:srgbClr val="41AB83"/>
          </a:solidFill>
          <a:ln>
            <a:solidFill>
              <a:srgbClr val="41A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867400" y="3031367"/>
            <a:ext cx="609600" cy="609600"/>
          </a:xfrm>
          <a:prstGeom prst="ellipse">
            <a:avLst/>
          </a:prstGeom>
          <a:solidFill>
            <a:srgbClr val="41AB83"/>
          </a:solidFill>
          <a:ln>
            <a:solidFill>
              <a:srgbClr val="41A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953000" y="3066716"/>
            <a:ext cx="609600" cy="609600"/>
          </a:xfrm>
          <a:prstGeom prst="ellipse">
            <a:avLst/>
          </a:prstGeom>
          <a:solidFill>
            <a:srgbClr val="41AB83"/>
          </a:solidFill>
          <a:ln>
            <a:solidFill>
              <a:srgbClr val="41AB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648200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81916" y="3205023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81916" y="4186742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48200" y="3247576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19800" y="2765554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648200" y="4142713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2769603"/>
            <a:ext cx="3048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17555273">
            <a:off x="6451767" y="4976607"/>
            <a:ext cx="914400" cy="717755"/>
            <a:chOff x="6477000" y="1981200"/>
            <a:chExt cx="914400" cy="717755"/>
          </a:xfrm>
        </p:grpSpPr>
        <p:sp>
          <p:nvSpPr>
            <p:cNvPr id="57" name="Oval 56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rot="19243402">
            <a:off x="6885824" y="1725562"/>
            <a:ext cx="914400" cy="717755"/>
            <a:chOff x="6477000" y="1981200"/>
            <a:chExt cx="914400" cy="717755"/>
          </a:xfrm>
        </p:grpSpPr>
        <p:sp>
          <p:nvSpPr>
            <p:cNvPr id="61" name="Oval 60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rot="16610214">
            <a:off x="7220778" y="5169402"/>
            <a:ext cx="914400" cy="717755"/>
            <a:chOff x="6477000" y="1981200"/>
            <a:chExt cx="914400" cy="717755"/>
          </a:xfrm>
        </p:grpSpPr>
        <p:sp>
          <p:nvSpPr>
            <p:cNvPr id="65" name="Oval 64"/>
            <p:cNvSpPr/>
            <p:nvPr/>
          </p:nvSpPr>
          <p:spPr>
            <a:xfrm>
              <a:off x="6629400" y="2133600"/>
              <a:ext cx="533400" cy="56535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6477000" y="1981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086600" y="2057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4958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Solid Solute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056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Liquid Solvent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336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38646 0.2182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23" y="1090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0.43473 0.053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36" y="266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11 L -0.20382 -0.088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-497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17291 -0.066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46" y="-333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5092 -0.177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69" y="-888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37309 -0.0393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63" y="-196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092 L -0.33091 0.112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8" y="559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22326 0.241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.00717 L 0 -0.0483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7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1111 L 1.11022E-16 -0.0476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1111 L 1.11022E-16 -0.0402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6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0.025 1.11111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3.7037E-7 L 0.03333 -0.0023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-11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2448 0.0006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2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209 L 1.11022E-16 0.0423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4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1.11022E-16 0.0467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4167 -2.59259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4167 0.0053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25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1.11111E-6 L -0.04167 -0.0041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 animBg="1"/>
      <p:bldP spid="42" grpId="0" animBg="1"/>
      <p:bldP spid="43" grpId="0" animBg="1"/>
      <p:bldP spid="44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3" grpId="0"/>
      <p:bldP spid="6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5956</TotalTime>
  <Words>4329</Words>
  <Application>Microsoft Office PowerPoint</Application>
  <PresentationFormat>On-screen Show (4:3)</PresentationFormat>
  <Paragraphs>676</Paragraphs>
  <Slides>86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8" baseType="lpstr">
      <vt:lpstr>Module</vt:lpstr>
      <vt:lpstr>Chart</vt:lpstr>
      <vt:lpstr>In Your Own Words. . .</vt:lpstr>
      <vt:lpstr>Solutions</vt:lpstr>
      <vt:lpstr>Solutions</vt:lpstr>
      <vt:lpstr>Solutions</vt:lpstr>
      <vt:lpstr>Solutions</vt:lpstr>
      <vt:lpstr>Solutions Quiz</vt:lpstr>
      <vt:lpstr>Solvation</vt:lpstr>
      <vt:lpstr>Solvation</vt:lpstr>
      <vt:lpstr>Solvation</vt:lpstr>
      <vt:lpstr>Solvation</vt:lpstr>
      <vt:lpstr>Solvation</vt:lpstr>
      <vt:lpstr>Factors Affecting Rate of Solvation</vt:lpstr>
      <vt:lpstr>In Your Own Words. . .</vt:lpstr>
      <vt:lpstr>GO-GO-MO</vt:lpstr>
      <vt:lpstr>GO-GO-MO</vt:lpstr>
      <vt:lpstr>GO-GO-MO</vt:lpstr>
      <vt:lpstr>GO-GO-MO</vt:lpstr>
      <vt:lpstr>Solubility: Key Terms</vt:lpstr>
      <vt:lpstr>Solubility</vt:lpstr>
      <vt:lpstr>Solubility</vt:lpstr>
      <vt:lpstr>Solutions Quiz</vt:lpstr>
      <vt:lpstr>Creating a Supersaturated Solution</vt:lpstr>
      <vt:lpstr>Factors Affecting Solubility</vt:lpstr>
      <vt:lpstr>Henry’s Law</vt:lpstr>
      <vt:lpstr>Henry’s Law</vt:lpstr>
      <vt:lpstr>Henry’s Law</vt:lpstr>
      <vt:lpstr>Applying Henry’s Law</vt:lpstr>
      <vt:lpstr>Factors Affecting Solubility</vt:lpstr>
      <vt:lpstr>Solvation and Polarity</vt:lpstr>
      <vt:lpstr>Solutions Quiz</vt:lpstr>
      <vt:lpstr>Solutions Quiz</vt:lpstr>
      <vt:lpstr>Solubility Curve</vt:lpstr>
      <vt:lpstr>Solubility Curve</vt:lpstr>
      <vt:lpstr>Solubility Curve</vt:lpstr>
      <vt:lpstr>Solubility Curve</vt:lpstr>
      <vt:lpstr>Solubility Curve</vt:lpstr>
      <vt:lpstr>Solubility Curve</vt:lpstr>
      <vt:lpstr>Solubility Curve</vt:lpstr>
      <vt:lpstr>Reading Solubility Curves</vt:lpstr>
      <vt:lpstr>Solubility Curves Practice</vt:lpstr>
      <vt:lpstr>PowerPoint Presentation</vt:lpstr>
      <vt:lpstr>Solubility Curves Practice</vt:lpstr>
      <vt:lpstr>Solubility Curves Practice</vt:lpstr>
      <vt:lpstr>Solubility Curve Practice</vt:lpstr>
      <vt:lpstr>Solubility Curve Practice</vt:lpstr>
      <vt:lpstr>Solubility Curve Practice</vt:lpstr>
      <vt:lpstr>Solubility Curve Practice</vt:lpstr>
      <vt:lpstr>Solubility Curve Practice</vt:lpstr>
      <vt:lpstr>Reading Solubility Curves</vt:lpstr>
      <vt:lpstr>Solubility Curve Quiz</vt:lpstr>
      <vt:lpstr>Solutions and Concentration</vt:lpstr>
      <vt:lpstr>Solutions and Concentration</vt:lpstr>
      <vt:lpstr>Quantitative Measures</vt:lpstr>
      <vt:lpstr>In Your Own Words. . .</vt:lpstr>
      <vt:lpstr>PowerPoint Presentation</vt:lpstr>
      <vt:lpstr>Quantitative Measures</vt:lpstr>
      <vt:lpstr>Preparing Molar Solutions</vt:lpstr>
      <vt:lpstr>Calculate Molarity</vt:lpstr>
      <vt:lpstr>Preparing Molar Solutions</vt:lpstr>
      <vt:lpstr>Prepare a Molar Solution</vt:lpstr>
      <vt:lpstr>Preparing Molar Solutions</vt:lpstr>
      <vt:lpstr>Preparing Molar Solutions</vt:lpstr>
      <vt:lpstr>Concentrate</vt:lpstr>
      <vt:lpstr>Concentrate</vt:lpstr>
      <vt:lpstr>Diluting Solutions</vt:lpstr>
      <vt:lpstr>Dilutions</vt:lpstr>
      <vt:lpstr>Dilutions</vt:lpstr>
      <vt:lpstr>Colligative Properties</vt:lpstr>
      <vt:lpstr>Electrolytes</vt:lpstr>
      <vt:lpstr>Electrolytes</vt:lpstr>
      <vt:lpstr>Electrolytes</vt:lpstr>
      <vt:lpstr>Nonelectrolytes</vt:lpstr>
      <vt:lpstr>Colligative Properties</vt:lpstr>
      <vt:lpstr>Colligative Properties</vt:lpstr>
      <vt:lpstr>Vapor Pressure Lowering</vt:lpstr>
      <vt:lpstr>Vapor Pressure Lowering</vt:lpstr>
      <vt:lpstr>Vapor Pressure Lowering</vt:lpstr>
      <vt:lpstr>Boiling Point Elevation</vt:lpstr>
      <vt:lpstr>Boiling Point Elevation</vt:lpstr>
      <vt:lpstr>Colligative Properties Quiz</vt:lpstr>
      <vt:lpstr>Freezing Point Depression</vt:lpstr>
      <vt:lpstr>Freezing Point  Depression</vt:lpstr>
      <vt:lpstr>Osmotic Pressure</vt:lpstr>
      <vt:lpstr>Osmotic Pressure</vt:lpstr>
      <vt:lpstr>Osmotic Pressure</vt:lpstr>
      <vt:lpstr>Colligative Properties Quiz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Practice</dc:title>
  <dc:creator>Vanessa Pickett</dc:creator>
  <cp:lastModifiedBy>e200801253</cp:lastModifiedBy>
  <cp:revision>283</cp:revision>
  <dcterms:created xsi:type="dcterms:W3CDTF">2011-02-20T13:06:28Z</dcterms:created>
  <dcterms:modified xsi:type="dcterms:W3CDTF">2013-02-25T19:58:47Z</dcterms:modified>
</cp:coreProperties>
</file>