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8" r:id="rId3"/>
    <p:sldId id="257" r:id="rId4"/>
    <p:sldId id="261" r:id="rId5"/>
    <p:sldId id="276" r:id="rId6"/>
    <p:sldId id="262" r:id="rId7"/>
    <p:sldId id="289" r:id="rId8"/>
    <p:sldId id="259" r:id="rId9"/>
    <p:sldId id="269" r:id="rId10"/>
    <p:sldId id="260" r:id="rId11"/>
    <p:sldId id="286" r:id="rId12"/>
    <p:sldId id="263" r:id="rId13"/>
    <p:sldId id="264" r:id="rId14"/>
    <p:sldId id="265" r:id="rId15"/>
    <p:sldId id="266" r:id="rId16"/>
    <p:sldId id="267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79" r:id="rId25"/>
    <p:sldId id="281" r:id="rId26"/>
    <p:sldId id="282" r:id="rId27"/>
    <p:sldId id="283" r:id="rId28"/>
    <p:sldId id="287" r:id="rId29"/>
    <p:sldId id="288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16571-C34D-45B9-84DF-D8A09730B7F6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02F08-DC05-4265-B47E-7A045663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89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examples:</a:t>
            </a:r>
            <a:r>
              <a:rPr lang="en-US" baseline="0" dirty="0" smtClean="0"/>
              <a:t> p. </a:t>
            </a:r>
            <a:r>
              <a:rPr lang="en-US" baseline="0" dirty="0" smtClean="0"/>
              <a:t>328 </a:t>
            </a:r>
            <a:r>
              <a:rPr lang="en-US" baseline="0" dirty="0" smtClean="0"/>
              <a:t>- #</a:t>
            </a:r>
            <a:r>
              <a:rPr lang="en-US" baseline="0" dirty="0" smtClean="0"/>
              <a:t>15, #16; p</a:t>
            </a:r>
            <a:r>
              <a:rPr lang="en-US" baseline="0" dirty="0" smtClean="0"/>
              <a:t>. </a:t>
            </a:r>
            <a:r>
              <a:rPr lang="en-US" baseline="0" dirty="0" smtClean="0"/>
              <a:t>329 </a:t>
            </a:r>
            <a:r>
              <a:rPr lang="en-US" baseline="0" dirty="0" smtClean="0"/>
              <a:t>- #</a:t>
            </a:r>
            <a:r>
              <a:rPr lang="en-US" baseline="0" dirty="0" smtClean="0"/>
              <a:t>17, #18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02F08-DC05-4265-B47E-7A0456634A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1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Mole Montage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7: The Mole (Chapter 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 with moles &amp;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1 </a:t>
            </a:r>
            <a:r>
              <a:rPr lang="en-US" dirty="0" err="1"/>
              <a:t>mol</a:t>
            </a:r>
            <a:r>
              <a:rPr lang="en-US" dirty="0"/>
              <a:t> =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representative particles</a:t>
            </a:r>
          </a:p>
          <a:p>
            <a:r>
              <a:rPr lang="en-US" dirty="0"/>
              <a:t>The relationship between the mole and Avogadro’s number is the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conversion factor</a:t>
            </a:r>
          </a:p>
          <a:p>
            <a:r>
              <a:rPr lang="en-US" dirty="0" smtClean="0"/>
              <a:t>A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conversion factor </a:t>
            </a:r>
            <a:r>
              <a:rPr lang="en-US" dirty="0" smtClean="0"/>
              <a:t>shows the relationship between two different units of measurement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7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 with moles &amp;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1 </a:t>
            </a:r>
            <a:r>
              <a:rPr lang="en-US" dirty="0" err="1"/>
              <a:t>mol</a:t>
            </a:r>
            <a:r>
              <a:rPr lang="en-US" dirty="0"/>
              <a:t> =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representative particles</a:t>
            </a:r>
          </a:p>
          <a:p>
            <a:pPr>
              <a:lnSpc>
                <a:spcPct val="110000"/>
              </a:lnSpc>
            </a:pPr>
            <a:r>
              <a:rPr lang="en-US" dirty="0"/>
              <a:t>The relationship between the mole and Avogadro’s number is the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conversion factor</a:t>
            </a:r>
          </a:p>
          <a:p>
            <a:r>
              <a:rPr lang="en-US" dirty="0" smtClean="0"/>
              <a:t>This </a:t>
            </a:r>
            <a:r>
              <a:rPr lang="en-US" dirty="0"/>
              <a:t>conversion factor </a:t>
            </a:r>
            <a:r>
              <a:rPr lang="en-US" dirty="0" smtClean="0"/>
              <a:t>can be expressed as a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fraction</a:t>
            </a:r>
            <a:r>
              <a:rPr lang="en-US" dirty="0" smtClean="0"/>
              <a:t> and may be written in two ways: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form of the fraction is based on the unit of the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GIVEN</a:t>
            </a:r>
          </a:p>
          <a:p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62000" y="3962401"/>
            <a:ext cx="3886200" cy="1078244"/>
            <a:chOff x="1295400" y="5486401"/>
            <a:chExt cx="2089355" cy="1078244"/>
          </a:xfrm>
        </p:grpSpPr>
        <p:sp>
          <p:nvSpPr>
            <p:cNvPr id="8" name="TextBox 7"/>
            <p:cNvSpPr txBox="1"/>
            <p:nvPr/>
          </p:nvSpPr>
          <p:spPr>
            <a:xfrm>
              <a:off x="1295400" y="5486401"/>
              <a:ext cx="2089355" cy="1078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uFill>
                    <a:solidFill>
                      <a:schemeClr val="tx1"/>
                    </a:solidFill>
                  </a:uFill>
                </a:rPr>
                <a:t>1 mole</a:t>
              </a:r>
              <a:endParaRPr lang="en-US" sz="2000" dirty="0"/>
            </a:p>
            <a:p>
              <a:pPr algn="ctr">
                <a:spcBef>
                  <a:spcPts val="200"/>
                </a:spcBef>
              </a:pPr>
              <a:r>
                <a:rPr lang="en-US" sz="24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6.02 x 10</a:t>
              </a:r>
              <a:r>
                <a:rPr lang="en-US" sz="2400" baseline="300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23</a:t>
              </a:r>
              <a:endPara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  <a:p>
              <a:pPr algn="ctr">
                <a:lnSpc>
                  <a:spcPct val="60000"/>
                </a:lnSpc>
              </a:pPr>
              <a:r>
                <a:rPr lang="en-US" sz="24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representative particles</a:t>
              </a:r>
              <a:endPara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500239" y="5943600"/>
              <a:ext cx="1676400" cy="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495800" y="4636756"/>
            <a:ext cx="3886200" cy="1386020"/>
            <a:chOff x="1295400" y="5486401"/>
            <a:chExt cx="2089355" cy="1386020"/>
          </a:xfrm>
        </p:grpSpPr>
        <p:sp>
          <p:nvSpPr>
            <p:cNvPr id="14" name="TextBox 13"/>
            <p:cNvSpPr txBox="1"/>
            <p:nvPr/>
          </p:nvSpPr>
          <p:spPr>
            <a:xfrm>
              <a:off x="1295400" y="5486401"/>
              <a:ext cx="2089355" cy="1386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200"/>
                </a:spcBef>
              </a:pPr>
              <a:r>
                <a:rPr lang="en-US" sz="2400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6.02 x 10</a:t>
              </a:r>
              <a:r>
                <a:rPr lang="en-US" sz="2400" baseline="30000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23</a:t>
              </a:r>
              <a:endPara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  <a:p>
              <a:pPr algn="ctr">
                <a:lnSpc>
                  <a:spcPct val="60000"/>
                </a:lnSpc>
              </a:pPr>
              <a:r>
                <a:rPr lang="en-US" sz="2400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representative </a:t>
              </a:r>
              <a:r>
                <a:rPr lang="en-US" sz="24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particles</a:t>
              </a:r>
            </a:p>
            <a:p>
              <a:pPr algn="ctr"/>
              <a:r>
                <a:rPr lang="en-US" sz="24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 mole</a:t>
              </a:r>
              <a:endParaRPr lang="en-US" sz="2000" dirty="0"/>
            </a:p>
            <a:p>
              <a:pPr algn="ctr">
                <a:spcBef>
                  <a:spcPts val="200"/>
                </a:spcBef>
              </a:pPr>
              <a:endPara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500239" y="6107445"/>
              <a:ext cx="1676400" cy="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838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Conversions: Moles to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Find the number of atoms in 2.40 </a:t>
            </a:r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Cu.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633413" lvl="1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Conversion factor </a:t>
            </a:r>
            <a:r>
              <a:rPr lang="en-US" dirty="0" smtClean="0">
                <a:solidFill>
                  <a:schemeClr val="tx1"/>
                </a:solidFill>
              </a:rPr>
              <a:t>relating atoms </a:t>
            </a:r>
            <a:r>
              <a:rPr lang="en-US" sz="2400" i="1" dirty="0" smtClean="0">
                <a:solidFill>
                  <a:schemeClr val="tx1"/>
                </a:solidFill>
              </a:rPr>
              <a:t>(particles)</a:t>
            </a:r>
            <a:r>
              <a:rPr lang="en-US" dirty="0" smtClean="0">
                <a:solidFill>
                  <a:schemeClr val="tx1"/>
                </a:solidFill>
              </a:rPr>
              <a:t> and moles: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429780"/>
            <a:ext cx="2081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atoms Cu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1905000"/>
            <a:ext cx="114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638800" y="1219200"/>
            <a:ext cx="22098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743200" y="4234190"/>
            <a:ext cx="5410200" cy="914400"/>
            <a:chOff x="2743200" y="4234190"/>
            <a:chExt cx="5410200" cy="9144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4724400" y="423419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43200" y="4691390"/>
              <a:ext cx="5410200" cy="13156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667000" y="4267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2.40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Cu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277380"/>
            <a:ext cx="384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atoms Cu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4648200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Cu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2971800"/>
            <a:ext cx="1756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=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1" y="2971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Avogadro’s number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96472" y="2971800"/>
            <a:ext cx="6647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representative particles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0" y="2971800"/>
            <a:ext cx="6647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atoms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581400" y="4538990"/>
            <a:ext cx="3568064" cy="425774"/>
            <a:chOff x="3581400" y="4538990"/>
            <a:chExt cx="3568064" cy="425774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3581400" y="4538990"/>
              <a:ext cx="1053464" cy="546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6096000" y="4910158"/>
              <a:ext cx="1053464" cy="546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310764" y="541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1.4448 x 10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24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atoms Cu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10764" y="5953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1.44 x 10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24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atoms Cu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4300" y="18858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(particles)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1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3" grpId="0"/>
      <p:bldP spid="14" grpId="0"/>
      <p:bldP spid="15" grpId="0"/>
      <p:bldP spid="16" grpId="0"/>
      <p:bldP spid="17" grpId="0"/>
      <p:bldP spid="17" grpId="1"/>
      <p:bldP spid="18" grpId="0"/>
      <p:bldP spid="18" grpId="1"/>
      <p:bldP spid="19" grpId="0"/>
      <p:bldP spid="35" grpId="0"/>
      <p:bldP spid="36" grpId="0"/>
      <p:bldP spid="36" grpId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Conversions: Moles to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many formula units are in 2.90 </a:t>
            </a:r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NaCl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633413" lvl="1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Conversion factor </a:t>
            </a:r>
            <a:r>
              <a:rPr lang="en-US" dirty="0" smtClean="0">
                <a:solidFill>
                  <a:schemeClr val="tx1"/>
                </a:solidFill>
              </a:rPr>
              <a:t>relating formula units and moles: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343400"/>
            <a:ext cx="2386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form units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94795" y="1905000"/>
            <a:ext cx="22820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1219200"/>
            <a:ext cx="25146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743200" y="4234190"/>
            <a:ext cx="5715000" cy="914400"/>
            <a:chOff x="2743200" y="4234190"/>
            <a:chExt cx="5715000" cy="9144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4724400" y="423419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43200" y="4691390"/>
              <a:ext cx="5715000" cy="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14600" y="4267200"/>
            <a:ext cx="24136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2.90 </a:t>
            </a:r>
            <a:r>
              <a:rPr lang="en-US" sz="25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NaCl</a:t>
            </a:r>
            <a:r>
              <a:rPr lang="en-US" sz="2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5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42773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 </a:t>
            </a:r>
            <a:r>
              <a:rPr lang="en-US" sz="2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25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2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form unit </a:t>
            </a:r>
            <a:r>
              <a:rPr lang="en-US" sz="25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NaCl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4648200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NaCl</a:t>
            </a:r>
            <a:endParaRPr lang="en-US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2971800"/>
            <a:ext cx="1756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=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1" y="2971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Avogadro’s number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96472" y="2971800"/>
            <a:ext cx="6647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representative particles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0" y="2971800"/>
            <a:ext cx="6647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formula units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10764" y="5410200"/>
            <a:ext cx="561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1.7458 x 10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24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formula units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NaCl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10764" y="5943600"/>
            <a:ext cx="530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1.75 x 10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24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formula units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NaCl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397246" y="4430559"/>
            <a:ext cx="3861726" cy="561333"/>
            <a:chOff x="3397246" y="4430559"/>
            <a:chExt cx="3861726" cy="561333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5820236" y="4827728"/>
              <a:ext cx="1438736" cy="16416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3397246" y="4430559"/>
              <a:ext cx="1327154" cy="16572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609600" y="4648200"/>
            <a:ext cx="1701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NaCl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0" y="18858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(particles)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01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1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3" grpId="0"/>
      <p:bldP spid="14" grpId="0"/>
      <p:bldP spid="15" grpId="0"/>
      <p:bldP spid="16" grpId="0"/>
      <p:bldP spid="17" grpId="0"/>
      <p:bldP spid="17" grpId="1"/>
      <p:bldP spid="18" grpId="0"/>
      <p:bldP spid="18" grpId="1"/>
      <p:bldP spid="19" grpId="0"/>
      <p:bldP spid="35" grpId="0"/>
      <p:bldP spid="36" grpId="0"/>
      <p:bldP spid="36" grpId="1"/>
      <p:bldP spid="38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Conversions: Moles to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Find the number of moles in 1.55 x 10</a:t>
            </a:r>
            <a:r>
              <a:rPr lang="en-US" sz="3000" baseline="30000" dirty="0">
                <a:solidFill>
                  <a:schemeClr val="tx1"/>
                </a:solidFill>
              </a:rPr>
              <a:t>24</a:t>
            </a:r>
            <a:r>
              <a:rPr lang="en-US" sz="3000" dirty="0" smtClean="0">
                <a:solidFill>
                  <a:schemeClr val="tx1"/>
                </a:solidFill>
              </a:rPr>
              <a:t> ions Ca</a:t>
            </a:r>
            <a:r>
              <a:rPr lang="en-US" sz="3000" baseline="30000" dirty="0" smtClean="0">
                <a:solidFill>
                  <a:schemeClr val="tx1"/>
                </a:solidFill>
              </a:rPr>
              <a:t>2+</a:t>
            </a:r>
            <a:r>
              <a:rPr lang="en-US" sz="30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633413" lvl="1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Conversion factor </a:t>
            </a:r>
            <a:r>
              <a:rPr lang="en-US" dirty="0" smtClean="0">
                <a:solidFill>
                  <a:schemeClr val="tx1"/>
                </a:solidFill>
              </a:rPr>
              <a:t>relating moles and ions: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429780"/>
            <a:ext cx="2081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Ca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2+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86200" y="1828800"/>
            <a:ext cx="99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257800" y="1219200"/>
            <a:ext cx="3581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386011" y="4234190"/>
            <a:ext cx="6453189" cy="914400"/>
            <a:chOff x="2386011" y="4234190"/>
            <a:chExt cx="6453189" cy="9144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562600" y="423419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3"/>
            </p:cNvCxnSpPr>
            <p:nvPr/>
          </p:nvCxnSpPr>
          <p:spPr>
            <a:xfrm>
              <a:off x="2386011" y="4691390"/>
              <a:ext cx="6453189" cy="13156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133600" y="422401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.55 x 10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24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ions Ca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86500" y="4201180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Ca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2971800"/>
            <a:ext cx="1756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=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1" y="2971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Avogadro’s number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96472" y="2971800"/>
            <a:ext cx="6647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representative particles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0" y="2971800"/>
            <a:ext cx="6647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ions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10200" y="4648200"/>
            <a:ext cx="3575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ions Ca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2+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81200" y="541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2.574750831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Ca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2+</a:t>
            </a:r>
            <a:endParaRPr lang="en-US" sz="2800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81200" y="5953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2.57 </a:t>
            </a:r>
            <a:r>
              <a:rPr lang="en-US" sz="28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Ca</a:t>
            </a:r>
            <a:r>
              <a:rPr lang="en-US" sz="2800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2+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04336" y="4429780"/>
            <a:ext cx="4621528" cy="561938"/>
            <a:chOff x="4204336" y="4429780"/>
            <a:chExt cx="4621528" cy="561938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4204336" y="4429780"/>
              <a:ext cx="1358264" cy="1638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467600" y="4827902"/>
              <a:ext cx="1358264" cy="1638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6934200" y="17526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(particles)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1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4" grpId="0"/>
      <p:bldP spid="15" grpId="0"/>
      <p:bldP spid="16" grpId="0"/>
      <p:bldP spid="17" grpId="0"/>
      <p:bldP spid="17" grpId="1"/>
      <p:bldP spid="18" grpId="0"/>
      <p:bldP spid="18" grpId="1"/>
      <p:bldP spid="19" grpId="0"/>
      <p:bldP spid="27" grpId="0"/>
      <p:bldP spid="35" grpId="0"/>
      <p:bldP spid="36" grpId="0"/>
      <p:bldP spid="36" grpId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Conversions: Moles to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How many moles are equivalent to</a:t>
            </a:r>
          </a:p>
          <a:p>
            <a:pPr marL="33972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2.08 x 10</a:t>
            </a:r>
            <a:r>
              <a:rPr lang="en-US" baseline="30000" dirty="0" smtClean="0">
                <a:solidFill>
                  <a:schemeClr val="tx1"/>
                </a:solidFill>
              </a:rPr>
              <a:t>24</a:t>
            </a:r>
            <a:r>
              <a:rPr lang="en-US" dirty="0" smtClean="0">
                <a:solidFill>
                  <a:schemeClr val="tx1"/>
                </a:solidFill>
              </a:rPr>
              <a:t> molecules CO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633413" lvl="1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Conversion factor </a:t>
            </a:r>
            <a:r>
              <a:rPr lang="en-US" dirty="0" smtClean="0">
                <a:solidFill>
                  <a:schemeClr val="tx1"/>
                </a:solidFill>
              </a:rPr>
              <a:t>relating moles and atoms: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429780"/>
            <a:ext cx="2420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mole CO</a:t>
            </a:r>
            <a:r>
              <a:rPr lang="en-US" sz="2800" baseline="-25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=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1828800"/>
            <a:ext cx="11390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57200" y="1892710"/>
            <a:ext cx="4953000" cy="6218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496472" y="4234190"/>
            <a:ext cx="6266528" cy="914400"/>
            <a:chOff x="2496472" y="4234190"/>
            <a:chExt cx="6266528" cy="9144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562600" y="423419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3"/>
            </p:cNvCxnSpPr>
            <p:nvPr/>
          </p:nvCxnSpPr>
          <p:spPr>
            <a:xfrm>
              <a:off x="2496472" y="4660613"/>
              <a:ext cx="6266528" cy="43933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496472" y="3886200"/>
            <a:ext cx="3003264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2.08 x 10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24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7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molecules 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</a:t>
            </a:r>
            <a:r>
              <a:rPr lang="en-US" sz="3200" baseline="-25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endParaRPr lang="en-US" sz="2700" baseline="30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4114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</a:t>
            </a:r>
            <a:r>
              <a:rPr lang="en-US" sz="3200" baseline="-25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endParaRPr lang="en-US" sz="2800" baseline="30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2971800"/>
            <a:ext cx="1756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=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1" y="2971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Avogadro’s number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96472" y="2971800"/>
            <a:ext cx="6647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representative particles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0" y="2971800"/>
            <a:ext cx="6647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molecules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0" y="4780848"/>
            <a:ext cx="3575718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7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molecules 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</a:t>
            </a:r>
            <a:r>
              <a:rPr lang="en-US" sz="3200" baseline="-25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endParaRPr lang="en-US" sz="2700" baseline="30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38366" y="5501045"/>
            <a:ext cx="4995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3.455149502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</a:t>
            </a:r>
            <a:r>
              <a:rPr lang="en-US" sz="3200" baseline="-25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endParaRPr lang="en-US" sz="2800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38367" y="6044625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3.46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</a:t>
            </a:r>
            <a:r>
              <a:rPr lang="en-US" sz="3200" baseline="-25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933700" y="4376411"/>
            <a:ext cx="5143501" cy="1014474"/>
            <a:chOff x="4204336" y="4501990"/>
            <a:chExt cx="4488535" cy="515080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4204336" y="4501990"/>
              <a:ext cx="1762165" cy="9160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6963953" y="4922486"/>
              <a:ext cx="1728918" cy="9458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895600" y="2209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(particles)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3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1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4" grpId="0"/>
      <p:bldP spid="15" grpId="0"/>
      <p:bldP spid="16" grpId="0"/>
      <p:bldP spid="17" grpId="0"/>
      <p:bldP spid="17" grpId="1"/>
      <p:bldP spid="18" grpId="0"/>
      <p:bldP spid="18" grpId="1"/>
      <p:bldP spid="19" grpId="0"/>
      <p:bldP spid="27" grpId="0"/>
      <p:bldP spid="35" grpId="0"/>
      <p:bldP spid="36" grpId="0"/>
      <p:bldP spid="36" grpId="1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 and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Items vs. Mass of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I have a dozen small bears, a dozen medium bears, and a dozen large bears, how many of each do I have?</a:t>
            </a:r>
          </a:p>
          <a:p>
            <a:endParaRPr lang="en-US" dirty="0" smtClean="0"/>
          </a:p>
          <a:p>
            <a:r>
              <a:rPr lang="en-US" dirty="0" smtClean="0"/>
              <a:t>Do I have the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SAME MASS </a:t>
            </a:r>
            <a:r>
              <a:rPr lang="en-US" dirty="0" smtClean="0"/>
              <a:t>of each size bear?</a:t>
            </a:r>
          </a:p>
          <a:p>
            <a:r>
              <a:rPr lang="en-US" dirty="0" smtClean="0"/>
              <a:t>A dozen of one item does not necessarily have the same mass as a dozen of a different item.</a:t>
            </a:r>
          </a:p>
          <a:p>
            <a:r>
              <a:rPr lang="en-US" dirty="0" smtClean="0"/>
              <a:t>Similarly, moles of different substances have the same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number</a:t>
            </a:r>
            <a:r>
              <a:rPr lang="en-US" dirty="0" smtClean="0"/>
              <a:t> of items but different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masses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6156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SAME NUMBER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4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Defined: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dirty="0" smtClean="0"/>
              <a:t>The mass in grams of one mole of any element is numerically equal to its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atomic mass</a:t>
            </a:r>
            <a:r>
              <a:rPr lang="en-US" dirty="0"/>
              <a:t> </a:t>
            </a:r>
            <a:r>
              <a:rPr lang="en-US" dirty="0" smtClean="0"/>
              <a:t>but with a different unit</a:t>
            </a:r>
          </a:p>
          <a:p>
            <a:pPr lvl="1"/>
            <a:r>
              <a:rPr lang="en-US" dirty="0" smtClean="0"/>
              <a:t>The atomic mass of carbon is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12.0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amu</a:t>
            </a:r>
            <a:endParaRPr lang="en-US" dirty="0" smtClean="0"/>
          </a:p>
          <a:p>
            <a:pPr lvl="1"/>
            <a:r>
              <a:rPr lang="en-US" dirty="0" smtClean="0"/>
              <a:t>The molar mass of carbon is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12.0 g/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9477" y="1905000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he mass in grams of one mole of any pure substance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49477" y="28956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unit is grams/mole (g/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266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4191000" cy="472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Molar mass of 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Li</a:t>
            </a:r>
            <a:r>
              <a:rPr lang="en-US" sz="3200" dirty="0" smtClean="0"/>
              <a:t>  =</a:t>
            </a:r>
          </a:p>
          <a:p>
            <a:r>
              <a:rPr lang="en-US" sz="3200" dirty="0" smtClean="0"/>
              <a:t>Molar mass of 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Mg</a:t>
            </a:r>
            <a:r>
              <a:rPr lang="en-US" sz="3200" dirty="0" smtClean="0"/>
              <a:t>  =</a:t>
            </a:r>
          </a:p>
          <a:p>
            <a:r>
              <a:rPr lang="en-US" sz="3200" dirty="0" smtClean="0"/>
              <a:t>Molar mass of 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3200" dirty="0" smtClean="0"/>
              <a:t>  =</a:t>
            </a:r>
          </a:p>
          <a:p>
            <a:r>
              <a:rPr lang="en-US" sz="3200" dirty="0" smtClean="0"/>
              <a:t>Molar mass of 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3200" dirty="0" smtClean="0"/>
              <a:t>  =</a:t>
            </a:r>
          </a:p>
          <a:p>
            <a:r>
              <a:rPr lang="en-US" sz="3200" dirty="0" smtClean="0"/>
              <a:t>Molar mass of 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3200" dirty="0" smtClean="0"/>
              <a:t>  =</a:t>
            </a:r>
          </a:p>
          <a:p>
            <a:r>
              <a:rPr lang="en-US" sz="3200" dirty="0" smtClean="0"/>
              <a:t>Molar mass of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Cl</a:t>
            </a:r>
            <a:r>
              <a:rPr lang="en-US" sz="3200" dirty="0" smtClean="0"/>
              <a:t>  =</a:t>
            </a:r>
          </a:p>
          <a:p>
            <a:r>
              <a:rPr lang="en-US" sz="3200" dirty="0" smtClean="0"/>
              <a:t>Molar mass of 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</a:t>
            </a:r>
            <a:r>
              <a:rPr lang="en-US" sz="3200" dirty="0" smtClean="0"/>
              <a:t>  =</a:t>
            </a:r>
          </a:p>
          <a:p>
            <a:r>
              <a:rPr lang="en-US" sz="3200" dirty="0" smtClean="0"/>
              <a:t>Molar mass of 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3200" dirty="0" smtClean="0"/>
              <a:t>  =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276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6.9 g/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endParaRPr lang="en-US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24.3 g/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endParaRPr lang="en-US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31.0 g/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endParaRPr lang="en-US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32.1 g/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endParaRPr lang="en-US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23.0 g/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endParaRPr lang="en-US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35.5 g/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endParaRPr lang="en-US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16.0 g/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endParaRPr lang="en-US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1.0 g/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endParaRPr lang="en-US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9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 and </a:t>
            </a:r>
            <a:r>
              <a:rPr lang="en-US" dirty="0" err="1" smtClean="0"/>
              <a:t>avogadro’s</a:t>
            </a:r>
            <a:r>
              <a:rPr lang="en-US" dirty="0" smtClean="0"/>
              <a:t>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2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Moles and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Moles and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Subscripts</a:t>
            </a:r>
            <a:r>
              <a:rPr lang="en-US" dirty="0" smtClean="0"/>
              <a:t> in a chemical formula indicate the number of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atoms</a:t>
            </a:r>
            <a:r>
              <a:rPr lang="en-US" dirty="0" smtClean="0"/>
              <a:t> or the number of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moles</a:t>
            </a:r>
            <a:r>
              <a:rPr lang="en-US" dirty="0" smtClean="0"/>
              <a:t> of an element in a compound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Conversion factors </a:t>
            </a:r>
            <a:r>
              <a:rPr lang="en-US" dirty="0" smtClean="0"/>
              <a:t>show the relationship between an individual element and the compound as a whole</a:t>
            </a:r>
          </a:p>
          <a:p>
            <a:pPr algn="ctr">
              <a:buFont typeface="Wingdings"/>
              <a:buChar char="x"/>
            </a:pPr>
            <a:r>
              <a:rPr lang="en-US" dirty="0" err="1" smtClean="0">
                <a:sym typeface="Wingdings"/>
              </a:rPr>
              <a:t>mol</a:t>
            </a:r>
            <a:r>
              <a:rPr lang="en-US" dirty="0" smtClean="0">
                <a:sym typeface="Wingdings"/>
              </a:rPr>
              <a:t> element = 1 </a:t>
            </a:r>
            <a:r>
              <a:rPr lang="en-US" dirty="0" err="1" smtClean="0">
                <a:sym typeface="Wingdings"/>
              </a:rPr>
              <a:t>mol</a:t>
            </a:r>
            <a:r>
              <a:rPr lang="en-US" dirty="0" smtClean="0">
                <a:sym typeface="Wingdings"/>
              </a:rPr>
              <a:t> compound</a:t>
            </a:r>
          </a:p>
          <a:p>
            <a:pPr algn="ctr">
              <a:buFont typeface="Wingdings"/>
              <a:buChar char="x"/>
            </a:pPr>
            <a:r>
              <a:rPr lang="en-US" sz="2800" dirty="0" smtClean="0">
                <a:sym typeface="Wingdings"/>
              </a:rPr>
              <a:t>= subscript for element in compound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995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Moles and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4708525"/>
          </a:xfrm>
        </p:spPr>
        <p:txBody>
          <a:bodyPr/>
          <a:lstStyle/>
          <a:p>
            <a:r>
              <a:rPr lang="en-US" dirty="0" smtClean="0"/>
              <a:t>In one molecule of H</a:t>
            </a:r>
            <a:r>
              <a:rPr lang="en-US" baseline="-25000" dirty="0" smtClean="0"/>
              <a:t>2</a:t>
            </a:r>
            <a:r>
              <a:rPr lang="en-US" dirty="0" smtClean="0"/>
              <a:t>O, there are ______ atoms of H and ______ atom of O.</a:t>
            </a:r>
          </a:p>
          <a:p>
            <a:r>
              <a:rPr lang="en-US" dirty="0" smtClean="0"/>
              <a:t>Similarly, in one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mole</a:t>
            </a:r>
            <a:r>
              <a:rPr lang="en-US" dirty="0" smtClean="0"/>
              <a:t> </a:t>
            </a:r>
            <a:r>
              <a:rPr lang="en-US" dirty="0"/>
              <a:t>of H</a:t>
            </a:r>
            <a:r>
              <a:rPr lang="en-US" baseline="-25000" dirty="0"/>
              <a:t>2</a:t>
            </a:r>
            <a:r>
              <a:rPr lang="en-US" dirty="0"/>
              <a:t>O, there are ______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moles</a:t>
            </a:r>
            <a:r>
              <a:rPr lang="en-US" dirty="0" smtClean="0"/>
              <a:t> </a:t>
            </a:r>
            <a:r>
              <a:rPr lang="en-US" dirty="0"/>
              <a:t>of H and ______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mole</a:t>
            </a:r>
            <a:r>
              <a:rPr lang="en-US" dirty="0" smtClean="0"/>
              <a:t> </a:t>
            </a:r>
            <a:r>
              <a:rPr lang="en-US" dirty="0"/>
              <a:t>of O.</a:t>
            </a:r>
            <a:endParaRPr lang="en-US" dirty="0" smtClean="0"/>
          </a:p>
          <a:p>
            <a:r>
              <a:rPr lang="en-US" dirty="0" smtClean="0"/>
              <a:t>The ratio of hydrogen to water is ______.</a:t>
            </a:r>
          </a:p>
          <a:p>
            <a:r>
              <a:rPr lang="en-US" dirty="0" smtClean="0"/>
              <a:t>Therefore, the conversion factor is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dirty="0" smtClean="0"/>
              <a:t>  = 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baseline="-25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</a:t>
            </a:r>
          </a:p>
          <a:p>
            <a:r>
              <a:rPr lang="en-US" dirty="0" smtClean="0"/>
              <a:t>Written as fractions: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5704582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7475" algn="l"/>
                <a:tab pos="1031875" algn="ctr"/>
                <a:tab pos="1946275" algn="r"/>
              </a:tabLst>
            </a:pPr>
            <a:r>
              <a:rPr lang="en-US" u="sng" dirty="0" smtClean="0"/>
              <a:t>		</a:t>
            </a:r>
            <a:r>
              <a:rPr lang="en-US" sz="3200" u="sng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2 </a:t>
            </a:r>
            <a:r>
              <a:rPr lang="en-US" sz="3200" u="sng" dirty="0" err="1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mol</a:t>
            </a:r>
            <a:r>
              <a:rPr lang="en-US" sz="3200" u="sng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 H</a:t>
            </a:r>
            <a:r>
              <a:rPr lang="en-US" sz="3200" u="sng" dirty="0" smtClean="0"/>
              <a:t>	</a:t>
            </a:r>
            <a:endParaRPr lang="en-US" sz="3200" dirty="0" smtClean="0"/>
          </a:p>
          <a:p>
            <a:pPr>
              <a:tabLst>
                <a:tab pos="1031875" algn="ctr"/>
              </a:tabLst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	1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5704582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7475" algn="l"/>
                <a:tab pos="1031875" algn="ctr"/>
                <a:tab pos="1946275" algn="r"/>
              </a:tabLst>
            </a:pPr>
            <a:r>
              <a:rPr lang="en-US" u="sng" dirty="0" smtClean="0"/>
              <a:t>		</a:t>
            </a:r>
            <a:r>
              <a:rPr lang="en-US" sz="3200" u="sng" dirty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1</a:t>
            </a:r>
            <a:r>
              <a:rPr lang="en-US" sz="3200" u="sng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 </a:t>
            </a:r>
            <a:r>
              <a:rPr lang="en-US" sz="3200" u="sng" dirty="0" err="1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mol</a:t>
            </a:r>
            <a:r>
              <a:rPr lang="en-US" sz="3200" u="sng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 H</a:t>
            </a:r>
            <a:r>
              <a:rPr lang="en-US" sz="3200" u="sng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2</a:t>
            </a:r>
            <a:r>
              <a:rPr lang="en-US" sz="3200" u="sng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O</a:t>
            </a:r>
            <a:r>
              <a:rPr lang="en-US" sz="3200" u="sng" dirty="0" smtClean="0"/>
              <a:t>	</a:t>
            </a:r>
            <a:endParaRPr lang="en-US" sz="3200" dirty="0" smtClean="0"/>
          </a:p>
          <a:p>
            <a:pPr>
              <a:tabLst>
                <a:tab pos="1031875" algn="ctr"/>
              </a:tabLst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371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182464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0632" y="3474884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 : 1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0" y="2408084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9204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3100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Moles and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one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mole</a:t>
            </a:r>
            <a:r>
              <a:rPr lang="en-US" dirty="0" smtClean="0"/>
              <a:t> of H</a:t>
            </a:r>
            <a:r>
              <a:rPr lang="en-US" baseline="-25000" dirty="0" smtClean="0"/>
              <a:t>2</a:t>
            </a:r>
            <a:r>
              <a:rPr lang="en-US" dirty="0" smtClean="0"/>
              <a:t>O, there are ______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moles</a:t>
            </a:r>
            <a:r>
              <a:rPr lang="en-US" dirty="0" smtClean="0"/>
              <a:t> of H and _____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mole</a:t>
            </a:r>
            <a:r>
              <a:rPr lang="en-US" dirty="0" smtClean="0"/>
              <a:t> of O.</a:t>
            </a:r>
          </a:p>
          <a:p>
            <a:r>
              <a:rPr lang="en-US" dirty="0" smtClean="0"/>
              <a:t>The ratio of oxygen to water is ______.</a:t>
            </a:r>
          </a:p>
          <a:p>
            <a:r>
              <a:rPr lang="en-US" dirty="0" smtClean="0"/>
              <a:t>Therefore, the conversion factor is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mo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O</a:t>
            </a:r>
            <a:r>
              <a:rPr lang="en-US" dirty="0" smtClean="0"/>
              <a:t>  = 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</a:t>
            </a:r>
          </a:p>
          <a:p>
            <a:r>
              <a:rPr lang="en-US" dirty="0" smtClean="0"/>
              <a:t>Written as fractions: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510540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7475" algn="l"/>
                <a:tab pos="1031875" algn="ctr"/>
                <a:tab pos="1946275" algn="r"/>
              </a:tabLst>
            </a:pPr>
            <a:r>
              <a:rPr lang="en-US" u="sng" dirty="0" smtClean="0"/>
              <a:t>		</a:t>
            </a:r>
            <a:r>
              <a:rPr lang="en-US" sz="3200" u="sng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1 </a:t>
            </a:r>
            <a:r>
              <a:rPr lang="en-US" sz="3200" u="sng" dirty="0" err="1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mol</a:t>
            </a:r>
            <a:r>
              <a:rPr lang="en-US" sz="3200" u="sng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 O</a:t>
            </a:r>
            <a:r>
              <a:rPr lang="en-US" sz="3200" u="sng" dirty="0" smtClean="0"/>
              <a:t>	</a:t>
            </a:r>
            <a:endParaRPr lang="en-US" sz="3200" dirty="0" smtClean="0"/>
          </a:p>
          <a:p>
            <a:pPr>
              <a:tabLst>
                <a:tab pos="1031875" algn="ctr"/>
              </a:tabLst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	1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510540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7475" algn="l"/>
                <a:tab pos="1031875" algn="ctr"/>
                <a:tab pos="1946275" algn="r"/>
              </a:tabLst>
            </a:pPr>
            <a:r>
              <a:rPr lang="en-US" u="sng" dirty="0" smtClean="0"/>
              <a:t>		</a:t>
            </a:r>
            <a:r>
              <a:rPr lang="en-US" sz="3200" u="sng" dirty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1</a:t>
            </a:r>
            <a:r>
              <a:rPr lang="en-US" sz="3200" u="sng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 </a:t>
            </a:r>
            <a:r>
              <a:rPr lang="en-US" sz="3200" u="sng" dirty="0" err="1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mol</a:t>
            </a:r>
            <a:r>
              <a:rPr lang="en-US" sz="3200" u="sng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 H</a:t>
            </a:r>
            <a:r>
              <a:rPr lang="en-US" sz="3200" u="sng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2</a:t>
            </a:r>
            <a:r>
              <a:rPr lang="en-US" sz="3200" u="sng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O</a:t>
            </a:r>
            <a:r>
              <a:rPr lang="en-US" sz="3200" u="sng" dirty="0" smtClean="0"/>
              <a:t>	</a:t>
            </a:r>
            <a:endParaRPr lang="en-US" sz="3200" dirty="0" smtClean="0"/>
          </a:p>
          <a:p>
            <a:pPr>
              <a:tabLst>
                <a:tab pos="1031875" algn="ctr"/>
              </a:tabLst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	1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O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1511587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0060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29632" y="261771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: 1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9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How many moles of hydrogen are in</a:t>
            </a:r>
          </a:p>
          <a:p>
            <a:pPr marL="339725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2.75 moles of water?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Conversion factor relating element to compound:</a:t>
            </a:r>
          </a:p>
          <a:p>
            <a:pPr marL="457200" lvl="1" indent="0" algn="ctr">
              <a:buNone/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  =  1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429780"/>
            <a:ext cx="2081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94795" y="1905000"/>
            <a:ext cx="322544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11596" y="1905000"/>
            <a:ext cx="3655603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743200" y="4234190"/>
            <a:ext cx="5029200" cy="914400"/>
            <a:chOff x="2743200" y="4234190"/>
            <a:chExt cx="5029200" cy="9144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105400" y="423419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43200" y="4691390"/>
              <a:ext cx="5029200" cy="13156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747195" y="4267200"/>
            <a:ext cx="2358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2.75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sz="28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42773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4648200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sz="28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747136" y="4495800"/>
            <a:ext cx="3491864" cy="539282"/>
            <a:chOff x="3747136" y="4495800"/>
            <a:chExt cx="3491864" cy="53928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3747136" y="4495800"/>
              <a:ext cx="1205864" cy="1193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943600" y="4870918"/>
              <a:ext cx="1295400" cy="16416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310764" y="541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 5.5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10764" y="5953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 5.50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0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1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3" grpId="0"/>
      <p:bldP spid="14" grpId="0"/>
      <p:bldP spid="15" grpId="0"/>
      <p:bldP spid="35" grpId="0"/>
      <p:bldP spid="36" grpId="0"/>
      <p:bldP spid="3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 of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 of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I have a dozen toy bears, how do I determine the mass of the whole dozen?</a:t>
            </a:r>
          </a:p>
          <a:p>
            <a:r>
              <a:rPr lang="en-US" dirty="0" smtClean="0"/>
              <a:t>The molar mass of a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compound</a:t>
            </a:r>
            <a:r>
              <a:rPr lang="en-US" dirty="0" smtClean="0"/>
              <a:t> is the sum of the masses of every particle in the compound</a:t>
            </a:r>
          </a:p>
          <a:p>
            <a:r>
              <a:rPr lang="en-US" dirty="0" smtClean="0"/>
              <a:t>Molar mass of each element is multiplied by the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number of moles</a:t>
            </a:r>
            <a:r>
              <a:rPr lang="en-US" dirty="0" smtClean="0"/>
              <a:t> of that element in the compound</a:t>
            </a:r>
          </a:p>
          <a:p>
            <a:pPr lvl="1"/>
            <a:r>
              <a:rPr lang="en-US" sz="3200" dirty="0" smtClean="0"/>
              <a:t>Think </a:t>
            </a:r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subscript</a:t>
            </a:r>
            <a:r>
              <a:rPr lang="en-US" sz="3200" dirty="0"/>
              <a:t>: subscripts in a chemical formula indicate the number </a:t>
            </a:r>
            <a:r>
              <a:rPr lang="en-US" sz="3200" dirty="0" smtClean="0"/>
              <a:t>of moles </a:t>
            </a:r>
            <a:r>
              <a:rPr lang="en-US" sz="3200" dirty="0"/>
              <a:t>of </a:t>
            </a:r>
            <a:r>
              <a:rPr lang="en-US" sz="3200" dirty="0" smtClean="0"/>
              <a:t>the element</a:t>
            </a:r>
            <a:endParaRPr lang="en-US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The elements’ molar masses are then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added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 of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r>
              <a:rPr lang="en-US" dirty="0" smtClean="0"/>
              <a:t>Molar mass of water</a:t>
            </a:r>
          </a:p>
          <a:p>
            <a:r>
              <a:rPr lang="en-US" dirty="0" smtClean="0"/>
              <a:t>Comprised of the masses of hydrogen and oxygen in a 2 : 1 ratio</a:t>
            </a:r>
          </a:p>
          <a:p>
            <a:r>
              <a:rPr lang="en-US" dirty="0" smtClean="0"/>
              <a:t>Per mole of H</a:t>
            </a:r>
            <a:r>
              <a:rPr lang="en-US" baseline="-25000" dirty="0" smtClean="0"/>
              <a:t>2</a:t>
            </a:r>
            <a:r>
              <a:rPr lang="en-US" dirty="0" smtClean="0"/>
              <a:t>O –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9725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Hydrogen: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9631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Oxygen: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1" y="39725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 H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215149" y="3810000"/>
            <a:ext cx="3338051" cy="914400"/>
            <a:chOff x="3215149" y="3810000"/>
            <a:chExt cx="3338051" cy="9144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4854603" y="381000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215149" y="4267200"/>
              <a:ext cx="3338051" cy="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705600" y="39725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   2.0 g H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4963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 O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215149" y="4800600"/>
            <a:ext cx="3338051" cy="914400"/>
            <a:chOff x="3215149" y="3810000"/>
            <a:chExt cx="3338051" cy="91440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4854603" y="381000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215149" y="4267200"/>
              <a:ext cx="3338051" cy="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705600" y="49631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 16.0 g O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91348" y="3810000"/>
            <a:ext cx="1509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91348" y="4810780"/>
            <a:ext cx="1509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O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7748" y="4244022"/>
            <a:ext cx="1509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67748" y="5267980"/>
            <a:ext cx="1509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O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67748" y="3810000"/>
            <a:ext cx="1509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1.0 g H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67748" y="4810780"/>
            <a:ext cx="1509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16.0 g O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657600" y="4023854"/>
            <a:ext cx="2667000" cy="596608"/>
            <a:chOff x="3657600" y="4023854"/>
            <a:chExt cx="2667000" cy="596608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3657600" y="4023854"/>
              <a:ext cx="1028700" cy="1193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410200" y="4456298"/>
              <a:ext cx="914400" cy="16416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657600" y="5042192"/>
            <a:ext cx="2667000" cy="596608"/>
            <a:chOff x="3657600" y="4023854"/>
            <a:chExt cx="2667000" cy="596608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3657600" y="4023854"/>
              <a:ext cx="1028700" cy="1193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5410200" y="4456298"/>
              <a:ext cx="914400" cy="16416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33400" y="610618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2.0</a:t>
            </a:r>
            <a:r>
              <a:rPr lang="en-US" sz="2800" dirty="0" smtClean="0"/>
              <a:t> g H  + 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16.0</a:t>
            </a:r>
            <a:r>
              <a:rPr lang="en-US" sz="2800" dirty="0" smtClean="0"/>
              <a:t> g O  = 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18.0</a:t>
            </a:r>
            <a:r>
              <a:rPr lang="en-US" sz="2800" dirty="0" smtClean="0"/>
              <a:t> grams per mole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610618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2.0</a:t>
            </a:r>
            <a:r>
              <a:rPr lang="en-US" sz="2800" dirty="0" smtClean="0"/>
              <a:t> g H  + 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16.0</a:t>
            </a:r>
            <a:r>
              <a:rPr lang="en-US" sz="2800" dirty="0" smtClean="0"/>
              <a:t> g O  = 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18.0</a:t>
            </a:r>
            <a:r>
              <a:rPr lang="en-US" sz="2800" dirty="0" smtClean="0"/>
              <a:t> g/</a:t>
            </a:r>
            <a:r>
              <a:rPr lang="en-US" sz="2800" dirty="0" err="1" smtClean="0"/>
              <a:t>mol</a:t>
            </a:r>
            <a:r>
              <a:rPr lang="en-US" sz="2800" dirty="0" smtClean="0"/>
              <a:t>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386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3" grpId="0"/>
      <p:bldP spid="33" grpId="1"/>
      <p:bldP spid="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4191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N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NH</a:t>
            </a:r>
            <a:r>
              <a:rPr lang="en-US" baseline="-25000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S</a:t>
            </a:r>
          </a:p>
          <a:p>
            <a:r>
              <a:rPr lang="en-US" dirty="0" err="1" smtClean="0"/>
              <a:t>NaCl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NaOH</a:t>
            </a:r>
            <a:endParaRPr lang="en-US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305580"/>
            <a:ext cx="2667000" cy="5552420"/>
          </a:xfrm>
        </p:spPr>
        <p:txBody>
          <a:bodyPr>
            <a:normAutofit/>
          </a:bodyPr>
          <a:lstStyle/>
          <a:p>
            <a:pPr>
              <a:buSzPct val="100000"/>
              <a:buFont typeface="Franklin Gothic Book" pitchFamily="34" charset="0"/>
              <a:buChar char="="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14.0 g</a:t>
            </a:r>
          </a:p>
          <a:p>
            <a:pPr>
              <a:buSzPct val="100000"/>
              <a:buFont typeface="Franklin Gothic Book" pitchFamily="34" charset="0"/>
              <a:buChar char="="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28.0 g</a:t>
            </a:r>
          </a:p>
          <a:p>
            <a:pPr>
              <a:buSzPct val="100000"/>
              <a:buFont typeface="Franklin Gothic Book" pitchFamily="34" charset="0"/>
              <a:buChar char="="/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17.0 g</a:t>
            </a:r>
          </a:p>
          <a:p>
            <a:pPr>
              <a:buSzPct val="100000"/>
              <a:buFont typeface="Franklin Gothic Book" pitchFamily="34" charset="0"/>
              <a:buChar char="="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12.0 g</a:t>
            </a:r>
          </a:p>
          <a:p>
            <a:pPr>
              <a:buSzPct val="100000"/>
              <a:buFont typeface="Franklin Gothic Book" pitchFamily="34" charset="0"/>
              <a:buChar char="="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32.1 g</a:t>
            </a:r>
          </a:p>
          <a:p>
            <a:pPr>
              <a:buSzPct val="100000"/>
              <a:buFont typeface="Franklin Gothic Book" pitchFamily="34" charset="0"/>
              <a:buChar char="="/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58.5 g</a:t>
            </a:r>
          </a:p>
          <a:p>
            <a:pPr>
              <a:buSzPct val="100000"/>
              <a:buFont typeface="Franklin Gothic Book" pitchFamily="34" charset="0"/>
              <a:buChar char="="/>
            </a:pP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endParaRPr 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40.0 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130558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14.0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183898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14.0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22860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14.0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3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3335941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12.0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3859161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32.1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379893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23.0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35.5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54102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23.0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16.0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  1.0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6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41910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</a:t>
            </a:r>
            <a:r>
              <a:rPr lang="en-US" baseline="-25000" dirty="0"/>
              <a:t>2</a:t>
            </a:r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endParaRPr lang="en-US" baseline="-25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endParaRPr lang="en-US" baseline="-25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371600"/>
            <a:ext cx="2438400" cy="5486400"/>
          </a:xfrm>
        </p:spPr>
        <p:txBody>
          <a:bodyPr>
            <a:normAutofit lnSpcReduction="10000"/>
          </a:bodyPr>
          <a:lstStyle/>
          <a:p>
            <a:pPr>
              <a:buSzPct val="100000"/>
              <a:buFont typeface="Franklin Gothic Book" pitchFamily="34" charset="0"/>
              <a:buChar char="=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32.0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180.0 g</a:t>
            </a:r>
          </a:p>
          <a:p>
            <a:pPr>
              <a:buSzPct val="100000"/>
              <a:buFont typeface="Franklin Gothic Book" pitchFamily="34" charset="0"/>
              <a:buChar char="="/>
            </a:pP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SzPct val="100000"/>
              <a:buFont typeface="Franklin Gothic Book" pitchFamily="34" charset="0"/>
              <a:buChar char="="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68.1 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4953000"/>
            <a:ext cx="524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14.0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= 28.0 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267718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6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12.0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= 72.0 g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5420380"/>
            <a:ext cx="524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8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=   8.0 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5877580"/>
            <a:ext cx="524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32.1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= 32.1 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71600" y="313438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12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= 12.0 g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359158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6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16.0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= 96.0 g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1305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16.0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0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3" grpId="0"/>
      <p:bldP spid="14" grpId="0"/>
      <p:bldP spid="1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The SI base unit used to measure the amount of a substance</a:t>
            </a:r>
          </a:p>
          <a:p>
            <a:r>
              <a:rPr lang="en-US" dirty="0" smtClean="0"/>
              <a:t>The mole (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/>
              <a:t>) is a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counting</a:t>
            </a:r>
            <a:r>
              <a:rPr lang="en-US" dirty="0" smtClean="0"/>
              <a:t> unit for the number of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representative particles</a:t>
            </a:r>
          </a:p>
          <a:p>
            <a:pPr lvl="1"/>
            <a:r>
              <a:rPr lang="en-US" dirty="0" smtClean="0"/>
              <a:t>If you have a dozen doughnuts, how many do you have?</a:t>
            </a:r>
          </a:p>
          <a:p>
            <a:pPr lvl="1"/>
            <a:r>
              <a:rPr lang="en-US" dirty="0" smtClean="0"/>
              <a:t>If you have a dozen roses, how many do you have?</a:t>
            </a:r>
          </a:p>
          <a:p>
            <a:pPr lvl="1"/>
            <a:r>
              <a:rPr lang="en-US" dirty="0" smtClean="0"/>
              <a:t>If you have a dozen pencils, how many do you have?</a:t>
            </a:r>
          </a:p>
          <a:p>
            <a:r>
              <a:rPr lang="en-US" dirty="0" smtClean="0"/>
              <a:t>Just like the dozen, a mole refers to a specific number of items; </a:t>
            </a:r>
            <a:r>
              <a:rPr lang="en-US" dirty="0"/>
              <a:t>the number is constant</a:t>
            </a:r>
          </a:p>
          <a:p>
            <a:pPr lvl="1"/>
            <a:r>
              <a:rPr lang="en-US" dirty="0" smtClean="0"/>
              <a:t>Based on the number of atoms in 12 g of C-12</a:t>
            </a:r>
          </a:p>
          <a:p>
            <a:pPr lvl="1"/>
            <a:r>
              <a:rPr lang="en-US" dirty="0" smtClean="0"/>
              <a:t>Known as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Avogadro’s number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4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What is the mass (grams) of hydrogen in</a:t>
            </a:r>
          </a:p>
          <a:p>
            <a:pPr marL="339725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2.75 moles of water?</a:t>
            </a:r>
          </a:p>
          <a:p>
            <a:pPr marL="339725" indent="0">
              <a:spcBef>
                <a:spcPts val="0"/>
              </a:spcBef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39725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Conversion factor(s): </a:t>
            </a:r>
            <a:endParaRPr lang="en-US" sz="2800" dirty="0">
              <a:solidFill>
                <a:schemeClr val="tx1"/>
              </a:solidFill>
            </a:endParaRPr>
          </a:p>
          <a:p>
            <a:pPr marL="339725" indent="0"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339725" indent="0">
              <a:spcBef>
                <a:spcPts val="0"/>
              </a:spcBef>
              <a:buNone/>
            </a:pP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747195" y="1905000"/>
            <a:ext cx="44918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11596" y="1905000"/>
            <a:ext cx="3655603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4419600"/>
            <a:ext cx="1243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 H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52599" y="4419600"/>
            <a:ext cx="5029200" cy="914400"/>
            <a:chOff x="2743200" y="4234190"/>
            <a:chExt cx="5029200" cy="914400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5105400" y="423419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743200" y="4691390"/>
              <a:ext cx="5029200" cy="13156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756595" y="4429780"/>
            <a:ext cx="2358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2.75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sz="28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29057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 = 1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sz="28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62400" y="29057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element to compound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62400" y="32867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molar mass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62400" y="3291696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 = 1.0 g H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14800" y="4886980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sz="28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27089" y="4422058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747195" y="4639069"/>
            <a:ext cx="3120205" cy="618731"/>
            <a:chOff x="2747195" y="4639069"/>
            <a:chExt cx="3120205" cy="618731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2747195" y="4639069"/>
              <a:ext cx="1205864" cy="1193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572000" y="5093636"/>
              <a:ext cx="1295400" cy="16416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183623" y="4419600"/>
            <a:ext cx="4655577" cy="914400"/>
            <a:chOff x="2743200" y="4234190"/>
            <a:chExt cx="5029200" cy="914400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105400" y="423419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743200" y="4691390"/>
              <a:ext cx="5029200" cy="13156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6591300" y="4883378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91300" y="4429780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1.0 g H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762500" y="4627305"/>
            <a:ext cx="3390900" cy="618731"/>
            <a:chOff x="4762500" y="4627305"/>
            <a:chExt cx="3390900" cy="618731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4762500" y="4627305"/>
              <a:ext cx="1028700" cy="1193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7239000" y="5081872"/>
              <a:ext cx="914400" cy="16416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307690" y="5410200"/>
            <a:ext cx="1816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 5.5 g H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07690" y="5953780"/>
            <a:ext cx="219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 5.50 g H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2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  <p:bldP spid="27" grpId="0"/>
      <p:bldP spid="28" grpId="0"/>
      <p:bldP spid="29" grpId="0"/>
      <p:bldP spid="29" grpId="1"/>
      <p:bldP spid="30" grpId="0"/>
      <p:bldP spid="30" grpId="1"/>
      <p:bldP spid="31" grpId="0"/>
      <p:bldP spid="33" grpId="0"/>
      <p:bldP spid="34" grpId="0"/>
      <p:bldP spid="43" grpId="0"/>
      <p:bldP spid="44" grpId="0"/>
      <p:bldP spid="48" grpId="0"/>
      <p:bldP spid="49" grpId="0"/>
      <p:bldP spid="4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Avogadro’s number –</a:t>
            </a:r>
          </a:p>
          <a:p>
            <a:pPr marL="0" lvl="1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602,213,670,000,000,000,000,000</a:t>
            </a:r>
          </a:p>
          <a:p>
            <a:pPr lvl="1"/>
            <a:r>
              <a:rPr lang="en-US" dirty="0" smtClean="0"/>
              <a:t>Rounded to three significant figures:</a:t>
            </a:r>
            <a:endParaRPr lang="en-US" dirty="0"/>
          </a:p>
          <a:p>
            <a:pPr marL="0" lvl="1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/>
              <a:t>mole =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Representative </a:t>
            </a:r>
            <a:r>
              <a:rPr lang="en-US" dirty="0"/>
              <a:t>particles are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atoms</a:t>
            </a:r>
            <a:r>
              <a:rPr lang="en-US" dirty="0"/>
              <a:t>,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ions</a:t>
            </a:r>
            <a:r>
              <a:rPr lang="en-US" dirty="0"/>
              <a:t>,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formula units</a:t>
            </a:r>
            <a:r>
              <a:rPr lang="en-US" dirty="0"/>
              <a:t>, or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molecules</a:t>
            </a:r>
            <a:endParaRPr lang="en-US" dirty="0"/>
          </a:p>
          <a:p>
            <a:pPr marL="0" lvl="1" indent="0">
              <a:buNone/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40634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Avogadro’s number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063425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representative particles</a:t>
            </a:r>
          </a:p>
        </p:txBody>
      </p:sp>
    </p:spTree>
    <p:extLst>
      <p:ext uri="{BB962C8B-B14F-4D97-AF65-F5344CB8AC3E}">
        <p14:creationId xmlns:p14="http://schemas.microsoft.com/office/powerpoint/2010/main" val="190912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number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pPr marL="398463" indent="-398463"/>
            <a:r>
              <a:rPr lang="en-US" dirty="0" smtClean="0"/>
              <a:t>Would 1 mole of rice grains fill this chemistry lab?</a:t>
            </a:r>
          </a:p>
          <a:p>
            <a:pPr marL="798513" lvl="1" indent="-398463"/>
            <a:r>
              <a:rPr lang="en-US" dirty="0" smtClean="0"/>
              <a:t>1 mole of rice grains would cover the land area of the entire world to a depth of 75 meters</a:t>
            </a:r>
          </a:p>
          <a:p>
            <a:pPr marL="1588" lvl="1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mole of rice has more grains </a:t>
            </a:r>
          </a:p>
          <a:p>
            <a:pPr marL="1588" lvl="1" indent="0" algn="ctr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han the number of grains of all grain</a:t>
            </a:r>
          </a:p>
          <a:p>
            <a:pPr marL="1588" lvl="1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grown since the beginning of time!</a:t>
            </a:r>
          </a:p>
          <a:p>
            <a:pPr marL="457200" indent="-457200"/>
            <a:r>
              <a:rPr lang="en-US" dirty="0" smtClean="0"/>
              <a:t>On the other hand, 1 mole of carbon atoms could fit in your hand</a:t>
            </a:r>
          </a:p>
        </p:txBody>
      </p:sp>
    </p:spTree>
    <p:extLst>
      <p:ext uri="{BB962C8B-B14F-4D97-AF65-F5344CB8AC3E}">
        <p14:creationId xmlns:p14="http://schemas.microsoft.com/office/powerpoint/2010/main" val="304870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is One mole – really?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</a:t>
            </a:r>
            <a:r>
              <a:rPr lang="en-US" sz="3200" dirty="0" smtClean="0"/>
              <a:t>ould be found in a watermelon slightly larger than . . 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81400"/>
            <a:ext cx="3135086" cy="3122023"/>
          </a:xfrm>
        </p:spPr>
      </p:pic>
      <p:sp>
        <p:nvSpPr>
          <p:cNvPr id="5" name="TextBox 4"/>
          <p:cNvSpPr txBox="1"/>
          <p:nvPr/>
        </p:nvSpPr>
        <p:spPr>
          <a:xfrm>
            <a:off x="457200" y="13716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mole of watermelon seeds (</a:t>
            </a:r>
            <a:r>
              <a:rPr lang="en-US" sz="3200" dirty="0" smtClean="0">
                <a:solidFill>
                  <a:schemeClr val="tx1"/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1"/>
                </a:solidFill>
              </a:rPr>
              <a:t>23</a:t>
            </a:r>
            <a:r>
              <a:rPr lang="en-US" sz="3200" dirty="0" smtClean="0">
                <a:solidFill>
                  <a:schemeClr val="tx1"/>
                </a:solidFill>
              </a:rPr>
              <a:t> seeds)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1981200"/>
            <a:ext cx="4038600" cy="472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sz="3200" dirty="0" smtClean="0"/>
          </a:p>
          <a:p>
            <a:pPr marL="0" indent="0">
              <a:buFont typeface="Wingdings 2"/>
              <a:buNone/>
            </a:pPr>
            <a:endParaRPr lang="en-US" sz="3200" dirty="0"/>
          </a:p>
          <a:p>
            <a:pPr marL="0" indent="0">
              <a:buFont typeface="Wingdings 2"/>
              <a:buNone/>
            </a:pPr>
            <a:endParaRPr lang="en-US" sz="3200" dirty="0" smtClean="0"/>
          </a:p>
          <a:p>
            <a:pPr marL="0" indent="0">
              <a:buFont typeface="Wingdings 2"/>
              <a:buNone/>
            </a:pPr>
            <a:endParaRPr lang="en-US" sz="3200" dirty="0"/>
          </a:p>
          <a:p>
            <a:pPr marL="0" indent="0">
              <a:buFont typeface="Wingdings 2"/>
              <a:buNone/>
            </a:pPr>
            <a:endParaRPr lang="en-US" sz="3200" dirty="0" smtClean="0"/>
          </a:p>
          <a:p>
            <a:pPr marL="0" indent="0">
              <a:buFont typeface="Wingdings 2"/>
              <a:buNone/>
            </a:pPr>
            <a:endParaRPr lang="en-US" sz="3200" dirty="0"/>
          </a:p>
          <a:p>
            <a:pPr marL="0" indent="0">
              <a:buFont typeface="Wingdings 2"/>
              <a:buNone/>
            </a:pPr>
            <a:endParaRPr lang="en-US" sz="3200" dirty="0" smtClean="0"/>
          </a:p>
          <a:p>
            <a:pPr marL="0" indent="0" algn="ctr">
              <a:buFont typeface="Wingdings 2"/>
              <a:buNone/>
            </a:pPr>
            <a:r>
              <a:rPr lang="en-US" sz="3200" dirty="0" smtClean="0"/>
              <a:t>. . . the moon!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56375"/>
            <a:ext cx="4035552" cy="413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6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04" r="5705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If I had a mole of money …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If one mole of pennies were divided among the Earth’s population, each person would receive 8.6 x 10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13</a:t>
            </a:r>
            <a:r>
              <a:rPr lang="en-US" sz="3200" b="1" dirty="0" smtClean="0">
                <a:solidFill>
                  <a:schemeClr val="bg1"/>
                </a:solidFill>
              </a:rPr>
              <a:t> (</a:t>
            </a:r>
            <a:r>
              <a:rPr lang="en-US" sz="3200" b="1" i="1" dirty="0" smtClean="0">
                <a:solidFill>
                  <a:schemeClr val="bg1"/>
                </a:solidFill>
              </a:rPr>
              <a:t>or 86,000,000,000,000</a:t>
            </a:r>
            <a:r>
              <a:rPr lang="en-US" sz="3200" b="1" dirty="0" smtClean="0">
                <a:solidFill>
                  <a:schemeClr val="bg1"/>
                </a:solidFill>
              </a:rPr>
              <a:t>) pennies.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92614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Personal spending at the rate of one million dollars per day would use up each person’s wealth in just over 2,350 years.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60254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Life would be a bit uncomfortable though. One mole of pennies would bury the surface of the Earth to a depth of 420 meters!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79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 and </a:t>
            </a:r>
            <a:r>
              <a:rPr lang="en-US" dirty="0" err="1" smtClean="0"/>
              <a:t>avogadro’s</a:t>
            </a:r>
            <a:r>
              <a:rPr lang="en-US" dirty="0" smtClean="0"/>
              <a:t>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representative particles</a:t>
            </a:r>
          </a:p>
          <a:p>
            <a:pPr>
              <a:tabLst>
                <a:tab pos="82296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K = 	___________________________</a:t>
            </a:r>
          </a:p>
          <a:p>
            <a:pPr>
              <a:tabLst>
                <a:tab pos="82296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Cl</a:t>
            </a:r>
            <a:r>
              <a:rPr lang="en-US" baseline="30000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= 	___________________________</a:t>
            </a:r>
          </a:p>
          <a:p>
            <a:pPr>
              <a:tabLst>
                <a:tab pos="82296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NaF</a:t>
            </a:r>
            <a:r>
              <a:rPr lang="en-US" dirty="0" smtClean="0">
                <a:solidFill>
                  <a:schemeClr val="tx1"/>
                </a:solidFill>
              </a:rPr>
              <a:t> = 	___________________________</a:t>
            </a:r>
          </a:p>
          <a:p>
            <a:pPr>
              <a:tabLst>
                <a:tab pos="82296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=	___________________________</a:t>
            </a:r>
          </a:p>
          <a:p>
            <a:pPr>
              <a:tabLst>
                <a:tab pos="82296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Cu =	___________________________</a:t>
            </a:r>
          </a:p>
          <a:p>
            <a:pPr>
              <a:tabLst>
                <a:tab pos="82296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Na+ = 	___________________________</a:t>
            </a:r>
          </a:p>
          <a:p>
            <a:pPr>
              <a:tabLst>
                <a:tab pos="82296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LiCl</a:t>
            </a:r>
            <a:r>
              <a:rPr lang="en-US" dirty="0" smtClean="0">
                <a:solidFill>
                  <a:schemeClr val="tx1"/>
                </a:solidFill>
              </a:rPr>
              <a:t> = 	___________________________</a:t>
            </a:r>
          </a:p>
          <a:p>
            <a:pPr>
              <a:tabLst>
                <a:tab pos="8229600" algn="r"/>
              </a:tabLst>
            </a:pP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O =	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1828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atoms K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24384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ions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Cl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–</a:t>
            </a:r>
            <a:endParaRPr lang="en-US" sz="3200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6658" y="5943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molecules H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</a:t>
            </a:r>
            <a:endParaRPr lang="en-US" sz="3200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5358825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formula units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LiCl</a:t>
            </a:r>
            <a:endParaRPr lang="en-US" sz="3200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04535" y="477405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ions Na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+</a:t>
            </a:r>
            <a:endParaRPr lang="en-US" sz="3200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2245" y="4189275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atoms Cu</a:t>
            </a:r>
            <a:endParaRPr lang="en-US" sz="3200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99619" y="36045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molecules N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endParaRPr lang="en-US" sz="3200" baseline="-25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6658" y="3012106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6.02 x 10</a:t>
            </a:r>
            <a:r>
              <a:rPr lang="en-US" sz="32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formula units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NaF</a:t>
            </a:r>
            <a:endParaRPr lang="en-US" sz="3200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2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Moles to Particles and Particles to Moles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4681</TotalTime>
  <Words>1644</Words>
  <Application>Microsoft Office PowerPoint</Application>
  <PresentationFormat>On-screen Show (4:3)</PresentationFormat>
  <Paragraphs>333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Trek</vt:lpstr>
      <vt:lpstr>My Mole Montage</vt:lpstr>
      <vt:lpstr>The mole and avogadro’s number</vt:lpstr>
      <vt:lpstr>The Mole Defined</vt:lpstr>
      <vt:lpstr>Avogadro’s number</vt:lpstr>
      <vt:lpstr>What does this number mean?</vt:lpstr>
      <vt:lpstr>How much is One mole – really?</vt:lpstr>
      <vt:lpstr>If I had a mole of money … </vt:lpstr>
      <vt:lpstr>The mole and avogadro’s number</vt:lpstr>
      <vt:lpstr>conversions</vt:lpstr>
      <vt:lpstr>Conversions with moles &amp; particles</vt:lpstr>
      <vt:lpstr>Conversions with moles &amp; particles</vt:lpstr>
      <vt:lpstr>Conversions: Moles to particles</vt:lpstr>
      <vt:lpstr>Conversions: Moles to particles</vt:lpstr>
      <vt:lpstr>Conversions: Moles to particles</vt:lpstr>
      <vt:lpstr>Conversions: Moles to particles</vt:lpstr>
      <vt:lpstr>The Mole and Mass</vt:lpstr>
      <vt:lpstr>Number of Items vs. Mass of Items</vt:lpstr>
      <vt:lpstr>Molar mass</vt:lpstr>
      <vt:lpstr>Molar mass</vt:lpstr>
      <vt:lpstr>Moles and Compounds</vt:lpstr>
      <vt:lpstr>Moles and Compounds</vt:lpstr>
      <vt:lpstr>Moles and Compounds</vt:lpstr>
      <vt:lpstr>Moles and Compounds</vt:lpstr>
      <vt:lpstr>Conversions</vt:lpstr>
      <vt:lpstr>Molar Mass of Compounds</vt:lpstr>
      <vt:lpstr>Molar mass of compounds</vt:lpstr>
      <vt:lpstr>Molar mass of compounds</vt:lpstr>
      <vt:lpstr>Calculating molar mass</vt:lpstr>
      <vt:lpstr>Calculating molar mass</vt:lpstr>
      <vt:lpstr>Conversions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Mole montage</dc:title>
  <dc:creator>e200801253</dc:creator>
  <cp:lastModifiedBy>Pickett, Vanessa</cp:lastModifiedBy>
  <cp:revision>97</cp:revision>
  <dcterms:created xsi:type="dcterms:W3CDTF">2012-01-03T01:59:28Z</dcterms:created>
  <dcterms:modified xsi:type="dcterms:W3CDTF">2014-01-13T03:24:21Z</dcterms:modified>
</cp:coreProperties>
</file>