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2"/>
  </p:sldMasterIdLst>
  <p:handoutMasterIdLst>
    <p:handoutMasterId r:id="rId7"/>
  </p:handoutMasterIdLst>
  <p:sldIdLst>
    <p:sldId id="265" r:id="rId3"/>
    <p:sldId id="267" r:id="rId4"/>
    <p:sldId id="269" r:id="rId5"/>
    <p:sldId id="270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A86B0-9F1B-4F1A-8E48-CF5AE2C8E1CD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0B910-9131-4E9D-9C96-8BBE87D19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22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5802162-4117-40C2-AFD2-DB3ACA8FDDB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Stoichiometry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Chemical Reactions/Equations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Reactant + </a:t>
            </a:r>
            <a:r>
              <a:rPr lang="en-US" dirty="0"/>
              <a:t>Reactant → Product + Product</a:t>
            </a:r>
          </a:p>
          <a:p>
            <a:r>
              <a:rPr lang="en-US" dirty="0" smtClean="0"/>
              <a:t>Balanced chemical equations are written to show chemical changes taking place</a:t>
            </a:r>
          </a:p>
          <a:p>
            <a:r>
              <a:rPr lang="en-US" dirty="0" smtClean="0"/>
              <a:t>Balanced chemical equations reflect the Law of Conservation of Mass</a:t>
            </a:r>
          </a:p>
          <a:p>
            <a:r>
              <a:rPr lang="en-US" dirty="0" smtClean="0"/>
              <a:t>Coefficients balance chemical equations and indicate the relative amounts of substances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REVIEW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0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262308" cy="4800600"/>
          </a:xfrm>
        </p:spPr>
        <p:txBody>
          <a:bodyPr>
            <a:normAutofit fontScale="92500" lnSpcReduction="10000"/>
          </a:bodyPr>
          <a:lstStyle/>
          <a:p>
            <a:pPr marL="395288" indent="-327025">
              <a:buFont typeface="+mj-lt"/>
              <a:buAutoNum type="arabicPeriod"/>
            </a:pPr>
            <a:r>
              <a:rPr lang="en-US" dirty="0" smtClean="0"/>
              <a:t>Avogadro’s number and moles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= 6.02 x 10</a:t>
            </a:r>
            <a:r>
              <a:rPr lang="en-US" baseline="30000" dirty="0" smtClean="0"/>
              <a:t>23</a:t>
            </a:r>
            <a:r>
              <a:rPr lang="en-US" dirty="0" smtClean="0"/>
              <a:t> representative particles</a:t>
            </a:r>
          </a:p>
          <a:p>
            <a:pPr lvl="1"/>
            <a:r>
              <a:rPr lang="en-US" dirty="0" smtClean="0"/>
              <a:t>Representative particles: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Atoms</a:t>
            </a:r>
            <a:r>
              <a:rPr lang="en-US" dirty="0" smtClean="0"/>
              <a:t> – element from periodic table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Ions</a:t>
            </a:r>
            <a:r>
              <a:rPr lang="en-US" sz="2100" dirty="0" smtClean="0"/>
              <a:t> </a:t>
            </a:r>
            <a:r>
              <a:rPr lang="en-US" dirty="0" smtClean="0"/>
              <a:t>– charged atom (due to loss/gain of e</a:t>
            </a:r>
            <a:r>
              <a:rPr lang="en-US" baseline="30000" dirty="0" smtClean="0"/>
              <a:t>–</a:t>
            </a:r>
            <a:r>
              <a:rPr lang="en-US" dirty="0" smtClean="0"/>
              <a:t>)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Formula units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– ionic compound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Molecules</a:t>
            </a:r>
            <a:r>
              <a:rPr lang="en-US" dirty="0" smtClean="0"/>
              <a:t> – covalent compound</a:t>
            </a:r>
          </a:p>
          <a:p>
            <a:pPr marL="395288" indent="-327025">
              <a:buFont typeface="+mj-lt"/>
              <a:buAutoNum type="arabicPeriod"/>
            </a:pPr>
            <a:r>
              <a:rPr lang="en-US" dirty="0" smtClean="0"/>
              <a:t>Molar mass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mol</a:t>
            </a:r>
            <a:r>
              <a:rPr lang="en-US" dirty="0" smtClean="0"/>
              <a:t> = </a:t>
            </a:r>
            <a:r>
              <a:rPr lang="en-US" dirty="0" smtClean="0">
                <a:sym typeface="Wingdings"/>
              </a:rPr>
              <a:t> </a:t>
            </a:r>
            <a:r>
              <a:rPr lang="en-US" dirty="0" smtClean="0"/>
              <a:t>g of substance</a:t>
            </a:r>
          </a:p>
          <a:p>
            <a:pPr marL="917575" lvl="1" indent="0">
              <a:buNone/>
            </a:pPr>
            <a:r>
              <a:rPr lang="en-US" dirty="0" smtClean="0"/>
              <a:t>where </a:t>
            </a:r>
            <a:r>
              <a:rPr lang="en-US" dirty="0" smtClean="0">
                <a:sym typeface="Wingdings"/>
              </a:rPr>
              <a:t> = (atomic mass </a:t>
            </a:r>
            <a:r>
              <a:rPr lang="en-US" dirty="0" smtClean="0">
                <a:latin typeface="MS Reference Sans Serif"/>
                <a:sym typeface="Wingdings"/>
              </a:rPr>
              <a:t>×</a:t>
            </a:r>
            <a:r>
              <a:rPr lang="en-US" dirty="0" smtClean="0">
                <a:sym typeface="Wingdings"/>
              </a:rPr>
              <a:t> subscript)</a:t>
            </a:r>
            <a:endParaRPr lang="en-US" dirty="0" smtClean="0"/>
          </a:p>
          <a:p>
            <a:pPr marL="395288" indent="-327025">
              <a:buFont typeface="+mj-lt"/>
              <a:buAutoNum type="arabicPeriod"/>
            </a:pPr>
            <a:r>
              <a:rPr lang="en-US" dirty="0" smtClean="0"/>
              <a:t>Mole ratio of element to compound</a:t>
            </a:r>
          </a:p>
          <a:p>
            <a:pPr lvl="1"/>
            <a:r>
              <a:rPr lang="en-US" dirty="0">
                <a:sym typeface="Wingdings"/>
              </a:rPr>
              <a:t>1 </a:t>
            </a:r>
            <a:r>
              <a:rPr lang="en-US" dirty="0" err="1">
                <a:sym typeface="Wingdings"/>
              </a:rPr>
              <a:t>mol</a:t>
            </a:r>
            <a:r>
              <a:rPr lang="en-US" dirty="0">
                <a:sym typeface="Wingdings"/>
              </a:rPr>
              <a:t> compound </a:t>
            </a:r>
            <a:r>
              <a:rPr lang="en-US" dirty="0" smtClean="0">
                <a:sym typeface="Wingdings"/>
              </a:rPr>
              <a:t>= </a:t>
            </a:r>
            <a:r>
              <a:rPr lang="en-US" dirty="0">
                <a:sym typeface="Wingdings"/>
              </a:rPr>
              <a:t> </a:t>
            </a:r>
            <a:r>
              <a:rPr lang="en-US" dirty="0" err="1">
                <a:sym typeface="Wingdings"/>
              </a:rPr>
              <a:t>mol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element</a:t>
            </a:r>
            <a:endParaRPr lang="en-US" dirty="0" smtClean="0">
              <a:sym typeface="Wingdings"/>
            </a:endParaRPr>
          </a:p>
          <a:p>
            <a:pPr marL="917575" lvl="1" indent="0">
              <a:buNone/>
            </a:pPr>
            <a:r>
              <a:rPr lang="en-US" dirty="0" smtClean="0">
                <a:sym typeface="Wingdings"/>
              </a:rPr>
              <a:t>where  = subscript of element in compound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REVIEW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2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7567108" cy="4800600"/>
          </a:xfrm>
        </p:spPr>
        <p:txBody>
          <a:bodyPr>
            <a:normAutofit/>
          </a:bodyPr>
          <a:lstStyle/>
          <a:p>
            <a:r>
              <a:rPr lang="en-US" sz="2600" dirty="0"/>
              <a:t>Interpret chemical equations in terms of particles, moles, and mass</a:t>
            </a:r>
            <a:endParaRPr lang="en-US" sz="2600" dirty="0" smtClean="0"/>
          </a:p>
          <a:p>
            <a:r>
              <a:rPr lang="en-US" sz="2600" dirty="0"/>
              <a:t>Write mole ratios from balanced equations</a:t>
            </a:r>
            <a:endParaRPr lang="en-US" sz="2600" dirty="0" smtClean="0"/>
          </a:p>
          <a:p>
            <a:r>
              <a:rPr lang="en-US" sz="2600" dirty="0"/>
              <a:t>Calculate </a:t>
            </a:r>
            <a:r>
              <a:rPr lang="en-US" sz="2600" dirty="0" smtClean="0"/>
              <a:t>number </a:t>
            </a:r>
            <a:r>
              <a:rPr lang="en-US" sz="2600" dirty="0"/>
              <a:t>of moles and mass of </a:t>
            </a:r>
            <a:r>
              <a:rPr lang="en-US" sz="2600" dirty="0" smtClean="0"/>
              <a:t>a reactant </a:t>
            </a:r>
            <a:r>
              <a:rPr lang="en-US" sz="2600" dirty="0"/>
              <a:t>or </a:t>
            </a:r>
            <a:r>
              <a:rPr lang="en-US" sz="2600" dirty="0" smtClean="0"/>
              <a:t>product </a:t>
            </a:r>
            <a:r>
              <a:rPr lang="en-US" sz="2600" dirty="0"/>
              <a:t>when given </a:t>
            </a:r>
            <a:r>
              <a:rPr lang="en-US" sz="2600" dirty="0" smtClean="0"/>
              <a:t>number </a:t>
            </a:r>
            <a:r>
              <a:rPr lang="en-US" sz="2600" dirty="0"/>
              <a:t>of moles or mass of another reactant or </a:t>
            </a:r>
            <a:r>
              <a:rPr lang="en-US" sz="2600" dirty="0" smtClean="0"/>
              <a:t>product</a:t>
            </a:r>
          </a:p>
          <a:p>
            <a:r>
              <a:rPr lang="en-US" sz="2600" dirty="0"/>
              <a:t>Identify </a:t>
            </a:r>
            <a:r>
              <a:rPr lang="en-US" sz="2600" dirty="0" smtClean="0"/>
              <a:t>limiting reactants </a:t>
            </a:r>
            <a:r>
              <a:rPr lang="en-US" sz="2600" dirty="0"/>
              <a:t>in chemical </a:t>
            </a:r>
            <a:r>
              <a:rPr lang="en-US" sz="2600" dirty="0" smtClean="0"/>
              <a:t>reactions</a:t>
            </a:r>
            <a:endParaRPr lang="en-US" sz="2600" dirty="0"/>
          </a:p>
          <a:p>
            <a:r>
              <a:rPr lang="en-US" sz="2600" dirty="0"/>
              <a:t>Determine </a:t>
            </a:r>
            <a:r>
              <a:rPr lang="en-US" sz="2600" dirty="0" smtClean="0"/>
              <a:t>percent </a:t>
            </a:r>
            <a:r>
              <a:rPr lang="en-US" sz="2600" dirty="0"/>
              <a:t>yield of </a:t>
            </a:r>
            <a:r>
              <a:rPr lang="en-US" sz="2600" dirty="0" smtClean="0"/>
              <a:t>chemical reactions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8638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PREVIEW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8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15826</TotalTime>
  <Words>184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Stoichiometry</vt:lpstr>
      <vt:lpstr>Chemical Reactions/Equations</vt:lpstr>
      <vt:lpstr>Conversion Factors</vt:lpstr>
      <vt:lpstr>Unit Objectives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384</cp:revision>
  <cp:lastPrinted>2013-01-22T13:48:54Z</cp:lastPrinted>
  <dcterms:created xsi:type="dcterms:W3CDTF">2011-10-23T21:22:59Z</dcterms:created>
  <dcterms:modified xsi:type="dcterms:W3CDTF">2014-01-26T21:10:08Z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