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2"/>
  </p:sldMasterIdLst>
  <p:notesMasterIdLst>
    <p:notesMasterId r:id="rId32"/>
  </p:notesMasterIdLst>
  <p:sldIdLst>
    <p:sldId id="265" r:id="rId3"/>
    <p:sldId id="267" r:id="rId4"/>
    <p:sldId id="268" r:id="rId5"/>
    <p:sldId id="269" r:id="rId6"/>
    <p:sldId id="270" r:id="rId7"/>
    <p:sldId id="271" r:id="rId8"/>
    <p:sldId id="272" r:id="rId9"/>
    <p:sldId id="273" r:id="rId10"/>
    <p:sldId id="274" r:id="rId11"/>
    <p:sldId id="287" r:id="rId12"/>
    <p:sldId id="288" r:id="rId13"/>
    <p:sldId id="293" r:id="rId14"/>
    <p:sldId id="309" r:id="rId15"/>
    <p:sldId id="310" r:id="rId16"/>
    <p:sldId id="311" r:id="rId17"/>
    <p:sldId id="312" r:id="rId18"/>
    <p:sldId id="313" r:id="rId19"/>
    <p:sldId id="307" r:id="rId20"/>
    <p:sldId id="294" r:id="rId21"/>
    <p:sldId id="299" r:id="rId22"/>
    <p:sldId id="295" r:id="rId23"/>
    <p:sldId id="278" r:id="rId24"/>
    <p:sldId id="286" r:id="rId25"/>
    <p:sldId id="279" r:id="rId26"/>
    <p:sldId id="300" r:id="rId27"/>
    <p:sldId id="301" r:id="rId28"/>
    <p:sldId id="302" r:id="rId29"/>
    <p:sldId id="303" r:id="rId30"/>
    <p:sldId id="30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7F00"/>
    <a:srgbClr val="0027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9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CC02F5-AEB6-4E33-90FF-BB9CF13F8454}" type="datetimeFigureOut">
              <a:rPr lang="en-US" smtClean="0"/>
              <a:t>2/19/2014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1BE210-2C1E-439A-9456-648581133B01}" type="slidenum">
              <a:rPr lang="en-US" smtClean="0"/>
              <a:t>‹#›</a:t>
            </a:fld>
            <a:endParaRPr lang="en-US"/>
          </a:p>
        </p:txBody>
      </p:sp>
    </p:spTree>
    <p:extLst>
      <p:ext uri="{BB962C8B-B14F-4D97-AF65-F5344CB8AC3E}">
        <p14:creationId xmlns:p14="http://schemas.microsoft.com/office/powerpoint/2010/main" val="581311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1BE210-2C1E-439A-9456-648581133B01}" type="slidenum">
              <a:rPr lang="en-US" smtClean="0"/>
              <a:t>4</a:t>
            </a:fld>
            <a:endParaRPr lang="en-US"/>
          </a:p>
        </p:txBody>
      </p:sp>
    </p:spTree>
    <p:extLst>
      <p:ext uri="{BB962C8B-B14F-4D97-AF65-F5344CB8AC3E}">
        <p14:creationId xmlns:p14="http://schemas.microsoft.com/office/powerpoint/2010/main" val="3193231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5802162-4117-40C2-AFD2-DB3ACA8FDDB0}" type="datetimeFigureOut">
              <a:rPr lang="en-US" smtClean="0"/>
              <a:pPr/>
              <a:t>2/19/2014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44E19EB-12F4-4235-A7C4-709EEB3FD8A0}"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802162-4117-40C2-AFD2-DB3ACA8FDDB0}" type="datetimeFigureOut">
              <a:rPr lang="en-US" smtClean="0"/>
              <a:pPr/>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E19EB-12F4-4235-A7C4-709EEB3FD8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802162-4117-40C2-AFD2-DB3ACA8FDDB0}" type="datetimeFigureOut">
              <a:rPr lang="en-US" smtClean="0"/>
              <a:pPr/>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E19EB-12F4-4235-A7C4-709EEB3FD8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802162-4117-40C2-AFD2-DB3ACA8FDDB0}" type="datetimeFigureOut">
              <a:rPr lang="en-US" smtClean="0"/>
              <a:pPr/>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E19EB-12F4-4235-A7C4-709EEB3FD8A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802162-4117-40C2-AFD2-DB3ACA8FDDB0}" type="datetimeFigureOut">
              <a:rPr lang="en-US" smtClean="0"/>
              <a:pPr/>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E19EB-12F4-4235-A7C4-709EEB3FD8A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5802162-4117-40C2-AFD2-DB3ACA8FDDB0}" type="datetimeFigureOut">
              <a:rPr lang="en-US" smtClean="0"/>
              <a:pPr/>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4E19EB-12F4-4235-A7C4-709EEB3FD8A0}"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5802162-4117-40C2-AFD2-DB3ACA8FDDB0}" type="datetimeFigureOut">
              <a:rPr lang="en-US" smtClean="0"/>
              <a:pPr/>
              <a:t>2/19/2014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4E19EB-12F4-4235-A7C4-709EEB3FD8A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802162-4117-40C2-AFD2-DB3ACA8FDDB0}" type="datetimeFigureOut">
              <a:rPr lang="en-US" smtClean="0"/>
              <a:pPr/>
              <a:t>2/19/2014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4E19EB-12F4-4235-A7C4-709EEB3FD8A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802162-4117-40C2-AFD2-DB3ACA8FDDB0}" type="datetimeFigureOut">
              <a:rPr lang="en-US" smtClean="0"/>
              <a:pPr/>
              <a:t>2/19/2014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4E19EB-12F4-4235-A7C4-709EEB3FD8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5802162-4117-40C2-AFD2-DB3ACA8FDDB0}" type="datetimeFigureOut">
              <a:rPr lang="en-US" smtClean="0"/>
              <a:pPr/>
              <a:t>2/19/2014</a:t>
            </a:fld>
            <a:endParaRPr lang="en-US"/>
          </a:p>
        </p:txBody>
      </p:sp>
      <p:sp>
        <p:nvSpPr>
          <p:cNvPr id="7" name="Slide Number Placeholder 6"/>
          <p:cNvSpPr>
            <a:spLocks noGrp="1"/>
          </p:cNvSpPr>
          <p:nvPr>
            <p:ph type="sldNum" sz="quarter" idx="12"/>
          </p:nvPr>
        </p:nvSpPr>
        <p:spPr/>
        <p:txBody>
          <a:bodyPr/>
          <a:lstStyle/>
          <a:p>
            <a:fld id="{244E19EB-12F4-4235-A7C4-709EEB3FD8A0}"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802162-4117-40C2-AFD2-DB3ACA8FDDB0}" type="datetimeFigureOut">
              <a:rPr lang="en-US" smtClean="0"/>
              <a:pPr/>
              <a:t>2/19/2014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244E19EB-12F4-4235-A7C4-709EEB3FD8A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5802162-4117-40C2-AFD2-DB3ACA8FDDB0}" type="datetimeFigureOut">
              <a:rPr lang="en-US" smtClean="0"/>
              <a:pPr/>
              <a:t>2/19/2014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44E19EB-12F4-4235-A7C4-709EEB3FD8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b="1" dirty="0" smtClean="0"/>
              <a:t>Limiting Reactants</a:t>
            </a:r>
            <a:endParaRPr lang="en-US" sz="2800" b="1" dirty="0"/>
          </a:p>
        </p:txBody>
      </p:sp>
      <p:sp>
        <p:nvSpPr>
          <p:cNvPr id="3" name="Subtitle 2"/>
          <p:cNvSpPr>
            <a:spLocks noGrp="1"/>
          </p:cNvSpPr>
          <p:nvPr>
            <p:ph type="subTitle" idx="1"/>
          </p:nvPr>
        </p:nvSpPr>
        <p:spPr/>
        <p:txBody>
          <a:bodyPr/>
          <a:lstStyle/>
          <a:p>
            <a:r>
              <a:rPr lang="en-US" dirty="0" smtClean="0"/>
              <a:t>Why Reactions Stop</a:t>
            </a:r>
            <a:endParaRPr lang="en-US" dirty="0"/>
          </a:p>
        </p:txBody>
      </p:sp>
    </p:spTree>
    <p:extLst>
      <p:ext uri="{BB962C8B-B14F-4D97-AF65-F5344CB8AC3E}">
        <p14:creationId xmlns:p14="http://schemas.microsoft.com/office/powerpoint/2010/main" val="10259858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68580" indent="0"/>
            <a:r>
              <a:rPr lang="en-US" dirty="0" smtClean="0"/>
              <a:t>Identify Reactants</a:t>
            </a:r>
            <a:endParaRPr lang="en-US" baseline="-25000" dirty="0"/>
          </a:p>
        </p:txBody>
      </p:sp>
      <p:sp>
        <p:nvSpPr>
          <p:cNvPr id="3" name="Content Placeholder 2"/>
          <p:cNvSpPr>
            <a:spLocks noGrp="1"/>
          </p:cNvSpPr>
          <p:nvPr>
            <p:ph idx="1"/>
          </p:nvPr>
        </p:nvSpPr>
        <p:spPr>
          <a:xfrm>
            <a:off x="1043492" y="2133599"/>
            <a:ext cx="7109908" cy="3122601"/>
          </a:xfrm>
        </p:spPr>
        <p:txBody>
          <a:bodyPr>
            <a:normAutofit/>
          </a:bodyPr>
          <a:lstStyle/>
          <a:p>
            <a:pPr marL="68580" indent="0" algn="ctr">
              <a:spcAft>
                <a:spcPts val="1200"/>
              </a:spcAft>
              <a:buNone/>
            </a:pPr>
            <a:endParaRPr lang="en-US" dirty="0" smtClean="0">
              <a:solidFill>
                <a:schemeClr val="accent2"/>
              </a:solidFill>
            </a:endParaRPr>
          </a:p>
          <a:p>
            <a:pPr marL="68580" indent="0">
              <a:buNone/>
            </a:pPr>
            <a:endParaRPr lang="en-US" dirty="0" smtClean="0"/>
          </a:p>
          <a:p>
            <a:pPr marL="68580" indent="0">
              <a:buNone/>
            </a:pPr>
            <a:endParaRPr lang="en-US" dirty="0" smtClean="0"/>
          </a:p>
          <a:p>
            <a:pPr marL="68580" indent="0">
              <a:buNone/>
            </a:pPr>
            <a:r>
              <a:rPr lang="en-US" dirty="0" smtClean="0"/>
              <a:t>Compare the number of moles </a:t>
            </a:r>
            <a:r>
              <a:rPr lang="en-US" b="1" dirty="0" smtClean="0">
                <a:solidFill>
                  <a:schemeClr val="accent2"/>
                </a:solidFill>
              </a:rPr>
              <a:t>AVAILABLE </a:t>
            </a:r>
            <a:r>
              <a:rPr lang="en-US" dirty="0" smtClean="0"/>
              <a:t>(</a:t>
            </a:r>
            <a:r>
              <a:rPr lang="en-US" i="1" dirty="0" smtClean="0">
                <a:solidFill>
                  <a:schemeClr val="accent2"/>
                </a:solidFill>
              </a:rPr>
              <a:t>given in the problem</a:t>
            </a:r>
            <a:r>
              <a:rPr lang="en-US" dirty="0" smtClean="0"/>
              <a:t>) to the number of moles </a:t>
            </a:r>
            <a:r>
              <a:rPr lang="en-US" b="1" dirty="0" smtClean="0">
                <a:solidFill>
                  <a:schemeClr val="accent1"/>
                </a:solidFill>
              </a:rPr>
              <a:t>NEEDED </a:t>
            </a:r>
            <a:r>
              <a:rPr lang="en-US" dirty="0" smtClean="0"/>
              <a:t>(</a:t>
            </a:r>
            <a:r>
              <a:rPr lang="en-US" i="1" dirty="0" smtClean="0">
                <a:solidFill>
                  <a:schemeClr val="accent1"/>
                </a:solidFill>
              </a:rPr>
              <a:t>coefficients in the balanced equation</a:t>
            </a:r>
            <a:r>
              <a:rPr lang="en-US" dirty="0" smtClean="0"/>
              <a:t>).</a:t>
            </a:r>
          </a:p>
          <a:p>
            <a:pPr marL="68580" indent="0">
              <a:buNone/>
            </a:pPr>
            <a:endParaRPr lang="en-US" dirty="0"/>
          </a:p>
        </p:txBody>
      </p:sp>
      <p:sp>
        <p:nvSpPr>
          <p:cNvPr id="4" name="TextBox 3"/>
          <p:cNvSpPr txBox="1"/>
          <p:nvPr/>
        </p:nvSpPr>
        <p:spPr>
          <a:xfrm>
            <a:off x="4648200" y="86380"/>
            <a:ext cx="3505200" cy="523220"/>
          </a:xfrm>
          <a:prstGeom prst="rect">
            <a:avLst/>
          </a:prstGeom>
          <a:noFill/>
        </p:spPr>
        <p:txBody>
          <a:bodyPr wrap="square" rtlCol="0">
            <a:spAutoFit/>
          </a:bodyPr>
          <a:lstStyle/>
          <a:p>
            <a:pPr algn="ctr"/>
            <a:r>
              <a:rPr lang="en-US" sz="2800" dirty="0" smtClean="0">
                <a:solidFill>
                  <a:schemeClr val="bg1"/>
                </a:solidFill>
              </a:rPr>
              <a:t>p. 8 of Notes</a:t>
            </a:r>
            <a:endParaRPr lang="en-US" sz="2800" dirty="0">
              <a:solidFill>
                <a:schemeClr val="bg1"/>
              </a:solidFill>
            </a:endParaRPr>
          </a:p>
        </p:txBody>
      </p:sp>
      <p:sp>
        <p:nvSpPr>
          <p:cNvPr id="8" name="TextBox 7"/>
          <p:cNvSpPr txBox="1"/>
          <p:nvPr/>
        </p:nvSpPr>
        <p:spPr>
          <a:xfrm>
            <a:off x="2514600" y="5256201"/>
            <a:ext cx="4038600" cy="584775"/>
          </a:xfrm>
          <a:prstGeom prst="rect">
            <a:avLst/>
          </a:prstGeom>
          <a:noFill/>
        </p:spPr>
        <p:txBody>
          <a:bodyPr wrap="square" rtlCol="0">
            <a:spAutoFit/>
          </a:bodyPr>
          <a:lstStyle/>
          <a:p>
            <a:pPr algn="ctr">
              <a:spcAft>
                <a:spcPts val="1200"/>
              </a:spcAft>
            </a:pPr>
            <a:r>
              <a:rPr lang="en-US" sz="3200" dirty="0" smtClean="0">
                <a:solidFill>
                  <a:schemeClr val="accent2"/>
                </a:solidFill>
              </a:rPr>
              <a:t>AVAILABLE</a:t>
            </a:r>
          </a:p>
        </p:txBody>
      </p:sp>
      <p:cxnSp>
        <p:nvCxnSpPr>
          <p:cNvPr id="10" name="Straight Connector 9"/>
          <p:cNvCxnSpPr/>
          <p:nvPr/>
        </p:nvCxnSpPr>
        <p:spPr>
          <a:xfrm>
            <a:off x="3200400" y="5871754"/>
            <a:ext cx="2590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514600" y="5892225"/>
            <a:ext cx="4038600" cy="584775"/>
          </a:xfrm>
          <a:prstGeom prst="rect">
            <a:avLst/>
          </a:prstGeom>
          <a:noFill/>
        </p:spPr>
        <p:txBody>
          <a:bodyPr wrap="square" rtlCol="0">
            <a:spAutoFit/>
          </a:bodyPr>
          <a:lstStyle/>
          <a:p>
            <a:pPr algn="ctr">
              <a:spcAft>
                <a:spcPts val="1200"/>
              </a:spcAft>
            </a:pPr>
            <a:r>
              <a:rPr lang="en-US" sz="3200" dirty="0" smtClean="0">
                <a:solidFill>
                  <a:schemeClr val="accent1"/>
                </a:solidFill>
              </a:rPr>
              <a:t>NEEDED</a:t>
            </a:r>
            <a:endParaRPr lang="en-US" sz="3200" dirty="0">
              <a:solidFill>
                <a:schemeClr val="accent1"/>
              </a:solidFill>
            </a:endParaRPr>
          </a:p>
        </p:txBody>
      </p:sp>
      <p:sp>
        <p:nvSpPr>
          <p:cNvPr id="15" name="TextBox 14"/>
          <p:cNvSpPr txBox="1"/>
          <p:nvPr/>
        </p:nvSpPr>
        <p:spPr>
          <a:xfrm>
            <a:off x="3048000" y="2300297"/>
            <a:ext cx="1066800" cy="461665"/>
          </a:xfrm>
          <a:prstGeom prst="rect">
            <a:avLst/>
          </a:prstGeom>
          <a:noFill/>
        </p:spPr>
        <p:txBody>
          <a:bodyPr wrap="square" rtlCol="0">
            <a:spAutoFit/>
          </a:bodyPr>
          <a:lstStyle/>
          <a:p>
            <a:pPr algn="ctr"/>
            <a:r>
              <a:rPr lang="en-US" sz="2400" dirty="0">
                <a:solidFill>
                  <a:schemeClr val="accent2"/>
                </a:solidFill>
              </a:rPr>
              <a:t>5</a:t>
            </a:r>
            <a:r>
              <a:rPr lang="en-US" sz="2400" dirty="0" smtClean="0">
                <a:solidFill>
                  <a:schemeClr val="accent2"/>
                </a:solidFill>
              </a:rPr>
              <a:t> </a:t>
            </a:r>
            <a:r>
              <a:rPr lang="en-US" sz="2400" dirty="0" err="1" smtClean="0">
                <a:solidFill>
                  <a:schemeClr val="accent2"/>
                </a:solidFill>
              </a:rPr>
              <a:t>mol</a:t>
            </a:r>
            <a:endParaRPr lang="en-US" sz="2400" dirty="0">
              <a:solidFill>
                <a:schemeClr val="accent2"/>
              </a:solidFill>
            </a:endParaRPr>
          </a:p>
        </p:txBody>
      </p:sp>
      <p:sp>
        <p:nvSpPr>
          <p:cNvPr id="16" name="TextBox 15"/>
          <p:cNvSpPr txBox="1"/>
          <p:nvPr/>
        </p:nvSpPr>
        <p:spPr>
          <a:xfrm>
            <a:off x="1524000" y="2286000"/>
            <a:ext cx="1066800" cy="461665"/>
          </a:xfrm>
          <a:prstGeom prst="rect">
            <a:avLst/>
          </a:prstGeom>
          <a:noFill/>
        </p:spPr>
        <p:txBody>
          <a:bodyPr wrap="square" rtlCol="0">
            <a:spAutoFit/>
          </a:bodyPr>
          <a:lstStyle/>
          <a:p>
            <a:pPr algn="ctr"/>
            <a:r>
              <a:rPr lang="en-US" sz="2400" dirty="0">
                <a:solidFill>
                  <a:schemeClr val="accent2"/>
                </a:solidFill>
              </a:rPr>
              <a:t>5</a:t>
            </a:r>
            <a:r>
              <a:rPr lang="en-US" sz="2400" dirty="0" smtClean="0">
                <a:solidFill>
                  <a:schemeClr val="accent2"/>
                </a:solidFill>
              </a:rPr>
              <a:t> </a:t>
            </a:r>
            <a:r>
              <a:rPr lang="en-US" sz="2400" dirty="0" err="1" smtClean="0">
                <a:solidFill>
                  <a:schemeClr val="accent2"/>
                </a:solidFill>
              </a:rPr>
              <a:t>mol</a:t>
            </a:r>
            <a:endParaRPr lang="en-US" sz="2400" dirty="0">
              <a:solidFill>
                <a:schemeClr val="accent2"/>
              </a:solidFill>
            </a:endParaRPr>
          </a:p>
        </p:txBody>
      </p:sp>
      <p:sp>
        <p:nvSpPr>
          <p:cNvPr id="17" name="Title 1"/>
          <p:cNvSpPr txBox="1">
            <a:spLocks/>
          </p:cNvSpPr>
          <p:nvPr/>
        </p:nvSpPr>
        <p:spPr>
          <a:xfrm>
            <a:off x="990600" y="2286000"/>
            <a:ext cx="7024744" cy="114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68580" algn="ctr">
              <a:spcAft>
                <a:spcPts val="1200"/>
              </a:spcAft>
            </a:pPr>
            <a:r>
              <a:rPr lang="en-US" dirty="0" smtClean="0"/>
              <a:t>2</a:t>
            </a:r>
            <a:r>
              <a:rPr lang="en-US" dirty="0" smtClean="0">
                <a:solidFill>
                  <a:schemeClr val="tx1"/>
                </a:solidFill>
              </a:rPr>
              <a:t> </a:t>
            </a:r>
            <a:r>
              <a:rPr lang="en-US" dirty="0" smtClean="0"/>
              <a:t>KI  +  Cl</a:t>
            </a:r>
            <a:r>
              <a:rPr lang="en-US" baseline="-25000" dirty="0" smtClean="0"/>
              <a:t>2</a:t>
            </a:r>
            <a:r>
              <a:rPr lang="en-US" dirty="0" smtClean="0"/>
              <a:t>  →  2</a:t>
            </a:r>
            <a:r>
              <a:rPr lang="en-US" dirty="0" smtClean="0">
                <a:solidFill>
                  <a:schemeClr val="tx1"/>
                </a:solidFill>
              </a:rPr>
              <a:t> </a:t>
            </a:r>
            <a:r>
              <a:rPr lang="en-US" dirty="0" err="1" smtClean="0"/>
              <a:t>KCl</a:t>
            </a:r>
            <a:r>
              <a:rPr lang="en-US" dirty="0" smtClean="0"/>
              <a:t>  +  I</a:t>
            </a:r>
            <a:r>
              <a:rPr lang="en-US" baseline="-25000" dirty="0" smtClean="0"/>
              <a:t>2</a:t>
            </a:r>
            <a:endParaRPr lang="en-US" dirty="0"/>
          </a:p>
        </p:txBody>
      </p:sp>
      <p:sp>
        <p:nvSpPr>
          <p:cNvPr id="18" name="TextBox 17"/>
          <p:cNvSpPr txBox="1"/>
          <p:nvPr/>
        </p:nvSpPr>
        <p:spPr>
          <a:xfrm>
            <a:off x="2438400" y="5256201"/>
            <a:ext cx="4038600" cy="584775"/>
          </a:xfrm>
          <a:prstGeom prst="rect">
            <a:avLst/>
          </a:prstGeom>
          <a:noFill/>
        </p:spPr>
        <p:txBody>
          <a:bodyPr wrap="square" rtlCol="0">
            <a:spAutoFit/>
          </a:bodyPr>
          <a:lstStyle/>
          <a:p>
            <a:pPr algn="ctr">
              <a:spcAft>
                <a:spcPts val="1200"/>
              </a:spcAft>
            </a:pPr>
            <a:r>
              <a:rPr lang="en-US" sz="3200" dirty="0" smtClean="0">
                <a:solidFill>
                  <a:schemeClr val="accent2"/>
                </a:solidFill>
              </a:rPr>
              <a:t>5 </a:t>
            </a:r>
            <a:r>
              <a:rPr lang="en-US" sz="3200" dirty="0" err="1" smtClean="0">
                <a:solidFill>
                  <a:schemeClr val="accent2"/>
                </a:solidFill>
              </a:rPr>
              <a:t>mol</a:t>
            </a:r>
            <a:r>
              <a:rPr lang="en-US" sz="3200" dirty="0" smtClean="0">
                <a:solidFill>
                  <a:schemeClr val="accent2"/>
                </a:solidFill>
              </a:rPr>
              <a:t> KI</a:t>
            </a:r>
          </a:p>
        </p:txBody>
      </p:sp>
      <p:sp>
        <p:nvSpPr>
          <p:cNvPr id="19" name="TextBox 18"/>
          <p:cNvSpPr txBox="1"/>
          <p:nvPr/>
        </p:nvSpPr>
        <p:spPr>
          <a:xfrm>
            <a:off x="2438400" y="5892225"/>
            <a:ext cx="4038600" cy="584775"/>
          </a:xfrm>
          <a:prstGeom prst="rect">
            <a:avLst/>
          </a:prstGeom>
          <a:noFill/>
        </p:spPr>
        <p:txBody>
          <a:bodyPr wrap="square" rtlCol="0">
            <a:spAutoFit/>
          </a:bodyPr>
          <a:lstStyle/>
          <a:p>
            <a:pPr algn="ctr">
              <a:spcAft>
                <a:spcPts val="1200"/>
              </a:spcAft>
            </a:pPr>
            <a:r>
              <a:rPr lang="en-US" sz="3200" dirty="0" smtClean="0">
                <a:solidFill>
                  <a:schemeClr val="accent1"/>
                </a:solidFill>
              </a:rPr>
              <a:t>2 </a:t>
            </a:r>
            <a:r>
              <a:rPr lang="en-US" sz="3200" dirty="0" err="1" smtClean="0">
                <a:solidFill>
                  <a:schemeClr val="accent1"/>
                </a:solidFill>
              </a:rPr>
              <a:t>mol</a:t>
            </a:r>
            <a:r>
              <a:rPr lang="en-US" sz="3200" dirty="0" smtClean="0">
                <a:solidFill>
                  <a:schemeClr val="accent1"/>
                </a:solidFill>
              </a:rPr>
              <a:t> KI</a:t>
            </a:r>
            <a:endParaRPr lang="en-US" sz="3200" dirty="0">
              <a:solidFill>
                <a:schemeClr val="accent1"/>
              </a:solidFill>
            </a:endParaRPr>
          </a:p>
        </p:txBody>
      </p:sp>
      <p:sp>
        <p:nvSpPr>
          <p:cNvPr id="20" name="TextBox 19"/>
          <p:cNvSpPr txBox="1"/>
          <p:nvPr/>
        </p:nvSpPr>
        <p:spPr>
          <a:xfrm>
            <a:off x="5829300" y="5579366"/>
            <a:ext cx="1447800" cy="584775"/>
          </a:xfrm>
          <a:prstGeom prst="rect">
            <a:avLst/>
          </a:prstGeom>
          <a:noFill/>
        </p:spPr>
        <p:txBody>
          <a:bodyPr wrap="square" rtlCol="0">
            <a:spAutoFit/>
          </a:bodyPr>
          <a:lstStyle/>
          <a:p>
            <a:pPr>
              <a:spcAft>
                <a:spcPts val="1200"/>
              </a:spcAft>
            </a:pPr>
            <a:r>
              <a:rPr lang="en-US" sz="3200" dirty="0" smtClean="0"/>
              <a:t>= 2.5</a:t>
            </a:r>
          </a:p>
        </p:txBody>
      </p:sp>
      <p:sp>
        <p:nvSpPr>
          <p:cNvPr id="21" name="TextBox 20"/>
          <p:cNvSpPr txBox="1"/>
          <p:nvPr/>
        </p:nvSpPr>
        <p:spPr>
          <a:xfrm>
            <a:off x="2590800" y="5256201"/>
            <a:ext cx="4038600" cy="584775"/>
          </a:xfrm>
          <a:prstGeom prst="rect">
            <a:avLst/>
          </a:prstGeom>
          <a:noFill/>
        </p:spPr>
        <p:txBody>
          <a:bodyPr wrap="square" rtlCol="0">
            <a:spAutoFit/>
          </a:bodyPr>
          <a:lstStyle/>
          <a:p>
            <a:pPr algn="ctr">
              <a:spcAft>
                <a:spcPts val="1200"/>
              </a:spcAft>
            </a:pPr>
            <a:r>
              <a:rPr lang="en-US" sz="3200" dirty="0" smtClean="0">
                <a:solidFill>
                  <a:schemeClr val="accent2"/>
                </a:solidFill>
              </a:rPr>
              <a:t>5 </a:t>
            </a:r>
            <a:r>
              <a:rPr lang="en-US" sz="3200" dirty="0" err="1" smtClean="0">
                <a:solidFill>
                  <a:schemeClr val="accent2"/>
                </a:solidFill>
              </a:rPr>
              <a:t>mol</a:t>
            </a:r>
            <a:r>
              <a:rPr lang="en-US" sz="3200" dirty="0" smtClean="0">
                <a:solidFill>
                  <a:schemeClr val="accent2"/>
                </a:solidFill>
              </a:rPr>
              <a:t> Cl</a:t>
            </a:r>
            <a:r>
              <a:rPr lang="en-US" sz="3200" baseline="-25000" dirty="0" smtClean="0">
                <a:solidFill>
                  <a:schemeClr val="accent2"/>
                </a:solidFill>
              </a:rPr>
              <a:t>2</a:t>
            </a:r>
          </a:p>
        </p:txBody>
      </p:sp>
      <p:sp>
        <p:nvSpPr>
          <p:cNvPr id="22" name="TextBox 21"/>
          <p:cNvSpPr txBox="1"/>
          <p:nvPr/>
        </p:nvSpPr>
        <p:spPr>
          <a:xfrm>
            <a:off x="2590800" y="5892225"/>
            <a:ext cx="4038600" cy="584775"/>
          </a:xfrm>
          <a:prstGeom prst="rect">
            <a:avLst/>
          </a:prstGeom>
          <a:noFill/>
        </p:spPr>
        <p:txBody>
          <a:bodyPr wrap="square" rtlCol="0">
            <a:spAutoFit/>
          </a:bodyPr>
          <a:lstStyle/>
          <a:p>
            <a:pPr algn="ctr">
              <a:spcAft>
                <a:spcPts val="1200"/>
              </a:spcAft>
            </a:pPr>
            <a:r>
              <a:rPr lang="en-US" sz="3200" dirty="0" smtClean="0">
                <a:solidFill>
                  <a:schemeClr val="accent1"/>
                </a:solidFill>
              </a:rPr>
              <a:t>1 </a:t>
            </a:r>
            <a:r>
              <a:rPr lang="en-US" sz="3200" dirty="0" err="1" smtClean="0">
                <a:solidFill>
                  <a:schemeClr val="accent1"/>
                </a:solidFill>
              </a:rPr>
              <a:t>mol</a:t>
            </a:r>
            <a:r>
              <a:rPr lang="en-US" sz="3200" dirty="0" smtClean="0">
                <a:solidFill>
                  <a:schemeClr val="accent1"/>
                </a:solidFill>
              </a:rPr>
              <a:t> Cl</a:t>
            </a:r>
            <a:r>
              <a:rPr lang="en-US" sz="3200" baseline="-25000" dirty="0" smtClean="0">
                <a:solidFill>
                  <a:schemeClr val="accent1"/>
                </a:solidFill>
              </a:rPr>
              <a:t>2</a:t>
            </a:r>
            <a:endParaRPr lang="en-US" sz="3200" baseline="-25000" dirty="0">
              <a:solidFill>
                <a:schemeClr val="accent1"/>
              </a:solidFill>
            </a:endParaRPr>
          </a:p>
        </p:txBody>
      </p:sp>
      <p:sp>
        <p:nvSpPr>
          <p:cNvPr id="23" name="TextBox 22"/>
          <p:cNvSpPr txBox="1"/>
          <p:nvPr/>
        </p:nvSpPr>
        <p:spPr>
          <a:xfrm>
            <a:off x="5867400" y="5587425"/>
            <a:ext cx="1447800" cy="584775"/>
          </a:xfrm>
          <a:prstGeom prst="rect">
            <a:avLst/>
          </a:prstGeom>
          <a:noFill/>
        </p:spPr>
        <p:txBody>
          <a:bodyPr wrap="square" rtlCol="0">
            <a:spAutoFit/>
          </a:bodyPr>
          <a:lstStyle/>
          <a:p>
            <a:pPr>
              <a:spcAft>
                <a:spcPts val="1200"/>
              </a:spcAft>
            </a:pPr>
            <a:r>
              <a:rPr lang="en-US" sz="3200" dirty="0" smtClean="0"/>
              <a:t>= 5</a:t>
            </a:r>
          </a:p>
        </p:txBody>
      </p:sp>
    </p:spTree>
    <p:extLst>
      <p:ext uri="{BB962C8B-B14F-4D97-AF65-F5344CB8AC3E}">
        <p14:creationId xmlns:p14="http://schemas.microsoft.com/office/powerpoint/2010/main" val="1027336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left)">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par>
                          <p:cTn id="25" fill="hold">
                            <p:stCondLst>
                              <p:cond delay="1000"/>
                            </p:stCondLst>
                            <p:childTnLst>
                              <p:par>
                                <p:cTn id="26" presetID="10" presetClass="entr" presetSubtype="0"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500"/>
                                        <p:tgtEl>
                                          <p:spTgt spid="18"/>
                                        </p:tgtEl>
                                      </p:cBhvr>
                                    </p:animEffect>
                                  </p:childTnLst>
                                </p:cTn>
                              </p:par>
                              <p:par>
                                <p:cTn id="34" presetID="10" presetClass="exit" presetSubtype="0" fill="hold" grpId="1" nodeType="withEffect">
                                  <p:stCondLst>
                                    <p:cond delay="0"/>
                                  </p:stCondLst>
                                  <p:childTnLst>
                                    <p:animEffect transition="out" filter="fade">
                                      <p:cBhvr>
                                        <p:cTn id="35" dur="500"/>
                                        <p:tgtEl>
                                          <p:spTgt spid="8"/>
                                        </p:tgtEl>
                                      </p:cBhvr>
                                    </p:animEffect>
                                    <p:set>
                                      <p:cBhvr>
                                        <p:cTn id="36" dur="1" fill="hold">
                                          <p:stCondLst>
                                            <p:cond delay="499"/>
                                          </p:stCondLst>
                                        </p:cTn>
                                        <p:tgtEl>
                                          <p:spTgt spid="8"/>
                                        </p:tgtEl>
                                        <p:attrNameLst>
                                          <p:attrName>style.visibility</p:attrName>
                                        </p:attrNameLst>
                                      </p:cBhvr>
                                      <p:to>
                                        <p:strVal val="hidden"/>
                                      </p:to>
                                    </p:set>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500"/>
                                        <p:tgtEl>
                                          <p:spTgt spid="19"/>
                                        </p:tgtEl>
                                      </p:cBhvr>
                                    </p:animEffect>
                                  </p:childTnLst>
                                </p:cTn>
                              </p:par>
                              <p:par>
                                <p:cTn id="41" presetID="10" presetClass="exit" presetSubtype="0" fill="hold" grpId="1" nodeType="withEffect">
                                  <p:stCondLst>
                                    <p:cond delay="0"/>
                                  </p:stCondLst>
                                  <p:childTnLst>
                                    <p:animEffect transition="out" filter="fade">
                                      <p:cBhvr>
                                        <p:cTn id="42" dur="500"/>
                                        <p:tgtEl>
                                          <p:spTgt spid="13"/>
                                        </p:tgtEl>
                                      </p:cBhvr>
                                    </p:animEffect>
                                    <p:set>
                                      <p:cBhvr>
                                        <p:cTn id="43" dur="1" fill="hold">
                                          <p:stCondLst>
                                            <p:cond delay="499"/>
                                          </p:stCondLst>
                                        </p:cTn>
                                        <p:tgtEl>
                                          <p:spTgt spid="13"/>
                                        </p:tgtEl>
                                        <p:attrNameLst>
                                          <p:attrName>style.visibility</p:attrName>
                                        </p:attrNameLst>
                                      </p:cBhvr>
                                      <p:to>
                                        <p:strVal val="hidden"/>
                                      </p:to>
                                    </p:set>
                                  </p:childTnLst>
                                </p:cTn>
                              </p:par>
                            </p:childTnLst>
                          </p:cTn>
                        </p:par>
                        <p:par>
                          <p:cTn id="44" fill="hold">
                            <p:stCondLst>
                              <p:cond delay="1000"/>
                            </p:stCondLst>
                            <p:childTnLst>
                              <p:par>
                                <p:cTn id="45" presetID="10" presetClass="entr" presetSubtype="0"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500"/>
                                        <p:tgtEl>
                                          <p:spTgt spid="21"/>
                                        </p:tgtEl>
                                      </p:cBhvr>
                                    </p:animEffect>
                                  </p:childTnLst>
                                </p:cTn>
                              </p:par>
                              <p:par>
                                <p:cTn id="53" presetID="10" presetClass="exit" presetSubtype="0" fill="hold" grpId="1" nodeType="withEffect">
                                  <p:stCondLst>
                                    <p:cond delay="0"/>
                                  </p:stCondLst>
                                  <p:childTnLst>
                                    <p:animEffect transition="out" filter="fade">
                                      <p:cBhvr>
                                        <p:cTn id="54" dur="500"/>
                                        <p:tgtEl>
                                          <p:spTgt spid="18"/>
                                        </p:tgtEl>
                                      </p:cBhvr>
                                    </p:animEffect>
                                    <p:set>
                                      <p:cBhvr>
                                        <p:cTn id="55" dur="1" fill="hold">
                                          <p:stCondLst>
                                            <p:cond delay="499"/>
                                          </p:stCondLst>
                                        </p:cTn>
                                        <p:tgtEl>
                                          <p:spTgt spid="18"/>
                                        </p:tgtEl>
                                        <p:attrNameLst>
                                          <p:attrName>style.visibility</p:attrName>
                                        </p:attrNameLst>
                                      </p:cBhvr>
                                      <p:to>
                                        <p:strVal val="hidden"/>
                                      </p:to>
                                    </p:set>
                                  </p:childTnLst>
                                </p:cTn>
                              </p:par>
                              <p:par>
                                <p:cTn id="56" presetID="10" presetClass="exit" presetSubtype="0" fill="hold" grpId="1" nodeType="withEffect">
                                  <p:stCondLst>
                                    <p:cond delay="0"/>
                                  </p:stCondLst>
                                  <p:childTnLst>
                                    <p:animEffect transition="out" filter="fade">
                                      <p:cBhvr>
                                        <p:cTn id="57" dur="500"/>
                                        <p:tgtEl>
                                          <p:spTgt spid="20"/>
                                        </p:tgtEl>
                                      </p:cBhvr>
                                    </p:animEffect>
                                    <p:set>
                                      <p:cBhvr>
                                        <p:cTn id="58" dur="1" fill="hold">
                                          <p:stCondLst>
                                            <p:cond delay="499"/>
                                          </p:stCondLst>
                                        </p:cTn>
                                        <p:tgtEl>
                                          <p:spTgt spid="20"/>
                                        </p:tgtEl>
                                        <p:attrNameLst>
                                          <p:attrName>style.visibility</p:attrName>
                                        </p:attrNameLst>
                                      </p:cBhvr>
                                      <p:to>
                                        <p:strVal val="hidden"/>
                                      </p:to>
                                    </p:set>
                                  </p:childTnLst>
                                </p:cTn>
                              </p:par>
                            </p:childTnLst>
                          </p:cTn>
                        </p:par>
                        <p:par>
                          <p:cTn id="59" fill="hold">
                            <p:stCondLst>
                              <p:cond delay="500"/>
                            </p:stCondLst>
                            <p:childTnLst>
                              <p:par>
                                <p:cTn id="60" presetID="10" presetClass="entr" presetSubtype="0" fill="hold" grpId="0" nodeType="after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500"/>
                                        <p:tgtEl>
                                          <p:spTgt spid="22"/>
                                        </p:tgtEl>
                                      </p:cBhvr>
                                    </p:animEffect>
                                  </p:childTnLst>
                                </p:cTn>
                              </p:par>
                              <p:par>
                                <p:cTn id="63" presetID="10" presetClass="exit" presetSubtype="0" fill="hold" grpId="1" nodeType="withEffect">
                                  <p:stCondLst>
                                    <p:cond delay="0"/>
                                  </p:stCondLst>
                                  <p:childTnLst>
                                    <p:animEffect transition="out" filter="fade">
                                      <p:cBhvr>
                                        <p:cTn id="64" dur="500"/>
                                        <p:tgtEl>
                                          <p:spTgt spid="19"/>
                                        </p:tgtEl>
                                      </p:cBhvr>
                                    </p:animEffect>
                                    <p:set>
                                      <p:cBhvr>
                                        <p:cTn id="65" dur="1" fill="hold">
                                          <p:stCondLst>
                                            <p:cond delay="499"/>
                                          </p:stCondLst>
                                        </p:cTn>
                                        <p:tgtEl>
                                          <p:spTgt spid="19"/>
                                        </p:tgtEl>
                                        <p:attrNameLst>
                                          <p:attrName>style.visibility</p:attrName>
                                        </p:attrNameLst>
                                      </p:cBhvr>
                                      <p:to>
                                        <p:strVal val="hidden"/>
                                      </p:to>
                                    </p:set>
                                  </p:childTnLst>
                                </p:cTn>
                              </p:par>
                            </p:childTnLst>
                          </p:cTn>
                        </p:par>
                        <p:par>
                          <p:cTn id="66" fill="hold">
                            <p:stCondLst>
                              <p:cond delay="1000"/>
                            </p:stCondLst>
                            <p:childTnLst>
                              <p:par>
                                <p:cTn id="67" presetID="10" presetClass="entr" presetSubtype="0" fill="hold" grpId="0" nodeType="after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fade">
                                      <p:cBhvr>
                                        <p:cTn id="6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13" grpId="0"/>
      <p:bldP spid="13" grpId="1"/>
      <p:bldP spid="15" grpId="0"/>
      <p:bldP spid="16" grpId="0"/>
      <p:bldP spid="18" grpId="0"/>
      <p:bldP spid="18" grpId="1"/>
      <p:bldP spid="19" grpId="0"/>
      <p:bldP spid="19" grpId="1"/>
      <p:bldP spid="20" grpId="0"/>
      <p:bldP spid="20" grpId="1"/>
      <p:bldP spid="21" grpId="0"/>
      <p:bldP spid="22" grpId="0"/>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68580" indent="0"/>
            <a:r>
              <a:rPr lang="en-US" dirty="0" smtClean="0"/>
              <a:t>Identify Reactants</a:t>
            </a:r>
            <a:endParaRPr lang="en-US" baseline="-25000" dirty="0"/>
          </a:p>
        </p:txBody>
      </p:sp>
      <p:sp>
        <p:nvSpPr>
          <p:cNvPr id="3" name="Content Placeholder 2"/>
          <p:cNvSpPr>
            <a:spLocks noGrp="1"/>
          </p:cNvSpPr>
          <p:nvPr>
            <p:ph idx="1"/>
          </p:nvPr>
        </p:nvSpPr>
        <p:spPr>
          <a:xfrm>
            <a:off x="1043492" y="2286000"/>
            <a:ext cx="7643308" cy="4267200"/>
          </a:xfrm>
        </p:spPr>
        <p:txBody>
          <a:bodyPr>
            <a:normAutofit/>
          </a:bodyPr>
          <a:lstStyle/>
          <a:p>
            <a:pPr marL="68580" indent="0">
              <a:buNone/>
            </a:pPr>
            <a:r>
              <a:rPr lang="en-US" dirty="0" smtClean="0"/>
              <a:t>The </a:t>
            </a:r>
            <a:r>
              <a:rPr lang="en-US" dirty="0" smtClean="0">
                <a:solidFill>
                  <a:schemeClr val="accent2"/>
                </a:solidFill>
              </a:rPr>
              <a:t>smallest</a:t>
            </a:r>
            <a:r>
              <a:rPr lang="en-US" dirty="0" smtClean="0"/>
              <a:t> result indicates the </a:t>
            </a:r>
            <a:r>
              <a:rPr lang="en-US" dirty="0" smtClean="0">
                <a:solidFill>
                  <a:schemeClr val="accent2"/>
                </a:solidFill>
              </a:rPr>
              <a:t>limiting </a:t>
            </a:r>
            <a:r>
              <a:rPr lang="en-US" dirty="0" smtClean="0"/>
              <a:t>reactant.</a:t>
            </a:r>
          </a:p>
          <a:p>
            <a:pPr marL="68580" indent="0">
              <a:buNone/>
            </a:pPr>
            <a:r>
              <a:rPr lang="en-US" dirty="0" smtClean="0"/>
              <a:t>All other reactants are </a:t>
            </a:r>
            <a:r>
              <a:rPr lang="en-US" dirty="0" smtClean="0">
                <a:solidFill>
                  <a:schemeClr val="accent2"/>
                </a:solidFill>
              </a:rPr>
              <a:t>excess</a:t>
            </a:r>
            <a:r>
              <a:rPr lang="en-US" dirty="0" smtClean="0"/>
              <a:t> reactants.</a:t>
            </a:r>
          </a:p>
          <a:p>
            <a:pPr marL="68580" indent="0">
              <a:buNone/>
            </a:pPr>
            <a:endParaRPr lang="en-US" dirty="0" smtClean="0"/>
          </a:p>
          <a:p>
            <a:pPr marL="68580" indent="0">
              <a:buNone/>
              <a:tabLst>
                <a:tab pos="3206750" algn="l"/>
              </a:tabLst>
            </a:pPr>
            <a:r>
              <a:rPr lang="en-US" dirty="0" smtClean="0"/>
              <a:t>LR:	XR: </a:t>
            </a:r>
          </a:p>
          <a:p>
            <a:pPr marL="68580" indent="0">
              <a:buNone/>
              <a:tabLst>
                <a:tab pos="3206750" algn="l"/>
              </a:tabLst>
            </a:pPr>
            <a:endParaRPr lang="en-US" dirty="0"/>
          </a:p>
          <a:p>
            <a:pPr marL="68580" indent="0">
              <a:buNone/>
              <a:tabLst>
                <a:tab pos="3206750" algn="l"/>
              </a:tabLst>
            </a:pPr>
            <a:r>
              <a:rPr lang="en-US" dirty="0" smtClean="0"/>
              <a:t>To determine the amount of product that can be formed, use the </a:t>
            </a:r>
            <a:r>
              <a:rPr lang="en-US" dirty="0" smtClean="0">
                <a:solidFill>
                  <a:schemeClr val="accent2"/>
                </a:solidFill>
              </a:rPr>
              <a:t>limiting reactant </a:t>
            </a:r>
            <a:r>
              <a:rPr lang="en-US" dirty="0" smtClean="0"/>
              <a:t>as the </a:t>
            </a:r>
            <a:r>
              <a:rPr lang="en-US" dirty="0" smtClean="0">
                <a:solidFill>
                  <a:schemeClr val="accent2"/>
                </a:solidFill>
              </a:rPr>
              <a:t>GIVEN</a:t>
            </a:r>
            <a:r>
              <a:rPr lang="en-US" dirty="0" smtClean="0"/>
              <a:t>.</a:t>
            </a:r>
            <a:endParaRPr lang="en-US" dirty="0"/>
          </a:p>
        </p:txBody>
      </p:sp>
      <p:sp>
        <p:nvSpPr>
          <p:cNvPr id="4" name="TextBox 3"/>
          <p:cNvSpPr txBox="1"/>
          <p:nvPr/>
        </p:nvSpPr>
        <p:spPr>
          <a:xfrm>
            <a:off x="4648200" y="86380"/>
            <a:ext cx="3505200" cy="523220"/>
          </a:xfrm>
          <a:prstGeom prst="rect">
            <a:avLst/>
          </a:prstGeom>
          <a:noFill/>
        </p:spPr>
        <p:txBody>
          <a:bodyPr wrap="square" rtlCol="0">
            <a:spAutoFit/>
          </a:bodyPr>
          <a:lstStyle/>
          <a:p>
            <a:pPr algn="ctr"/>
            <a:r>
              <a:rPr lang="en-US" sz="2800" dirty="0" smtClean="0">
                <a:solidFill>
                  <a:schemeClr val="bg1"/>
                </a:solidFill>
              </a:rPr>
              <a:t>p. 8 of Notes</a:t>
            </a:r>
            <a:endParaRPr lang="en-US" sz="2800" dirty="0">
              <a:solidFill>
                <a:schemeClr val="bg1"/>
              </a:solidFill>
            </a:endParaRPr>
          </a:p>
        </p:txBody>
      </p:sp>
      <p:sp>
        <p:nvSpPr>
          <p:cNvPr id="5" name="TextBox 4"/>
          <p:cNvSpPr txBox="1"/>
          <p:nvPr/>
        </p:nvSpPr>
        <p:spPr>
          <a:xfrm>
            <a:off x="1828800" y="3581400"/>
            <a:ext cx="533400" cy="461665"/>
          </a:xfrm>
          <a:prstGeom prst="rect">
            <a:avLst/>
          </a:prstGeom>
          <a:noFill/>
        </p:spPr>
        <p:txBody>
          <a:bodyPr wrap="square" rtlCol="0">
            <a:spAutoFit/>
          </a:bodyPr>
          <a:lstStyle/>
          <a:p>
            <a:r>
              <a:rPr lang="en-US" sz="2400" b="1" dirty="0" smtClean="0">
                <a:solidFill>
                  <a:schemeClr val="accent2"/>
                </a:solidFill>
              </a:rPr>
              <a:t>KI</a:t>
            </a:r>
            <a:endParaRPr lang="en-US" sz="2400" b="1" dirty="0">
              <a:solidFill>
                <a:schemeClr val="accent2"/>
              </a:solidFill>
            </a:endParaRPr>
          </a:p>
        </p:txBody>
      </p:sp>
      <p:sp>
        <p:nvSpPr>
          <p:cNvPr id="24" name="TextBox 23"/>
          <p:cNvSpPr txBox="1"/>
          <p:nvPr/>
        </p:nvSpPr>
        <p:spPr>
          <a:xfrm>
            <a:off x="4953000" y="3581400"/>
            <a:ext cx="609600" cy="461665"/>
          </a:xfrm>
          <a:prstGeom prst="rect">
            <a:avLst/>
          </a:prstGeom>
          <a:noFill/>
        </p:spPr>
        <p:txBody>
          <a:bodyPr wrap="square" rtlCol="0">
            <a:spAutoFit/>
          </a:bodyPr>
          <a:lstStyle/>
          <a:p>
            <a:r>
              <a:rPr lang="en-US" sz="2400" b="1" dirty="0" smtClean="0">
                <a:solidFill>
                  <a:schemeClr val="accent2"/>
                </a:solidFill>
              </a:rPr>
              <a:t>Cl</a:t>
            </a:r>
            <a:r>
              <a:rPr lang="en-US" sz="2400" b="1" baseline="-25000" dirty="0" smtClean="0">
                <a:solidFill>
                  <a:schemeClr val="accent2"/>
                </a:solidFill>
              </a:rPr>
              <a:t>2</a:t>
            </a:r>
            <a:endParaRPr lang="en-US" sz="2400" b="1" baseline="-25000" dirty="0">
              <a:solidFill>
                <a:schemeClr val="accent2"/>
              </a:solidFill>
            </a:endParaRPr>
          </a:p>
        </p:txBody>
      </p:sp>
    </p:spTree>
    <p:extLst>
      <p:ext uri="{BB962C8B-B14F-4D97-AF65-F5344CB8AC3E}">
        <p14:creationId xmlns:p14="http://schemas.microsoft.com/office/powerpoint/2010/main" val="4044547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056" y="3962400"/>
            <a:ext cx="8167744" cy="1143000"/>
          </a:xfrm>
        </p:spPr>
        <p:txBody>
          <a:bodyPr>
            <a:normAutofit fontScale="90000"/>
          </a:bodyPr>
          <a:lstStyle/>
          <a:p>
            <a:pPr marL="68580" indent="0" algn="ctr">
              <a:spcAft>
                <a:spcPts val="1200"/>
              </a:spcAft>
            </a:pPr>
            <a:r>
              <a:rPr lang="en-US" dirty="0" smtClean="0"/>
              <a:t>___</a:t>
            </a:r>
            <a:r>
              <a:rPr lang="en-US" dirty="0" smtClean="0">
                <a:solidFill>
                  <a:schemeClr val="tx1"/>
                </a:solidFill>
              </a:rPr>
              <a:t> </a:t>
            </a:r>
            <a:r>
              <a:rPr lang="en-US" dirty="0" smtClean="0"/>
              <a:t>Si + ___ H</a:t>
            </a:r>
            <a:r>
              <a:rPr lang="en-US" baseline="-25000" dirty="0" smtClean="0"/>
              <a:t>2</a:t>
            </a:r>
            <a:r>
              <a:rPr lang="en-US" dirty="0" smtClean="0"/>
              <a:t>O </a:t>
            </a:r>
            <a:r>
              <a:rPr lang="en-US" dirty="0"/>
              <a:t>→ </a:t>
            </a:r>
            <a:r>
              <a:rPr lang="en-US" dirty="0" smtClean="0"/>
              <a:t>___</a:t>
            </a:r>
            <a:r>
              <a:rPr lang="en-US" dirty="0" smtClean="0">
                <a:solidFill>
                  <a:schemeClr val="tx1"/>
                </a:solidFill>
              </a:rPr>
              <a:t> </a:t>
            </a:r>
            <a:r>
              <a:rPr lang="en-US" dirty="0" smtClean="0"/>
              <a:t>SiO</a:t>
            </a:r>
            <a:r>
              <a:rPr lang="en-US" baseline="-25000" dirty="0" smtClean="0"/>
              <a:t>2 </a:t>
            </a:r>
            <a:r>
              <a:rPr lang="en-US" dirty="0" smtClean="0"/>
              <a:t>+ ___ H</a:t>
            </a:r>
            <a:r>
              <a:rPr lang="en-US" baseline="-25000" dirty="0" smtClean="0"/>
              <a:t>2</a:t>
            </a:r>
            <a:endParaRPr lang="en-US" dirty="0"/>
          </a:p>
        </p:txBody>
      </p:sp>
      <p:sp>
        <p:nvSpPr>
          <p:cNvPr id="3" name="Content Placeholder 2"/>
          <p:cNvSpPr>
            <a:spLocks noGrp="1"/>
          </p:cNvSpPr>
          <p:nvPr>
            <p:ph idx="1"/>
          </p:nvPr>
        </p:nvSpPr>
        <p:spPr>
          <a:xfrm>
            <a:off x="514350" y="1600200"/>
            <a:ext cx="8229600" cy="2819400"/>
          </a:xfrm>
        </p:spPr>
        <p:txBody>
          <a:bodyPr>
            <a:normAutofit/>
          </a:bodyPr>
          <a:lstStyle/>
          <a:p>
            <a:pPr marL="68580" indent="0">
              <a:buNone/>
              <a:tabLst>
                <a:tab pos="914400" algn="l"/>
                <a:tab pos="3436938" algn="l"/>
                <a:tab pos="4291013" algn="l"/>
              </a:tabLst>
            </a:pPr>
            <a:r>
              <a:rPr lang="en-US" dirty="0" smtClean="0"/>
              <a:t>Pilkington, a subsidiary of Nippon Sheet Glass company, is one of the world’s largest manufacturers of glass and glazing products. The main component of flat glass, used in windows and windshields, is silicon dioxide, also known as silica or silica sand. Silicon dioxide can be produced by reacting elemental silicon with water according to the following reaction.</a:t>
            </a:r>
          </a:p>
          <a:p>
            <a:pPr marL="68580" indent="0">
              <a:buNone/>
              <a:tabLst>
                <a:tab pos="914400" algn="l"/>
                <a:tab pos="3436938" algn="l"/>
                <a:tab pos="4291013" algn="l"/>
              </a:tabLst>
            </a:pPr>
            <a:endParaRPr lang="en-US" sz="4000" dirty="0">
              <a:solidFill>
                <a:schemeClr val="accent1"/>
              </a:solidFill>
              <a:latin typeface="+mj-lt"/>
              <a:ea typeface="+mj-ea"/>
              <a:cs typeface="+mj-cs"/>
            </a:endParaRPr>
          </a:p>
        </p:txBody>
      </p:sp>
      <p:sp>
        <p:nvSpPr>
          <p:cNvPr id="4" name="TextBox 3"/>
          <p:cNvSpPr txBox="1"/>
          <p:nvPr/>
        </p:nvSpPr>
        <p:spPr>
          <a:xfrm>
            <a:off x="4648200" y="0"/>
            <a:ext cx="3505200" cy="615553"/>
          </a:xfrm>
          <a:prstGeom prst="rect">
            <a:avLst/>
          </a:prstGeom>
          <a:noFill/>
        </p:spPr>
        <p:txBody>
          <a:bodyPr wrap="square" rtlCol="0">
            <a:spAutoFit/>
          </a:bodyPr>
          <a:lstStyle/>
          <a:p>
            <a:pPr algn="ctr"/>
            <a:r>
              <a:rPr lang="en-US" sz="3400" b="1" dirty="0" smtClean="0">
                <a:solidFill>
                  <a:schemeClr val="bg1"/>
                </a:solidFill>
              </a:rPr>
              <a:t>GIVEN in moles</a:t>
            </a:r>
            <a:endParaRPr lang="en-US" sz="3400" b="1" dirty="0">
              <a:solidFill>
                <a:schemeClr val="bg1"/>
              </a:solidFill>
            </a:endParaRPr>
          </a:p>
        </p:txBody>
      </p:sp>
      <p:sp>
        <p:nvSpPr>
          <p:cNvPr id="20" name="TextBox 19"/>
          <p:cNvSpPr txBox="1"/>
          <p:nvPr/>
        </p:nvSpPr>
        <p:spPr>
          <a:xfrm>
            <a:off x="762000" y="4343400"/>
            <a:ext cx="838200" cy="646331"/>
          </a:xfrm>
          <a:prstGeom prst="rect">
            <a:avLst/>
          </a:prstGeom>
          <a:noFill/>
        </p:spPr>
        <p:txBody>
          <a:bodyPr wrap="square" rtlCol="0">
            <a:spAutoFit/>
          </a:bodyPr>
          <a:lstStyle/>
          <a:p>
            <a:pPr algn="ctr"/>
            <a:r>
              <a:rPr lang="en-US" sz="3600" dirty="0" smtClean="0">
                <a:solidFill>
                  <a:schemeClr val="accent2"/>
                </a:solidFill>
              </a:rPr>
              <a:t>(1)</a:t>
            </a:r>
            <a:endParaRPr lang="en-US" sz="3600" dirty="0">
              <a:solidFill>
                <a:schemeClr val="accent2"/>
              </a:solidFill>
            </a:endParaRPr>
          </a:p>
        </p:txBody>
      </p:sp>
      <p:sp>
        <p:nvSpPr>
          <p:cNvPr id="23" name="Title 1"/>
          <p:cNvSpPr txBox="1">
            <a:spLocks/>
          </p:cNvSpPr>
          <p:nvPr/>
        </p:nvSpPr>
        <p:spPr>
          <a:xfrm>
            <a:off x="519056" y="457200"/>
            <a:ext cx="7024744" cy="114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68580">
              <a:spcAft>
                <a:spcPts val="1200"/>
              </a:spcAft>
            </a:pPr>
            <a:r>
              <a:rPr lang="en-US" dirty="0" smtClean="0"/>
              <a:t>Determining LR</a:t>
            </a:r>
            <a:endParaRPr lang="en-US" dirty="0"/>
          </a:p>
        </p:txBody>
      </p:sp>
      <p:sp>
        <p:nvSpPr>
          <p:cNvPr id="14" name="TextBox 13"/>
          <p:cNvSpPr txBox="1"/>
          <p:nvPr/>
        </p:nvSpPr>
        <p:spPr>
          <a:xfrm>
            <a:off x="2514600" y="4382869"/>
            <a:ext cx="762000" cy="646331"/>
          </a:xfrm>
          <a:prstGeom prst="rect">
            <a:avLst/>
          </a:prstGeom>
          <a:noFill/>
        </p:spPr>
        <p:txBody>
          <a:bodyPr wrap="square" rtlCol="0">
            <a:spAutoFit/>
          </a:bodyPr>
          <a:lstStyle/>
          <a:p>
            <a:pPr algn="ctr"/>
            <a:r>
              <a:rPr lang="en-US" sz="3600" dirty="0">
                <a:solidFill>
                  <a:schemeClr val="accent2"/>
                </a:solidFill>
              </a:rPr>
              <a:t>2</a:t>
            </a:r>
          </a:p>
        </p:txBody>
      </p:sp>
      <p:sp>
        <p:nvSpPr>
          <p:cNvPr id="15" name="TextBox 14"/>
          <p:cNvSpPr txBox="1"/>
          <p:nvPr/>
        </p:nvSpPr>
        <p:spPr>
          <a:xfrm>
            <a:off x="7086600" y="4382869"/>
            <a:ext cx="685800" cy="646331"/>
          </a:xfrm>
          <a:prstGeom prst="rect">
            <a:avLst/>
          </a:prstGeom>
          <a:noFill/>
        </p:spPr>
        <p:txBody>
          <a:bodyPr wrap="square" rtlCol="0">
            <a:spAutoFit/>
          </a:bodyPr>
          <a:lstStyle/>
          <a:p>
            <a:pPr algn="ctr"/>
            <a:r>
              <a:rPr lang="en-US" sz="3600" dirty="0">
                <a:solidFill>
                  <a:schemeClr val="accent2"/>
                </a:solidFill>
              </a:rPr>
              <a:t>2</a:t>
            </a:r>
          </a:p>
        </p:txBody>
      </p:sp>
      <p:sp>
        <p:nvSpPr>
          <p:cNvPr id="21" name="TextBox 20"/>
          <p:cNvSpPr txBox="1"/>
          <p:nvPr/>
        </p:nvSpPr>
        <p:spPr>
          <a:xfrm>
            <a:off x="4876800" y="4343400"/>
            <a:ext cx="838200" cy="646331"/>
          </a:xfrm>
          <a:prstGeom prst="rect">
            <a:avLst/>
          </a:prstGeom>
          <a:noFill/>
        </p:spPr>
        <p:txBody>
          <a:bodyPr wrap="square" rtlCol="0">
            <a:spAutoFit/>
          </a:bodyPr>
          <a:lstStyle/>
          <a:p>
            <a:pPr algn="ctr"/>
            <a:r>
              <a:rPr lang="en-US" sz="3600" dirty="0" smtClean="0">
                <a:solidFill>
                  <a:schemeClr val="accent2"/>
                </a:solidFill>
              </a:rPr>
              <a:t>(1)</a:t>
            </a:r>
            <a:endParaRPr lang="en-US" sz="3600" dirty="0">
              <a:solidFill>
                <a:schemeClr val="accent2"/>
              </a:solidFill>
            </a:endParaRPr>
          </a:p>
        </p:txBody>
      </p:sp>
      <p:sp>
        <p:nvSpPr>
          <p:cNvPr id="24" name="Content Placeholder 2"/>
          <p:cNvSpPr txBox="1">
            <a:spLocks/>
          </p:cNvSpPr>
          <p:nvPr/>
        </p:nvSpPr>
        <p:spPr>
          <a:xfrm>
            <a:off x="519056" y="5181600"/>
            <a:ext cx="8243944" cy="1371600"/>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Font typeface="Wingdings 2" pitchFamily="18" charset="2"/>
              <a:buNone/>
              <a:tabLst>
                <a:tab pos="914400" algn="l"/>
                <a:tab pos="3436938" algn="l"/>
                <a:tab pos="4291013" algn="l"/>
              </a:tabLst>
            </a:pPr>
            <a:r>
              <a:rPr lang="en-US" dirty="0" smtClean="0"/>
              <a:t>Balance the equation.</a:t>
            </a:r>
          </a:p>
          <a:p>
            <a:pPr marL="68580" indent="0">
              <a:buFont typeface="Wingdings 2" pitchFamily="18" charset="2"/>
              <a:buNone/>
              <a:tabLst>
                <a:tab pos="914400" algn="l"/>
                <a:tab pos="3436938" algn="l"/>
                <a:tab pos="4291013" algn="l"/>
              </a:tabLst>
            </a:pPr>
            <a:r>
              <a:rPr lang="en-US" dirty="0" smtClean="0"/>
              <a:t>What type of reaction is indicated by the equation?</a:t>
            </a:r>
          </a:p>
          <a:p>
            <a:pPr marL="68580" indent="0">
              <a:buFont typeface="Wingdings 2" pitchFamily="18" charset="2"/>
              <a:buNone/>
              <a:tabLst>
                <a:tab pos="914400" algn="l"/>
                <a:tab pos="3436938" algn="l"/>
                <a:tab pos="4291013" algn="l"/>
              </a:tabLst>
            </a:pPr>
            <a:r>
              <a:rPr lang="en-US" dirty="0" smtClean="0">
                <a:solidFill>
                  <a:srgbClr val="FF0000"/>
                </a:solidFill>
              </a:rPr>
              <a:t>Single replacement</a:t>
            </a:r>
          </a:p>
          <a:p>
            <a:pPr marL="68580" indent="0">
              <a:buFont typeface="Wingdings 2" pitchFamily="18" charset="2"/>
              <a:buNone/>
              <a:tabLst>
                <a:tab pos="914400" algn="l"/>
                <a:tab pos="3436938" algn="l"/>
                <a:tab pos="4291013" algn="l"/>
              </a:tabLst>
            </a:pPr>
            <a:endParaRPr lang="en-US" sz="4000" dirty="0">
              <a:solidFill>
                <a:schemeClr val="accent1"/>
              </a:solidFill>
              <a:latin typeface="+mj-lt"/>
              <a:ea typeface="+mj-ea"/>
              <a:cs typeface="+mj-cs"/>
            </a:endParaRPr>
          </a:p>
        </p:txBody>
      </p:sp>
    </p:spTree>
    <p:extLst>
      <p:ext uri="{BB962C8B-B14F-4D97-AF65-F5344CB8AC3E}">
        <p14:creationId xmlns:p14="http://schemas.microsoft.com/office/powerpoint/2010/main" val="102059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250"/>
                                  </p:stCondLst>
                                  <p:childTnLst>
                                    <p:set>
                                      <p:cBhvr>
                                        <p:cTn id="10" dur="1" fill="hold">
                                          <p:stCondLst>
                                            <p:cond delay="0"/>
                                          </p:stCondLst>
                                        </p:cTn>
                                        <p:tgtEl>
                                          <p:spTgt spid="24">
                                            <p:txEl>
                                              <p:pRg st="0" end="0"/>
                                            </p:txEl>
                                          </p:spTgt>
                                        </p:tgtEl>
                                        <p:attrNameLst>
                                          <p:attrName>style.visibility</p:attrName>
                                        </p:attrNameLst>
                                      </p:cBhvr>
                                      <p:to>
                                        <p:strVal val="visible"/>
                                      </p:to>
                                    </p:set>
                                    <p:animEffect transition="in" filter="wipe(left)">
                                      <p:cBhvr>
                                        <p:cTn id="11" dur="500"/>
                                        <p:tgtEl>
                                          <p:spTgt spid="2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500"/>
                                        <p:tgtEl>
                                          <p:spTgt spid="1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500"/>
                                        <p:tgtEl>
                                          <p:spTgt spid="2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fade">
                                      <p:cBhvr>
                                        <p:cTn id="29" dur="500"/>
                                        <p:tgtEl>
                                          <p:spTgt spid="21"/>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4">
                                            <p:txEl>
                                              <p:pRg st="1" end="1"/>
                                            </p:txEl>
                                          </p:spTgt>
                                        </p:tgtEl>
                                        <p:attrNameLst>
                                          <p:attrName>style.visibility</p:attrName>
                                        </p:attrNameLst>
                                      </p:cBhvr>
                                      <p:to>
                                        <p:strVal val="visible"/>
                                      </p:to>
                                    </p:set>
                                    <p:animEffect transition="in" filter="wipe(left)">
                                      <p:cBhvr>
                                        <p:cTn id="34" dur="500"/>
                                        <p:tgtEl>
                                          <p:spTgt spid="24">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24">
                                            <p:txEl>
                                              <p:pRg st="2" end="2"/>
                                            </p:txEl>
                                          </p:spTgt>
                                        </p:tgtEl>
                                        <p:attrNameLst>
                                          <p:attrName>style.visibility</p:attrName>
                                        </p:attrNameLst>
                                      </p:cBhvr>
                                      <p:to>
                                        <p:strVal val="visible"/>
                                      </p:to>
                                    </p:set>
                                    <p:animEffect transition="in" filter="wipe(left)">
                                      <p:cBhvr>
                                        <p:cTn id="39" dur="500"/>
                                        <p:tgtEl>
                                          <p:spTgt spid="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0" grpId="0"/>
      <p:bldP spid="14" grpId="0"/>
      <p:bldP spid="15" grpId="0"/>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056" y="2438400"/>
            <a:ext cx="8167744" cy="1143000"/>
          </a:xfrm>
        </p:spPr>
        <p:txBody>
          <a:bodyPr>
            <a:normAutofit fontScale="90000"/>
          </a:bodyPr>
          <a:lstStyle/>
          <a:p>
            <a:pPr marL="68580" indent="0" algn="ctr">
              <a:spcAft>
                <a:spcPts val="1200"/>
              </a:spcAft>
            </a:pPr>
            <a:r>
              <a:rPr lang="en-US" dirty="0" smtClean="0"/>
              <a:t>___</a:t>
            </a:r>
            <a:r>
              <a:rPr lang="en-US" dirty="0" smtClean="0">
                <a:solidFill>
                  <a:schemeClr val="tx1"/>
                </a:solidFill>
              </a:rPr>
              <a:t> </a:t>
            </a:r>
            <a:r>
              <a:rPr lang="en-US" dirty="0" smtClean="0"/>
              <a:t>Si + ___ H</a:t>
            </a:r>
            <a:r>
              <a:rPr lang="en-US" baseline="-25000" dirty="0" smtClean="0"/>
              <a:t>2</a:t>
            </a:r>
            <a:r>
              <a:rPr lang="en-US" dirty="0" smtClean="0"/>
              <a:t>O </a:t>
            </a:r>
            <a:r>
              <a:rPr lang="en-US" dirty="0"/>
              <a:t>→ </a:t>
            </a:r>
            <a:r>
              <a:rPr lang="en-US" dirty="0" smtClean="0"/>
              <a:t>___</a:t>
            </a:r>
            <a:r>
              <a:rPr lang="en-US" dirty="0" smtClean="0">
                <a:solidFill>
                  <a:schemeClr val="tx1"/>
                </a:solidFill>
              </a:rPr>
              <a:t> </a:t>
            </a:r>
            <a:r>
              <a:rPr lang="en-US" dirty="0" smtClean="0"/>
              <a:t>SiO</a:t>
            </a:r>
            <a:r>
              <a:rPr lang="en-US" baseline="-25000" dirty="0" smtClean="0"/>
              <a:t>2 </a:t>
            </a:r>
            <a:r>
              <a:rPr lang="en-US" dirty="0" smtClean="0"/>
              <a:t>+ ___ H</a:t>
            </a:r>
            <a:r>
              <a:rPr lang="en-US" baseline="-25000" dirty="0" smtClean="0"/>
              <a:t>2</a:t>
            </a:r>
            <a:endParaRPr lang="en-US" dirty="0"/>
          </a:p>
        </p:txBody>
      </p:sp>
      <p:sp>
        <p:nvSpPr>
          <p:cNvPr id="3" name="Content Placeholder 2"/>
          <p:cNvSpPr>
            <a:spLocks noGrp="1"/>
          </p:cNvSpPr>
          <p:nvPr>
            <p:ph idx="1"/>
          </p:nvPr>
        </p:nvSpPr>
        <p:spPr>
          <a:xfrm>
            <a:off x="514350" y="1600200"/>
            <a:ext cx="8248650" cy="990600"/>
          </a:xfrm>
        </p:spPr>
        <p:txBody>
          <a:bodyPr>
            <a:normAutofit/>
          </a:bodyPr>
          <a:lstStyle/>
          <a:p>
            <a:pPr marL="68580" indent="0">
              <a:buNone/>
              <a:tabLst>
                <a:tab pos="914400" algn="l"/>
                <a:tab pos="3436938" algn="l"/>
                <a:tab pos="4291013" algn="l"/>
              </a:tabLst>
            </a:pPr>
            <a:r>
              <a:rPr lang="en-US" dirty="0" smtClean="0"/>
              <a:t>Suppose the reaction starts with 3.25 moles silicon and 3.25 moles water.</a:t>
            </a:r>
          </a:p>
          <a:p>
            <a:pPr marL="68580" indent="0">
              <a:buNone/>
              <a:tabLst>
                <a:tab pos="914400" algn="l"/>
                <a:tab pos="3436938" algn="l"/>
                <a:tab pos="4291013" algn="l"/>
              </a:tabLst>
            </a:pPr>
            <a:endParaRPr lang="en-US" sz="4000" dirty="0">
              <a:solidFill>
                <a:schemeClr val="accent1"/>
              </a:solidFill>
              <a:latin typeface="+mj-lt"/>
              <a:ea typeface="+mj-ea"/>
              <a:cs typeface="+mj-cs"/>
            </a:endParaRPr>
          </a:p>
        </p:txBody>
      </p:sp>
      <p:sp>
        <p:nvSpPr>
          <p:cNvPr id="4" name="TextBox 3"/>
          <p:cNvSpPr txBox="1"/>
          <p:nvPr/>
        </p:nvSpPr>
        <p:spPr>
          <a:xfrm>
            <a:off x="4648200" y="0"/>
            <a:ext cx="3505200" cy="615553"/>
          </a:xfrm>
          <a:prstGeom prst="rect">
            <a:avLst/>
          </a:prstGeom>
          <a:noFill/>
        </p:spPr>
        <p:txBody>
          <a:bodyPr wrap="square" rtlCol="0">
            <a:spAutoFit/>
          </a:bodyPr>
          <a:lstStyle/>
          <a:p>
            <a:pPr algn="ctr"/>
            <a:r>
              <a:rPr lang="en-US" sz="3400" b="1" dirty="0" smtClean="0">
                <a:solidFill>
                  <a:schemeClr val="bg1"/>
                </a:solidFill>
              </a:rPr>
              <a:t>GIVEN in moles</a:t>
            </a:r>
            <a:endParaRPr lang="en-US" sz="3400" b="1" dirty="0">
              <a:solidFill>
                <a:schemeClr val="bg1"/>
              </a:solidFill>
            </a:endParaRPr>
          </a:p>
        </p:txBody>
      </p:sp>
      <p:sp>
        <p:nvSpPr>
          <p:cNvPr id="23" name="Title 1"/>
          <p:cNvSpPr txBox="1">
            <a:spLocks/>
          </p:cNvSpPr>
          <p:nvPr/>
        </p:nvSpPr>
        <p:spPr>
          <a:xfrm>
            <a:off x="519056" y="457200"/>
            <a:ext cx="7024744" cy="114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68580">
              <a:spcAft>
                <a:spcPts val="1200"/>
              </a:spcAft>
            </a:pPr>
            <a:r>
              <a:rPr lang="en-US" dirty="0" smtClean="0"/>
              <a:t>Determining LR</a:t>
            </a:r>
            <a:endParaRPr lang="en-US" dirty="0"/>
          </a:p>
        </p:txBody>
      </p:sp>
      <p:sp>
        <p:nvSpPr>
          <p:cNvPr id="14" name="TextBox 13"/>
          <p:cNvSpPr txBox="1"/>
          <p:nvPr/>
        </p:nvSpPr>
        <p:spPr>
          <a:xfrm>
            <a:off x="2514600" y="2858869"/>
            <a:ext cx="762000" cy="646331"/>
          </a:xfrm>
          <a:prstGeom prst="rect">
            <a:avLst/>
          </a:prstGeom>
          <a:noFill/>
        </p:spPr>
        <p:txBody>
          <a:bodyPr wrap="square" rtlCol="0">
            <a:spAutoFit/>
          </a:bodyPr>
          <a:lstStyle/>
          <a:p>
            <a:pPr algn="ctr"/>
            <a:r>
              <a:rPr lang="en-US" sz="3600" dirty="0">
                <a:solidFill>
                  <a:schemeClr val="accent2"/>
                </a:solidFill>
              </a:rPr>
              <a:t>2</a:t>
            </a:r>
          </a:p>
        </p:txBody>
      </p:sp>
      <p:sp>
        <p:nvSpPr>
          <p:cNvPr id="15" name="TextBox 14"/>
          <p:cNvSpPr txBox="1"/>
          <p:nvPr/>
        </p:nvSpPr>
        <p:spPr>
          <a:xfrm>
            <a:off x="7086600" y="2858869"/>
            <a:ext cx="685800" cy="646331"/>
          </a:xfrm>
          <a:prstGeom prst="rect">
            <a:avLst/>
          </a:prstGeom>
          <a:noFill/>
        </p:spPr>
        <p:txBody>
          <a:bodyPr wrap="square" rtlCol="0">
            <a:spAutoFit/>
          </a:bodyPr>
          <a:lstStyle/>
          <a:p>
            <a:pPr algn="ctr"/>
            <a:r>
              <a:rPr lang="en-US" sz="3600" dirty="0">
                <a:solidFill>
                  <a:schemeClr val="accent2"/>
                </a:solidFill>
              </a:rPr>
              <a:t>2</a:t>
            </a:r>
          </a:p>
        </p:txBody>
      </p:sp>
      <p:sp>
        <p:nvSpPr>
          <p:cNvPr id="24" name="Content Placeholder 2"/>
          <p:cNvSpPr txBox="1">
            <a:spLocks/>
          </p:cNvSpPr>
          <p:nvPr/>
        </p:nvSpPr>
        <p:spPr>
          <a:xfrm>
            <a:off x="519056" y="5181600"/>
            <a:ext cx="8243944" cy="1371600"/>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Font typeface="Wingdings 2" pitchFamily="18" charset="2"/>
              <a:buNone/>
              <a:tabLst>
                <a:tab pos="463550" algn="l"/>
              </a:tabLst>
            </a:pPr>
            <a:r>
              <a:rPr lang="en-US" dirty="0" smtClean="0">
                <a:sym typeface="Wingdings"/>
              </a:rPr>
              <a:t>	</a:t>
            </a:r>
            <a:r>
              <a:rPr lang="en-US" dirty="0" smtClean="0"/>
              <a:t>Identify the limiting reactant.</a:t>
            </a:r>
          </a:p>
          <a:p>
            <a:pPr marL="463550" indent="-395288">
              <a:buNone/>
              <a:tabLst>
                <a:tab pos="463550" algn="l"/>
              </a:tabLst>
            </a:pPr>
            <a:r>
              <a:rPr lang="en-US" dirty="0" smtClean="0">
                <a:sym typeface="Wingdings"/>
              </a:rPr>
              <a:t></a:t>
            </a:r>
            <a:r>
              <a:rPr lang="en-US" dirty="0">
                <a:sym typeface="Wingdings"/>
              </a:rPr>
              <a:t>	</a:t>
            </a:r>
            <a:r>
              <a:rPr lang="en-US" dirty="0" smtClean="0"/>
              <a:t>Determine the mass of silicon dioxide that can be produced.</a:t>
            </a:r>
            <a:endParaRPr lang="en-US" dirty="0"/>
          </a:p>
        </p:txBody>
      </p:sp>
      <p:sp>
        <p:nvSpPr>
          <p:cNvPr id="11" name="TextBox 10"/>
          <p:cNvSpPr txBox="1"/>
          <p:nvPr/>
        </p:nvSpPr>
        <p:spPr>
          <a:xfrm>
            <a:off x="685800" y="2514600"/>
            <a:ext cx="1524000" cy="461665"/>
          </a:xfrm>
          <a:prstGeom prst="rect">
            <a:avLst/>
          </a:prstGeom>
          <a:noFill/>
        </p:spPr>
        <p:txBody>
          <a:bodyPr wrap="square" rtlCol="0">
            <a:spAutoFit/>
          </a:bodyPr>
          <a:lstStyle/>
          <a:p>
            <a:pPr algn="ctr"/>
            <a:r>
              <a:rPr lang="en-US" sz="2400" dirty="0" smtClean="0">
                <a:solidFill>
                  <a:schemeClr val="accent2"/>
                </a:solidFill>
              </a:rPr>
              <a:t>3.25 </a:t>
            </a:r>
            <a:r>
              <a:rPr lang="en-US" sz="2400" dirty="0" err="1" smtClean="0">
                <a:solidFill>
                  <a:schemeClr val="accent2"/>
                </a:solidFill>
              </a:rPr>
              <a:t>mol</a:t>
            </a:r>
            <a:endParaRPr lang="en-US" sz="2400" dirty="0">
              <a:solidFill>
                <a:schemeClr val="accent2"/>
              </a:solidFill>
            </a:endParaRPr>
          </a:p>
        </p:txBody>
      </p:sp>
      <p:sp>
        <p:nvSpPr>
          <p:cNvPr id="12" name="TextBox 11"/>
          <p:cNvSpPr txBox="1"/>
          <p:nvPr/>
        </p:nvSpPr>
        <p:spPr>
          <a:xfrm>
            <a:off x="2743200" y="2519065"/>
            <a:ext cx="1524000" cy="461665"/>
          </a:xfrm>
          <a:prstGeom prst="rect">
            <a:avLst/>
          </a:prstGeom>
          <a:noFill/>
        </p:spPr>
        <p:txBody>
          <a:bodyPr wrap="square" rtlCol="0">
            <a:spAutoFit/>
          </a:bodyPr>
          <a:lstStyle/>
          <a:p>
            <a:pPr algn="ctr"/>
            <a:r>
              <a:rPr lang="en-US" sz="2400" dirty="0" smtClean="0">
                <a:solidFill>
                  <a:schemeClr val="accent2"/>
                </a:solidFill>
              </a:rPr>
              <a:t>3.25 </a:t>
            </a:r>
            <a:r>
              <a:rPr lang="en-US" sz="2400" dirty="0" err="1" smtClean="0">
                <a:solidFill>
                  <a:schemeClr val="accent2"/>
                </a:solidFill>
              </a:rPr>
              <a:t>mol</a:t>
            </a:r>
            <a:endParaRPr lang="en-US" sz="2400" dirty="0">
              <a:solidFill>
                <a:schemeClr val="accent2"/>
              </a:solidFill>
            </a:endParaRPr>
          </a:p>
        </p:txBody>
      </p:sp>
      <p:sp>
        <p:nvSpPr>
          <p:cNvPr id="13" name="Rounded Rectangle 12"/>
          <p:cNvSpPr/>
          <p:nvPr/>
        </p:nvSpPr>
        <p:spPr>
          <a:xfrm>
            <a:off x="5410200" y="1619534"/>
            <a:ext cx="2514600" cy="381000"/>
          </a:xfrm>
          <a:prstGeom prst="round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685800" y="2010769"/>
            <a:ext cx="2514600" cy="381000"/>
          </a:xfrm>
          <a:prstGeom prst="round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3276600" y="6019800"/>
            <a:ext cx="32766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562600" y="2514600"/>
            <a:ext cx="1066800" cy="461665"/>
          </a:xfrm>
          <a:prstGeom prst="rect">
            <a:avLst/>
          </a:prstGeom>
          <a:noFill/>
        </p:spPr>
        <p:txBody>
          <a:bodyPr wrap="square" rtlCol="0">
            <a:spAutoFit/>
          </a:bodyPr>
          <a:lstStyle/>
          <a:p>
            <a:pPr algn="ctr"/>
            <a:r>
              <a:rPr lang="en-US" sz="2400" dirty="0" smtClean="0">
                <a:solidFill>
                  <a:schemeClr val="accent2"/>
                </a:solidFill>
              </a:rPr>
              <a:t>? g</a:t>
            </a:r>
            <a:endParaRPr lang="en-US" sz="2400" dirty="0">
              <a:solidFill>
                <a:schemeClr val="accent2"/>
              </a:solidFill>
            </a:endParaRPr>
          </a:p>
        </p:txBody>
      </p:sp>
      <p:cxnSp>
        <p:nvCxnSpPr>
          <p:cNvPr id="19" name="Straight Connector 18"/>
          <p:cNvCxnSpPr/>
          <p:nvPr/>
        </p:nvCxnSpPr>
        <p:spPr>
          <a:xfrm flipV="1">
            <a:off x="685800" y="4349353"/>
            <a:ext cx="2057400"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57200" y="3733800"/>
            <a:ext cx="2590800" cy="553998"/>
          </a:xfrm>
          <a:prstGeom prst="rect">
            <a:avLst/>
          </a:prstGeom>
          <a:noFill/>
        </p:spPr>
        <p:txBody>
          <a:bodyPr wrap="square" rtlCol="0">
            <a:spAutoFit/>
          </a:bodyPr>
          <a:lstStyle/>
          <a:p>
            <a:pPr algn="ctr">
              <a:spcAft>
                <a:spcPts val="1200"/>
              </a:spcAft>
            </a:pPr>
            <a:r>
              <a:rPr lang="en-US" sz="3000" dirty="0" smtClean="0"/>
              <a:t>3.25 </a:t>
            </a:r>
            <a:r>
              <a:rPr lang="en-US" sz="3000" dirty="0" err="1" smtClean="0"/>
              <a:t>mol</a:t>
            </a:r>
            <a:r>
              <a:rPr lang="en-US" sz="3000" dirty="0" smtClean="0"/>
              <a:t> Si</a:t>
            </a:r>
            <a:endParaRPr lang="en-US" sz="3000" baseline="-25000" dirty="0" smtClean="0"/>
          </a:p>
        </p:txBody>
      </p:sp>
      <p:sp>
        <p:nvSpPr>
          <p:cNvPr id="25" name="TextBox 24"/>
          <p:cNvSpPr txBox="1"/>
          <p:nvPr/>
        </p:nvSpPr>
        <p:spPr>
          <a:xfrm>
            <a:off x="457200" y="4369824"/>
            <a:ext cx="2590800" cy="553998"/>
          </a:xfrm>
          <a:prstGeom prst="rect">
            <a:avLst/>
          </a:prstGeom>
          <a:noFill/>
        </p:spPr>
        <p:txBody>
          <a:bodyPr wrap="square" rtlCol="0">
            <a:spAutoFit/>
          </a:bodyPr>
          <a:lstStyle/>
          <a:p>
            <a:pPr algn="ctr">
              <a:spcAft>
                <a:spcPts val="1200"/>
              </a:spcAft>
            </a:pPr>
            <a:r>
              <a:rPr lang="en-US" sz="3000" dirty="0" smtClean="0"/>
              <a:t>1 </a:t>
            </a:r>
            <a:r>
              <a:rPr lang="en-US" sz="3000" dirty="0" err="1" smtClean="0"/>
              <a:t>mol</a:t>
            </a:r>
            <a:r>
              <a:rPr lang="en-US" sz="3000" dirty="0" smtClean="0"/>
              <a:t> Si</a:t>
            </a:r>
            <a:endParaRPr lang="en-US" sz="3000" baseline="-25000" dirty="0"/>
          </a:p>
        </p:txBody>
      </p:sp>
      <p:cxnSp>
        <p:nvCxnSpPr>
          <p:cNvPr id="29" name="Straight Connector 28"/>
          <p:cNvCxnSpPr/>
          <p:nvPr/>
        </p:nvCxnSpPr>
        <p:spPr>
          <a:xfrm>
            <a:off x="4686300" y="4340424"/>
            <a:ext cx="2514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495800" y="4369824"/>
            <a:ext cx="2895600" cy="553998"/>
          </a:xfrm>
          <a:prstGeom prst="rect">
            <a:avLst/>
          </a:prstGeom>
          <a:noFill/>
        </p:spPr>
        <p:txBody>
          <a:bodyPr wrap="square" rtlCol="0">
            <a:spAutoFit/>
          </a:bodyPr>
          <a:lstStyle/>
          <a:p>
            <a:pPr algn="ctr">
              <a:spcAft>
                <a:spcPts val="1200"/>
              </a:spcAft>
            </a:pPr>
            <a:r>
              <a:rPr lang="en-US" sz="3000" dirty="0" smtClean="0"/>
              <a:t>2 </a:t>
            </a:r>
            <a:r>
              <a:rPr lang="en-US" sz="3000" dirty="0" err="1" smtClean="0"/>
              <a:t>mol</a:t>
            </a:r>
            <a:r>
              <a:rPr lang="en-US" sz="3000" dirty="0" smtClean="0"/>
              <a:t> H</a:t>
            </a:r>
            <a:r>
              <a:rPr lang="en-US" sz="3000" baseline="-25000" dirty="0" smtClean="0"/>
              <a:t>2</a:t>
            </a:r>
            <a:r>
              <a:rPr lang="en-US" sz="3000" dirty="0" smtClean="0"/>
              <a:t>O</a:t>
            </a:r>
            <a:endParaRPr lang="en-US" sz="3000" baseline="-25000" dirty="0"/>
          </a:p>
        </p:txBody>
      </p:sp>
      <p:sp>
        <p:nvSpPr>
          <p:cNvPr id="32" name="TextBox 31"/>
          <p:cNvSpPr txBox="1"/>
          <p:nvPr/>
        </p:nvSpPr>
        <p:spPr>
          <a:xfrm>
            <a:off x="4495800" y="3733800"/>
            <a:ext cx="2895600" cy="553998"/>
          </a:xfrm>
          <a:prstGeom prst="rect">
            <a:avLst/>
          </a:prstGeom>
          <a:noFill/>
        </p:spPr>
        <p:txBody>
          <a:bodyPr wrap="square" rtlCol="0">
            <a:spAutoFit/>
          </a:bodyPr>
          <a:lstStyle/>
          <a:p>
            <a:pPr algn="ctr">
              <a:spcAft>
                <a:spcPts val="1200"/>
              </a:spcAft>
            </a:pPr>
            <a:r>
              <a:rPr lang="en-US" sz="3000" dirty="0" smtClean="0"/>
              <a:t>3.25 </a:t>
            </a:r>
            <a:r>
              <a:rPr lang="en-US" sz="3000" dirty="0" err="1" smtClean="0"/>
              <a:t>mol</a:t>
            </a:r>
            <a:r>
              <a:rPr lang="en-US" sz="3000" dirty="0" smtClean="0"/>
              <a:t> H</a:t>
            </a:r>
            <a:r>
              <a:rPr lang="en-US" sz="3000" baseline="-25000" dirty="0" smtClean="0"/>
              <a:t>2</a:t>
            </a:r>
            <a:r>
              <a:rPr lang="en-US" sz="3000" dirty="0" smtClean="0"/>
              <a:t>O</a:t>
            </a:r>
            <a:endParaRPr lang="en-US" sz="3000" baseline="-25000" dirty="0"/>
          </a:p>
        </p:txBody>
      </p:sp>
      <p:sp>
        <p:nvSpPr>
          <p:cNvPr id="33" name="TextBox 32"/>
          <p:cNvSpPr txBox="1"/>
          <p:nvPr/>
        </p:nvSpPr>
        <p:spPr>
          <a:xfrm>
            <a:off x="2743200" y="4063425"/>
            <a:ext cx="1401959" cy="553998"/>
          </a:xfrm>
          <a:prstGeom prst="rect">
            <a:avLst/>
          </a:prstGeom>
          <a:noFill/>
        </p:spPr>
        <p:txBody>
          <a:bodyPr wrap="square" rtlCol="0">
            <a:spAutoFit/>
          </a:bodyPr>
          <a:lstStyle/>
          <a:p>
            <a:pPr>
              <a:spcAft>
                <a:spcPts val="1200"/>
              </a:spcAft>
            </a:pPr>
            <a:r>
              <a:rPr lang="en-US" sz="3000" dirty="0" smtClean="0"/>
              <a:t>= 3.25</a:t>
            </a:r>
          </a:p>
        </p:txBody>
      </p:sp>
      <p:sp>
        <p:nvSpPr>
          <p:cNvPr id="34" name="TextBox 33"/>
          <p:cNvSpPr txBox="1"/>
          <p:nvPr/>
        </p:nvSpPr>
        <p:spPr>
          <a:xfrm>
            <a:off x="7162800" y="4063425"/>
            <a:ext cx="1706759" cy="553998"/>
          </a:xfrm>
          <a:prstGeom prst="rect">
            <a:avLst/>
          </a:prstGeom>
          <a:noFill/>
        </p:spPr>
        <p:txBody>
          <a:bodyPr wrap="square" rtlCol="0">
            <a:spAutoFit/>
          </a:bodyPr>
          <a:lstStyle/>
          <a:p>
            <a:pPr>
              <a:spcAft>
                <a:spcPts val="1200"/>
              </a:spcAft>
            </a:pPr>
            <a:r>
              <a:rPr lang="en-US" sz="3000" dirty="0" smtClean="0"/>
              <a:t>= 1.625</a:t>
            </a:r>
          </a:p>
        </p:txBody>
      </p:sp>
      <p:sp>
        <p:nvSpPr>
          <p:cNvPr id="36" name="TextBox 35"/>
          <p:cNvSpPr txBox="1"/>
          <p:nvPr/>
        </p:nvSpPr>
        <p:spPr>
          <a:xfrm>
            <a:off x="5410201" y="5161002"/>
            <a:ext cx="990600" cy="461665"/>
          </a:xfrm>
          <a:prstGeom prst="rect">
            <a:avLst/>
          </a:prstGeom>
          <a:noFill/>
        </p:spPr>
        <p:txBody>
          <a:bodyPr wrap="square" rtlCol="0">
            <a:spAutoFit/>
          </a:bodyPr>
          <a:lstStyle/>
          <a:p>
            <a:pPr>
              <a:spcAft>
                <a:spcPts val="1200"/>
              </a:spcAft>
            </a:pPr>
            <a:r>
              <a:rPr lang="en-US" sz="2400" b="1" dirty="0" smtClean="0">
                <a:solidFill>
                  <a:schemeClr val="accent2"/>
                </a:solidFill>
              </a:rPr>
              <a:t>H</a:t>
            </a:r>
            <a:r>
              <a:rPr lang="en-US" sz="2400" b="1" baseline="-25000" dirty="0" smtClean="0">
                <a:solidFill>
                  <a:schemeClr val="accent2"/>
                </a:solidFill>
              </a:rPr>
              <a:t>2</a:t>
            </a:r>
            <a:r>
              <a:rPr lang="en-US" sz="2400" b="1" dirty="0" smtClean="0">
                <a:solidFill>
                  <a:schemeClr val="accent2"/>
                </a:solidFill>
              </a:rPr>
              <a:t>O</a:t>
            </a:r>
          </a:p>
        </p:txBody>
      </p:sp>
      <p:sp>
        <p:nvSpPr>
          <p:cNvPr id="37" name="TextBox 36"/>
          <p:cNvSpPr txBox="1"/>
          <p:nvPr/>
        </p:nvSpPr>
        <p:spPr>
          <a:xfrm>
            <a:off x="2819400" y="6015335"/>
            <a:ext cx="1212028" cy="461665"/>
          </a:xfrm>
          <a:prstGeom prst="rect">
            <a:avLst/>
          </a:prstGeom>
          <a:noFill/>
        </p:spPr>
        <p:txBody>
          <a:bodyPr wrap="square" rtlCol="0">
            <a:spAutoFit/>
          </a:bodyPr>
          <a:lstStyle/>
          <a:p>
            <a:pPr>
              <a:spcAft>
                <a:spcPts val="1200"/>
              </a:spcAft>
            </a:pPr>
            <a:r>
              <a:rPr lang="en-US" sz="2400" b="1" dirty="0" smtClean="0">
                <a:solidFill>
                  <a:schemeClr val="accent2"/>
                </a:solidFill>
              </a:rPr>
              <a:t>GIVEN:</a:t>
            </a:r>
          </a:p>
        </p:txBody>
      </p:sp>
      <p:sp>
        <p:nvSpPr>
          <p:cNvPr id="38" name="TextBox 37"/>
          <p:cNvSpPr txBox="1"/>
          <p:nvPr/>
        </p:nvSpPr>
        <p:spPr>
          <a:xfrm>
            <a:off x="2743200" y="2514600"/>
            <a:ext cx="1524000" cy="461665"/>
          </a:xfrm>
          <a:prstGeom prst="rect">
            <a:avLst/>
          </a:prstGeom>
          <a:noFill/>
        </p:spPr>
        <p:txBody>
          <a:bodyPr wrap="square" rtlCol="0">
            <a:spAutoFit/>
          </a:bodyPr>
          <a:lstStyle/>
          <a:p>
            <a:pPr algn="ctr"/>
            <a:r>
              <a:rPr lang="en-US" sz="2400" b="1" dirty="0" smtClean="0">
                <a:solidFill>
                  <a:schemeClr val="accent2"/>
                </a:solidFill>
              </a:rPr>
              <a:t>3.25 </a:t>
            </a:r>
            <a:r>
              <a:rPr lang="en-US" sz="2400" b="1" dirty="0" err="1" smtClean="0">
                <a:solidFill>
                  <a:schemeClr val="accent2"/>
                </a:solidFill>
              </a:rPr>
              <a:t>mol</a:t>
            </a:r>
            <a:endParaRPr lang="en-US" sz="2400" b="1" dirty="0">
              <a:solidFill>
                <a:schemeClr val="accent2"/>
              </a:solidFill>
            </a:endParaRPr>
          </a:p>
        </p:txBody>
      </p:sp>
      <p:sp>
        <p:nvSpPr>
          <p:cNvPr id="39" name="Rounded Rectangle 38"/>
          <p:cNvSpPr/>
          <p:nvPr/>
        </p:nvSpPr>
        <p:spPr>
          <a:xfrm>
            <a:off x="7620000" y="4063425"/>
            <a:ext cx="1066800" cy="553998"/>
          </a:xfrm>
          <a:prstGeom prst="round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962400" y="6019800"/>
            <a:ext cx="2209800" cy="461665"/>
          </a:xfrm>
          <a:prstGeom prst="rect">
            <a:avLst/>
          </a:prstGeom>
          <a:noFill/>
        </p:spPr>
        <p:txBody>
          <a:bodyPr wrap="square" rtlCol="0">
            <a:spAutoFit/>
          </a:bodyPr>
          <a:lstStyle/>
          <a:p>
            <a:pPr>
              <a:spcAft>
                <a:spcPts val="1200"/>
              </a:spcAft>
            </a:pPr>
            <a:r>
              <a:rPr lang="en-US" sz="2400" dirty="0" smtClean="0">
                <a:solidFill>
                  <a:schemeClr val="accent2"/>
                </a:solidFill>
              </a:rPr>
              <a:t>3.25 </a:t>
            </a:r>
            <a:r>
              <a:rPr lang="en-US" sz="2400" dirty="0" err="1" smtClean="0">
                <a:solidFill>
                  <a:schemeClr val="accent2"/>
                </a:solidFill>
              </a:rPr>
              <a:t>mol</a:t>
            </a:r>
            <a:r>
              <a:rPr lang="en-US" sz="2400" dirty="0" smtClean="0">
                <a:solidFill>
                  <a:schemeClr val="accent2"/>
                </a:solidFill>
              </a:rPr>
              <a:t> H</a:t>
            </a:r>
            <a:r>
              <a:rPr lang="en-US" sz="2400" baseline="-25000" dirty="0" smtClean="0">
                <a:solidFill>
                  <a:schemeClr val="accent2"/>
                </a:solidFill>
              </a:rPr>
              <a:t>2</a:t>
            </a:r>
            <a:r>
              <a:rPr lang="en-US" sz="2400" dirty="0" smtClean="0">
                <a:solidFill>
                  <a:schemeClr val="accent2"/>
                </a:solidFill>
              </a:rPr>
              <a:t>O</a:t>
            </a:r>
          </a:p>
        </p:txBody>
      </p:sp>
    </p:spTree>
    <p:extLst>
      <p:ext uri="{BB962C8B-B14F-4D97-AF65-F5344CB8AC3E}">
        <p14:creationId xmlns:p14="http://schemas.microsoft.com/office/powerpoint/2010/main" val="334990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left)">
                                      <p:cBhvr>
                                        <p:cTn id="16" dur="500"/>
                                        <p:tgtEl>
                                          <p:spTgt spid="16"/>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500"/>
                                        <p:tgtEl>
                                          <p:spTgt spid="22"/>
                                        </p:tgtEl>
                                      </p:cBhvr>
                                    </p:animEffect>
                                  </p:childTnLst>
                                </p:cTn>
                              </p:par>
                              <p:par>
                                <p:cTn id="26" presetID="22" presetClass="entr" presetSubtype="8" fill="hold"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left)">
                                      <p:cBhvr>
                                        <p:cTn id="28" dur="5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500"/>
                                        <p:tgtEl>
                                          <p:spTgt spid="2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fade">
                                      <p:cBhvr>
                                        <p:cTn id="38" dur="500"/>
                                        <p:tgtEl>
                                          <p:spTgt spid="33"/>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fade">
                                      <p:cBhvr>
                                        <p:cTn id="43" dur="500"/>
                                        <p:tgtEl>
                                          <p:spTgt spid="32"/>
                                        </p:tgtEl>
                                      </p:cBhvr>
                                    </p:animEffect>
                                  </p:childTnLst>
                                </p:cTn>
                              </p:par>
                            </p:childTnLst>
                          </p:cTn>
                        </p:par>
                        <p:par>
                          <p:cTn id="44" fill="hold">
                            <p:stCondLst>
                              <p:cond delay="500"/>
                            </p:stCondLst>
                            <p:childTnLst>
                              <p:par>
                                <p:cTn id="45" presetID="22" presetClass="entr" presetSubtype="8" fill="hold" nodeType="after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wipe(left)">
                                      <p:cBhvr>
                                        <p:cTn id="47" dur="500"/>
                                        <p:tgtEl>
                                          <p:spTgt spid="2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fade">
                                      <p:cBhvr>
                                        <p:cTn id="52" dur="500"/>
                                        <p:tgtEl>
                                          <p:spTgt spid="3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fade">
                                      <p:cBhvr>
                                        <p:cTn id="57" dur="500"/>
                                        <p:tgtEl>
                                          <p:spTgt spid="34"/>
                                        </p:tgtEl>
                                      </p:cBhvr>
                                    </p:animEffect>
                                  </p:childTnLst>
                                </p:cTn>
                              </p:par>
                            </p:childTnLst>
                          </p:cTn>
                        </p:par>
                      </p:childTnLst>
                    </p:cTn>
                  </p:par>
                  <p:par>
                    <p:cTn id="58" fill="hold">
                      <p:stCondLst>
                        <p:cond delay="indefinite"/>
                      </p:stCondLst>
                      <p:childTnLst>
                        <p:par>
                          <p:cTn id="59" fill="hold">
                            <p:stCondLst>
                              <p:cond delay="0"/>
                            </p:stCondLst>
                            <p:childTnLst>
                              <p:par>
                                <p:cTn id="60" presetID="21" presetClass="entr" presetSubtype="1" fill="hold" grpId="0" nodeType="clickEffect">
                                  <p:stCondLst>
                                    <p:cond delay="0"/>
                                  </p:stCondLst>
                                  <p:childTnLst>
                                    <p:set>
                                      <p:cBhvr>
                                        <p:cTn id="61" dur="1" fill="hold">
                                          <p:stCondLst>
                                            <p:cond delay="0"/>
                                          </p:stCondLst>
                                        </p:cTn>
                                        <p:tgtEl>
                                          <p:spTgt spid="39"/>
                                        </p:tgtEl>
                                        <p:attrNameLst>
                                          <p:attrName>style.visibility</p:attrName>
                                        </p:attrNameLst>
                                      </p:cBhvr>
                                      <p:to>
                                        <p:strVal val="visible"/>
                                      </p:to>
                                    </p:set>
                                    <p:animEffect transition="in" filter="wheel(1)">
                                      <p:cBhvr>
                                        <p:cTn id="62" dur="2000"/>
                                        <p:tgtEl>
                                          <p:spTgt spid="39"/>
                                        </p:tgtEl>
                                      </p:cBhvr>
                                    </p:animEffect>
                                  </p:childTnLst>
                                </p:cTn>
                              </p:par>
                            </p:childTnLst>
                          </p:cTn>
                        </p:par>
                        <p:par>
                          <p:cTn id="63" fill="hold">
                            <p:stCondLst>
                              <p:cond delay="2000"/>
                            </p:stCondLst>
                            <p:childTnLst>
                              <p:par>
                                <p:cTn id="64" presetID="10" presetClass="entr" presetSubtype="0" fill="hold" grpId="0" nodeType="afterEffect">
                                  <p:stCondLst>
                                    <p:cond delay="0"/>
                                  </p:stCondLst>
                                  <p:childTnLst>
                                    <p:set>
                                      <p:cBhvr>
                                        <p:cTn id="65" dur="1" fill="hold">
                                          <p:stCondLst>
                                            <p:cond delay="0"/>
                                          </p:stCondLst>
                                        </p:cTn>
                                        <p:tgtEl>
                                          <p:spTgt spid="36"/>
                                        </p:tgtEl>
                                        <p:attrNameLst>
                                          <p:attrName>style.visibility</p:attrName>
                                        </p:attrNameLst>
                                      </p:cBhvr>
                                      <p:to>
                                        <p:strVal val="visible"/>
                                      </p:to>
                                    </p:set>
                                    <p:animEffect transition="in" filter="fade">
                                      <p:cBhvr>
                                        <p:cTn id="66" dur="500"/>
                                        <p:tgtEl>
                                          <p:spTgt spid="36"/>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nodeType="clickEffect">
                                  <p:stCondLst>
                                    <p:cond delay="0"/>
                                  </p:stCondLst>
                                  <p:childTnLst>
                                    <p:set>
                                      <p:cBhvr>
                                        <p:cTn id="70" dur="1" fill="hold">
                                          <p:stCondLst>
                                            <p:cond delay="0"/>
                                          </p:stCondLst>
                                        </p:cTn>
                                        <p:tgtEl>
                                          <p:spTgt spid="6"/>
                                        </p:tgtEl>
                                        <p:attrNameLst>
                                          <p:attrName>style.visibility</p:attrName>
                                        </p:attrNameLst>
                                      </p:cBhvr>
                                      <p:to>
                                        <p:strVal val="visible"/>
                                      </p:to>
                                    </p:set>
                                    <p:animEffect transition="in" filter="wipe(left)">
                                      <p:cBhvr>
                                        <p:cTn id="71" dur="500"/>
                                        <p:tgtEl>
                                          <p:spTgt spid="6"/>
                                        </p:tgtEl>
                                      </p:cBhvr>
                                    </p:animEffect>
                                  </p:childTnLst>
                                </p:cTn>
                              </p:par>
                            </p:childTnLst>
                          </p:cTn>
                        </p:par>
                        <p:par>
                          <p:cTn id="72" fill="hold">
                            <p:stCondLst>
                              <p:cond delay="500"/>
                            </p:stCondLst>
                            <p:childTnLst>
                              <p:par>
                                <p:cTn id="73" presetID="10" presetClass="entr" presetSubtype="0" fill="hold" grpId="0" nodeType="afterEffect">
                                  <p:stCondLst>
                                    <p:cond delay="0"/>
                                  </p:stCondLst>
                                  <p:childTnLst>
                                    <p:set>
                                      <p:cBhvr>
                                        <p:cTn id="74" dur="1" fill="hold">
                                          <p:stCondLst>
                                            <p:cond delay="0"/>
                                          </p:stCondLst>
                                        </p:cTn>
                                        <p:tgtEl>
                                          <p:spTgt spid="18"/>
                                        </p:tgtEl>
                                        <p:attrNameLst>
                                          <p:attrName>style.visibility</p:attrName>
                                        </p:attrNameLst>
                                      </p:cBhvr>
                                      <p:to>
                                        <p:strVal val="visible"/>
                                      </p:to>
                                    </p:set>
                                    <p:animEffect transition="in" filter="fade">
                                      <p:cBhvr>
                                        <p:cTn id="75" dur="500"/>
                                        <p:tgtEl>
                                          <p:spTgt spid="18"/>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37"/>
                                        </p:tgtEl>
                                        <p:attrNameLst>
                                          <p:attrName>style.visibility</p:attrName>
                                        </p:attrNameLst>
                                      </p:cBhvr>
                                      <p:to>
                                        <p:strVal val="visible"/>
                                      </p:to>
                                    </p:set>
                                    <p:animEffect transition="in" filter="fade">
                                      <p:cBhvr>
                                        <p:cTn id="80" dur="500"/>
                                        <p:tgtEl>
                                          <p:spTgt spid="37"/>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40"/>
                                        </p:tgtEl>
                                        <p:attrNameLst>
                                          <p:attrName>style.visibility</p:attrName>
                                        </p:attrNameLst>
                                      </p:cBhvr>
                                      <p:to>
                                        <p:strVal val="visible"/>
                                      </p:to>
                                    </p:set>
                                    <p:animEffect transition="in" filter="fade">
                                      <p:cBhvr>
                                        <p:cTn id="85" dur="500"/>
                                        <p:tgtEl>
                                          <p:spTgt spid="40"/>
                                        </p:tgtEl>
                                      </p:cBhvr>
                                    </p:animEffect>
                                  </p:childTnLst>
                                </p:cTn>
                              </p:par>
                              <p:par>
                                <p:cTn id="86" presetID="1" presetClass="exit" presetSubtype="0" fill="hold" grpId="1" nodeType="withEffect">
                                  <p:stCondLst>
                                    <p:cond delay="0"/>
                                  </p:stCondLst>
                                  <p:childTnLst>
                                    <p:set>
                                      <p:cBhvr>
                                        <p:cTn id="87" dur="1" fill="hold">
                                          <p:stCondLst>
                                            <p:cond delay="0"/>
                                          </p:stCondLst>
                                        </p:cTn>
                                        <p:tgtEl>
                                          <p:spTgt spid="12"/>
                                        </p:tgtEl>
                                        <p:attrNameLst>
                                          <p:attrName>style.visibility</p:attrName>
                                        </p:attrNameLst>
                                      </p:cBhvr>
                                      <p:to>
                                        <p:strVal val="hidden"/>
                                      </p:to>
                                    </p:set>
                                  </p:childTnLst>
                                </p:cTn>
                              </p:par>
                              <p:par>
                                <p:cTn id="88" presetID="1" presetClass="exit" presetSubtype="0" fill="hold" grpId="1" nodeType="withEffect">
                                  <p:stCondLst>
                                    <p:cond delay="0"/>
                                  </p:stCondLst>
                                  <p:childTnLst>
                                    <p:set>
                                      <p:cBhvr>
                                        <p:cTn id="89" dur="1" fill="hold">
                                          <p:stCondLst>
                                            <p:cond delay="0"/>
                                          </p:stCondLst>
                                        </p:cTn>
                                        <p:tgtEl>
                                          <p:spTgt spid="11"/>
                                        </p:tgtEl>
                                        <p:attrNameLst>
                                          <p:attrName>style.visibility</p:attrName>
                                        </p:attrNameLst>
                                      </p:cBhvr>
                                      <p:to>
                                        <p:strVal val="hidden"/>
                                      </p:to>
                                    </p:set>
                                  </p:childTnLst>
                                </p:cTn>
                              </p:par>
                              <p:par>
                                <p:cTn id="90" presetID="10" presetClass="entr" presetSubtype="0" fill="hold" grpId="0" nodeType="withEffect">
                                  <p:stCondLst>
                                    <p:cond delay="0"/>
                                  </p:stCondLst>
                                  <p:childTnLst>
                                    <p:set>
                                      <p:cBhvr>
                                        <p:cTn id="91" dur="1" fill="hold">
                                          <p:stCondLst>
                                            <p:cond delay="0"/>
                                          </p:stCondLst>
                                        </p:cTn>
                                        <p:tgtEl>
                                          <p:spTgt spid="38"/>
                                        </p:tgtEl>
                                        <p:attrNameLst>
                                          <p:attrName>style.visibility</p:attrName>
                                        </p:attrNameLst>
                                      </p:cBhvr>
                                      <p:to>
                                        <p:strVal val="visible"/>
                                      </p:to>
                                    </p:set>
                                    <p:animEffect transition="in" filter="fade">
                                      <p:cBhvr>
                                        <p:cTn id="9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2" grpId="0"/>
      <p:bldP spid="12" grpId="1"/>
      <p:bldP spid="13" grpId="0" animBg="1"/>
      <p:bldP spid="16" grpId="0" animBg="1"/>
      <p:bldP spid="18" grpId="0"/>
      <p:bldP spid="22" grpId="0"/>
      <p:bldP spid="25" grpId="0"/>
      <p:bldP spid="31" grpId="0"/>
      <p:bldP spid="32" grpId="0"/>
      <p:bldP spid="33" grpId="0"/>
      <p:bldP spid="34" grpId="0"/>
      <p:bldP spid="36" grpId="0"/>
      <p:bldP spid="37" grpId="0"/>
      <p:bldP spid="38" grpId="0"/>
      <p:bldP spid="39" grpId="0" animBg="1"/>
      <p:bldP spid="4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66800"/>
            <a:ext cx="7024744" cy="1143000"/>
          </a:xfrm>
        </p:spPr>
        <p:txBody>
          <a:bodyPr>
            <a:normAutofit/>
          </a:bodyPr>
          <a:lstStyle/>
          <a:p>
            <a:pPr marL="68580" indent="0" algn="ctr">
              <a:spcAft>
                <a:spcPts val="1200"/>
              </a:spcAft>
            </a:pPr>
            <a:r>
              <a:rPr lang="en-US" dirty="0"/>
              <a:t>Si + 2 H</a:t>
            </a:r>
            <a:r>
              <a:rPr lang="en-US" baseline="-25000" dirty="0"/>
              <a:t>2</a:t>
            </a:r>
            <a:r>
              <a:rPr lang="en-US" dirty="0"/>
              <a:t>O → SiO</a:t>
            </a:r>
            <a:r>
              <a:rPr lang="en-US" baseline="-25000" dirty="0"/>
              <a:t>2 </a:t>
            </a:r>
            <a:r>
              <a:rPr lang="en-US" dirty="0"/>
              <a:t>+ 2 H</a:t>
            </a:r>
            <a:r>
              <a:rPr lang="en-US" baseline="-25000" dirty="0"/>
              <a:t>2</a:t>
            </a:r>
            <a:endParaRPr lang="en-US" dirty="0"/>
          </a:p>
        </p:txBody>
      </p:sp>
      <p:grpSp>
        <p:nvGrpSpPr>
          <p:cNvPr id="12" name="Group 11"/>
          <p:cNvGrpSpPr/>
          <p:nvPr/>
        </p:nvGrpSpPr>
        <p:grpSpPr>
          <a:xfrm>
            <a:off x="457200" y="2512306"/>
            <a:ext cx="8229600" cy="2135894"/>
            <a:chOff x="457200" y="1828800"/>
            <a:chExt cx="8229600" cy="2135894"/>
          </a:xfrm>
        </p:grpSpPr>
        <p:sp>
          <p:nvSpPr>
            <p:cNvPr id="13" name="TextBox 12"/>
            <p:cNvSpPr txBox="1"/>
            <p:nvPr/>
          </p:nvSpPr>
          <p:spPr>
            <a:xfrm>
              <a:off x="457200" y="2193216"/>
              <a:ext cx="8229600" cy="1754326"/>
            </a:xfrm>
            <a:prstGeom prst="rect">
              <a:avLst/>
            </a:prstGeom>
            <a:noFill/>
            <a:ln w="25400">
              <a:solidFill>
                <a:schemeClr val="accent2"/>
              </a:solidFill>
            </a:ln>
          </p:spPr>
          <p:txBody>
            <a:bodyPr wrap="square" rtlCol="0">
              <a:spAutoFit/>
            </a:bodyPr>
            <a:lstStyle/>
            <a:p>
              <a:pPr>
                <a:tabLst>
                  <a:tab pos="574675" algn="ctr"/>
                  <a:tab pos="2005013" algn="ctr"/>
                  <a:tab pos="3657600" algn="ctr"/>
                  <a:tab pos="5368925" algn="ctr"/>
                  <a:tab pos="7094538" algn="ctr"/>
                </a:tabLst>
              </a:pPr>
              <a:r>
                <a:rPr lang="en-US" dirty="0" smtClean="0"/>
                <a:t>	</a:t>
              </a:r>
            </a:p>
            <a:p>
              <a:pPr>
                <a:tabLst>
                  <a:tab pos="574675" algn="ctr"/>
                  <a:tab pos="2005013" algn="ctr"/>
                  <a:tab pos="3657600" algn="ctr"/>
                  <a:tab pos="5368925" algn="ctr"/>
                  <a:tab pos="7094538" algn="ctr"/>
                </a:tabLst>
              </a:pPr>
              <a:endParaRPr lang="en-US" dirty="0"/>
            </a:p>
            <a:p>
              <a:pPr>
                <a:tabLst>
                  <a:tab pos="574675" algn="ctr"/>
                  <a:tab pos="2005013" algn="ctr"/>
                  <a:tab pos="3657600" algn="ctr"/>
                  <a:tab pos="5368925" algn="ctr"/>
                  <a:tab pos="7094538" algn="ctr"/>
                </a:tabLst>
              </a:pPr>
              <a:endParaRPr lang="en-US" dirty="0" smtClean="0"/>
            </a:p>
            <a:p>
              <a:pPr>
                <a:tabLst>
                  <a:tab pos="574675" algn="ctr"/>
                  <a:tab pos="2005013" algn="ctr"/>
                  <a:tab pos="3657600" algn="ctr"/>
                  <a:tab pos="5368925" algn="ctr"/>
                  <a:tab pos="7094538" algn="ctr"/>
                </a:tabLst>
              </a:pPr>
              <a:endParaRPr lang="en-US" dirty="0"/>
            </a:p>
            <a:p>
              <a:pPr>
                <a:tabLst>
                  <a:tab pos="574675" algn="ctr"/>
                  <a:tab pos="2005013" algn="ctr"/>
                  <a:tab pos="3657600" algn="ctr"/>
                  <a:tab pos="5368925" algn="ctr"/>
                  <a:tab pos="7094538" algn="ctr"/>
                </a:tabLst>
              </a:pPr>
              <a:endParaRPr lang="en-US" dirty="0" smtClean="0"/>
            </a:p>
            <a:p>
              <a:pPr>
                <a:tabLst>
                  <a:tab pos="574675" algn="ctr"/>
                  <a:tab pos="2005013" algn="ctr"/>
                  <a:tab pos="3657600" algn="ctr"/>
                  <a:tab pos="5368925" algn="ctr"/>
                  <a:tab pos="7094538" algn="ctr"/>
                </a:tabLst>
              </a:pPr>
              <a:endParaRPr lang="en-US" dirty="0"/>
            </a:p>
          </p:txBody>
        </p:sp>
        <p:sp>
          <p:nvSpPr>
            <p:cNvPr id="14" name="TextBox 13"/>
            <p:cNvSpPr txBox="1"/>
            <p:nvPr/>
          </p:nvSpPr>
          <p:spPr>
            <a:xfrm>
              <a:off x="457200" y="1828800"/>
              <a:ext cx="8229600" cy="369332"/>
            </a:xfrm>
            <a:prstGeom prst="rect">
              <a:avLst/>
            </a:prstGeom>
            <a:noFill/>
            <a:ln w="25400">
              <a:solidFill>
                <a:schemeClr val="accent2"/>
              </a:solidFill>
            </a:ln>
          </p:spPr>
          <p:txBody>
            <a:bodyPr wrap="square" rtlCol="0">
              <a:spAutoFit/>
            </a:bodyPr>
            <a:lstStyle/>
            <a:p>
              <a:pPr>
                <a:tabLst>
                  <a:tab pos="693738" algn="ctr"/>
                  <a:tab pos="2168525" algn="ctr"/>
                  <a:tab pos="3894138" algn="ctr"/>
                  <a:tab pos="5603875" algn="ctr"/>
                  <a:tab pos="7315200" algn="ctr"/>
                </a:tabLst>
              </a:pPr>
              <a:r>
                <a:rPr lang="en-US" dirty="0" smtClean="0"/>
                <a:t>	UNKNOWN	GIVEN	</a:t>
              </a:r>
              <a:r>
                <a:rPr lang="en-US" dirty="0" err="1" smtClean="0"/>
                <a:t>g→mol</a:t>
              </a:r>
              <a:r>
                <a:rPr lang="en-US" dirty="0" smtClean="0"/>
                <a:t> (G)</a:t>
              </a:r>
              <a:r>
                <a:rPr lang="en-US" dirty="0"/>
                <a:t>	</a:t>
              </a:r>
              <a:r>
                <a:rPr lang="en-US" b="1" dirty="0">
                  <a:solidFill>
                    <a:schemeClr val="accent6">
                      <a:lumMod val="75000"/>
                    </a:schemeClr>
                  </a:solidFill>
                </a:rPr>
                <a:t>Mole Ratio</a:t>
              </a:r>
              <a:r>
                <a:rPr lang="en-US" dirty="0"/>
                <a:t>	</a:t>
              </a:r>
              <a:r>
                <a:rPr lang="en-US" dirty="0" err="1" smtClean="0"/>
                <a:t>mol→g</a:t>
              </a:r>
              <a:r>
                <a:rPr lang="en-US" dirty="0" smtClean="0"/>
                <a:t> (U)</a:t>
              </a:r>
              <a:endParaRPr lang="en-US" dirty="0"/>
            </a:p>
          </p:txBody>
        </p:sp>
        <p:cxnSp>
          <p:nvCxnSpPr>
            <p:cNvPr id="15" name="Straight Connector 14"/>
            <p:cNvCxnSpPr/>
            <p:nvPr/>
          </p:nvCxnSpPr>
          <p:spPr>
            <a:xfrm>
              <a:off x="1981200" y="1828800"/>
              <a:ext cx="0" cy="211874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086600" y="1828800"/>
              <a:ext cx="0" cy="211874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334000" y="1828800"/>
              <a:ext cx="0" cy="211874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581400" y="1845952"/>
              <a:ext cx="0" cy="211874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13" idx="3"/>
            </p:cNvCxnSpPr>
            <p:nvPr/>
          </p:nvCxnSpPr>
          <p:spPr>
            <a:xfrm>
              <a:off x="1981200" y="3070379"/>
              <a:ext cx="670560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5" name="TextBox 24"/>
          <p:cNvSpPr txBox="1"/>
          <p:nvPr/>
        </p:nvSpPr>
        <p:spPr>
          <a:xfrm>
            <a:off x="457200" y="3569219"/>
            <a:ext cx="1524000" cy="400110"/>
          </a:xfrm>
          <a:prstGeom prst="rect">
            <a:avLst/>
          </a:prstGeom>
          <a:noFill/>
        </p:spPr>
        <p:txBody>
          <a:bodyPr wrap="square" rtlCol="0">
            <a:spAutoFit/>
          </a:bodyPr>
          <a:lstStyle/>
          <a:p>
            <a:pPr algn="r"/>
            <a:r>
              <a:rPr lang="en-US" sz="2000" dirty="0" smtClean="0"/>
              <a:t>g SiO</a:t>
            </a:r>
            <a:r>
              <a:rPr lang="en-US" sz="2000" baseline="-25000" dirty="0" smtClean="0"/>
              <a:t>2</a:t>
            </a:r>
            <a:r>
              <a:rPr lang="en-US" sz="2000" dirty="0" smtClean="0"/>
              <a:t>  =</a:t>
            </a:r>
            <a:endParaRPr lang="en-US" sz="2000" dirty="0"/>
          </a:p>
        </p:txBody>
      </p:sp>
      <p:sp>
        <p:nvSpPr>
          <p:cNvPr id="26" name="TextBox 25"/>
          <p:cNvSpPr txBox="1"/>
          <p:nvPr/>
        </p:nvSpPr>
        <p:spPr>
          <a:xfrm>
            <a:off x="1811594" y="3352800"/>
            <a:ext cx="1901734" cy="384721"/>
          </a:xfrm>
          <a:prstGeom prst="rect">
            <a:avLst/>
          </a:prstGeom>
          <a:noFill/>
        </p:spPr>
        <p:txBody>
          <a:bodyPr wrap="square" rtlCol="0">
            <a:spAutoFit/>
          </a:bodyPr>
          <a:lstStyle/>
          <a:p>
            <a:pPr algn="ctr"/>
            <a:r>
              <a:rPr lang="en-US" sz="1900" dirty="0" smtClean="0"/>
              <a:t>3.25 </a:t>
            </a:r>
            <a:r>
              <a:rPr lang="en-US" sz="1900" dirty="0" err="1" smtClean="0"/>
              <a:t>mol</a:t>
            </a:r>
            <a:r>
              <a:rPr lang="en-US" sz="1900" dirty="0" smtClean="0"/>
              <a:t> H</a:t>
            </a:r>
            <a:r>
              <a:rPr lang="en-US" sz="1900" baseline="-25000" dirty="0" smtClean="0"/>
              <a:t>2</a:t>
            </a:r>
            <a:r>
              <a:rPr lang="en-US" sz="1900" dirty="0" smtClean="0"/>
              <a:t>O</a:t>
            </a:r>
            <a:endParaRPr lang="en-US" sz="1900" baseline="-25000" dirty="0"/>
          </a:p>
        </p:txBody>
      </p:sp>
      <p:sp>
        <p:nvSpPr>
          <p:cNvPr id="32" name="TextBox 31"/>
          <p:cNvSpPr txBox="1"/>
          <p:nvPr/>
        </p:nvSpPr>
        <p:spPr>
          <a:xfrm>
            <a:off x="5410200" y="3336405"/>
            <a:ext cx="1676400" cy="400110"/>
          </a:xfrm>
          <a:prstGeom prst="rect">
            <a:avLst/>
          </a:prstGeom>
          <a:noFill/>
        </p:spPr>
        <p:txBody>
          <a:bodyPr wrap="square" rtlCol="0">
            <a:spAutoFit/>
          </a:bodyPr>
          <a:lstStyle/>
          <a:p>
            <a:pPr algn="ctr"/>
            <a:r>
              <a:rPr lang="en-US" sz="2000" dirty="0" smtClean="0"/>
              <a:t>1 </a:t>
            </a:r>
            <a:r>
              <a:rPr lang="en-US" sz="2000" dirty="0" err="1"/>
              <a:t>mol</a:t>
            </a:r>
            <a:r>
              <a:rPr lang="en-US" sz="2000" dirty="0"/>
              <a:t> </a:t>
            </a:r>
            <a:r>
              <a:rPr lang="en-US" sz="2000" dirty="0" smtClean="0"/>
              <a:t>SiO</a:t>
            </a:r>
            <a:r>
              <a:rPr lang="en-US" sz="2000" baseline="-25000" dirty="0" smtClean="0"/>
              <a:t>2</a:t>
            </a:r>
            <a:endParaRPr lang="en-US" sz="2000" baseline="-25000" dirty="0"/>
          </a:p>
        </p:txBody>
      </p:sp>
      <p:sp>
        <p:nvSpPr>
          <p:cNvPr id="33" name="TextBox 32"/>
          <p:cNvSpPr txBox="1"/>
          <p:nvPr/>
        </p:nvSpPr>
        <p:spPr>
          <a:xfrm>
            <a:off x="5449529" y="3756545"/>
            <a:ext cx="1524000" cy="400110"/>
          </a:xfrm>
          <a:prstGeom prst="rect">
            <a:avLst/>
          </a:prstGeom>
          <a:noFill/>
        </p:spPr>
        <p:txBody>
          <a:bodyPr wrap="square" rtlCol="0">
            <a:spAutoFit/>
          </a:bodyPr>
          <a:lstStyle/>
          <a:p>
            <a:pPr algn="ctr"/>
            <a:r>
              <a:rPr lang="en-US" sz="2000" dirty="0" smtClean="0"/>
              <a:t>2 </a:t>
            </a:r>
            <a:r>
              <a:rPr lang="en-US" sz="2000" dirty="0" err="1"/>
              <a:t>mol</a:t>
            </a:r>
            <a:r>
              <a:rPr lang="en-US" sz="2000" dirty="0"/>
              <a:t> H</a:t>
            </a:r>
            <a:r>
              <a:rPr lang="en-US" sz="2000" baseline="-25000" dirty="0"/>
              <a:t>2</a:t>
            </a:r>
            <a:r>
              <a:rPr lang="en-US" sz="2000" dirty="0"/>
              <a:t>O</a:t>
            </a:r>
          </a:p>
        </p:txBody>
      </p:sp>
      <p:cxnSp>
        <p:nvCxnSpPr>
          <p:cNvPr id="7" name="Straight Connector 6"/>
          <p:cNvCxnSpPr/>
          <p:nvPr/>
        </p:nvCxnSpPr>
        <p:spPr>
          <a:xfrm>
            <a:off x="2590800" y="3588829"/>
            <a:ext cx="9906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5791200" y="3969329"/>
            <a:ext cx="990600" cy="1549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811594" y="4705290"/>
            <a:ext cx="2112706" cy="400110"/>
          </a:xfrm>
          <a:prstGeom prst="rect">
            <a:avLst/>
          </a:prstGeom>
          <a:noFill/>
        </p:spPr>
        <p:txBody>
          <a:bodyPr wrap="square" rtlCol="0">
            <a:spAutoFit/>
          </a:bodyPr>
          <a:lstStyle/>
          <a:p>
            <a:r>
              <a:rPr lang="en-US" sz="2000" dirty="0" smtClean="0"/>
              <a:t>= 97.7 g SiO</a:t>
            </a:r>
            <a:r>
              <a:rPr lang="en-US" sz="2000" baseline="-25000" dirty="0" smtClean="0"/>
              <a:t>2</a:t>
            </a:r>
            <a:endParaRPr lang="en-US" sz="2000" baseline="-25000" dirty="0"/>
          </a:p>
        </p:txBody>
      </p:sp>
      <p:sp>
        <p:nvSpPr>
          <p:cNvPr id="40" name="TextBox 39"/>
          <p:cNvSpPr txBox="1"/>
          <p:nvPr/>
        </p:nvSpPr>
        <p:spPr>
          <a:xfrm>
            <a:off x="7086600" y="3769274"/>
            <a:ext cx="1600200" cy="400110"/>
          </a:xfrm>
          <a:prstGeom prst="rect">
            <a:avLst/>
          </a:prstGeom>
          <a:noFill/>
        </p:spPr>
        <p:txBody>
          <a:bodyPr wrap="square" rtlCol="0">
            <a:spAutoFit/>
          </a:bodyPr>
          <a:lstStyle/>
          <a:p>
            <a:pPr algn="ctr"/>
            <a:r>
              <a:rPr lang="en-US" sz="2000" dirty="0" smtClean="0"/>
              <a:t>1 </a:t>
            </a:r>
            <a:r>
              <a:rPr lang="en-US" sz="2000" dirty="0" err="1"/>
              <a:t>mol</a:t>
            </a:r>
            <a:r>
              <a:rPr lang="en-US" sz="2000" dirty="0"/>
              <a:t> </a:t>
            </a:r>
            <a:r>
              <a:rPr lang="en-US" sz="2000" dirty="0" smtClean="0"/>
              <a:t>SiO</a:t>
            </a:r>
            <a:r>
              <a:rPr lang="en-US" sz="2000" baseline="-25000" dirty="0" smtClean="0"/>
              <a:t>2</a:t>
            </a:r>
            <a:endParaRPr lang="en-US" sz="2000" baseline="-25000" dirty="0"/>
          </a:p>
        </p:txBody>
      </p:sp>
      <p:sp>
        <p:nvSpPr>
          <p:cNvPr id="43" name="TextBox 42"/>
          <p:cNvSpPr txBox="1"/>
          <p:nvPr/>
        </p:nvSpPr>
        <p:spPr>
          <a:xfrm>
            <a:off x="6973529" y="3357716"/>
            <a:ext cx="1713271" cy="400110"/>
          </a:xfrm>
          <a:prstGeom prst="rect">
            <a:avLst/>
          </a:prstGeom>
          <a:noFill/>
        </p:spPr>
        <p:txBody>
          <a:bodyPr wrap="square" rtlCol="0">
            <a:spAutoFit/>
          </a:bodyPr>
          <a:lstStyle/>
          <a:p>
            <a:pPr algn="ctr"/>
            <a:r>
              <a:rPr lang="en-US" sz="1600" dirty="0" smtClean="0"/>
              <a:t> </a:t>
            </a:r>
            <a:r>
              <a:rPr lang="en-US" sz="2000" dirty="0" smtClean="0"/>
              <a:t>60.1 g SiO</a:t>
            </a:r>
            <a:r>
              <a:rPr lang="en-US" sz="2000" baseline="-25000" dirty="0" smtClean="0"/>
              <a:t>2</a:t>
            </a:r>
            <a:endParaRPr lang="en-US" sz="2000" baseline="-25000" dirty="0"/>
          </a:p>
        </p:txBody>
      </p:sp>
      <p:cxnSp>
        <p:nvCxnSpPr>
          <p:cNvPr id="46" name="Straight Connector 45"/>
          <p:cNvCxnSpPr/>
          <p:nvPr/>
        </p:nvCxnSpPr>
        <p:spPr>
          <a:xfrm>
            <a:off x="7391400" y="3984824"/>
            <a:ext cx="109068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5791200" y="3588829"/>
            <a:ext cx="1182329"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648200" y="0"/>
            <a:ext cx="3505200" cy="615553"/>
          </a:xfrm>
          <a:prstGeom prst="rect">
            <a:avLst/>
          </a:prstGeom>
          <a:noFill/>
        </p:spPr>
        <p:txBody>
          <a:bodyPr wrap="square" rtlCol="0">
            <a:spAutoFit/>
          </a:bodyPr>
          <a:lstStyle/>
          <a:p>
            <a:pPr algn="ctr"/>
            <a:r>
              <a:rPr lang="en-US" sz="3400" b="1" dirty="0" smtClean="0">
                <a:solidFill>
                  <a:schemeClr val="bg1"/>
                </a:solidFill>
              </a:rPr>
              <a:t>GIVEN in moles</a:t>
            </a:r>
            <a:endParaRPr lang="en-US" sz="3400" b="1" dirty="0">
              <a:solidFill>
                <a:schemeClr val="bg1"/>
              </a:solidFill>
            </a:endParaRPr>
          </a:p>
        </p:txBody>
      </p:sp>
      <p:sp>
        <p:nvSpPr>
          <p:cNvPr id="35" name="TextBox 34"/>
          <p:cNvSpPr txBox="1"/>
          <p:nvPr/>
        </p:nvSpPr>
        <p:spPr>
          <a:xfrm>
            <a:off x="4800600" y="1066800"/>
            <a:ext cx="1066800" cy="461665"/>
          </a:xfrm>
          <a:prstGeom prst="rect">
            <a:avLst/>
          </a:prstGeom>
          <a:noFill/>
        </p:spPr>
        <p:txBody>
          <a:bodyPr wrap="square" rtlCol="0">
            <a:spAutoFit/>
          </a:bodyPr>
          <a:lstStyle/>
          <a:p>
            <a:pPr algn="ctr"/>
            <a:r>
              <a:rPr lang="en-US" sz="2400" dirty="0" smtClean="0">
                <a:solidFill>
                  <a:schemeClr val="accent2"/>
                </a:solidFill>
              </a:rPr>
              <a:t>? g</a:t>
            </a:r>
            <a:endParaRPr lang="en-US" sz="2400" dirty="0">
              <a:solidFill>
                <a:schemeClr val="accent2"/>
              </a:solidFill>
            </a:endParaRPr>
          </a:p>
        </p:txBody>
      </p:sp>
      <p:sp>
        <p:nvSpPr>
          <p:cNvPr id="36" name="TextBox 35"/>
          <p:cNvSpPr txBox="1"/>
          <p:nvPr/>
        </p:nvSpPr>
        <p:spPr>
          <a:xfrm>
            <a:off x="2667000" y="1066800"/>
            <a:ext cx="1524000" cy="461665"/>
          </a:xfrm>
          <a:prstGeom prst="rect">
            <a:avLst/>
          </a:prstGeom>
          <a:noFill/>
        </p:spPr>
        <p:txBody>
          <a:bodyPr wrap="square" rtlCol="0">
            <a:spAutoFit/>
          </a:bodyPr>
          <a:lstStyle/>
          <a:p>
            <a:pPr algn="ctr"/>
            <a:r>
              <a:rPr lang="en-US" sz="2400" dirty="0" smtClean="0">
                <a:solidFill>
                  <a:schemeClr val="accent2"/>
                </a:solidFill>
              </a:rPr>
              <a:t>3.25 </a:t>
            </a:r>
            <a:r>
              <a:rPr lang="en-US" sz="2400" dirty="0" err="1" smtClean="0">
                <a:solidFill>
                  <a:schemeClr val="accent2"/>
                </a:solidFill>
              </a:rPr>
              <a:t>mol</a:t>
            </a:r>
            <a:endParaRPr lang="en-US" sz="2400" dirty="0">
              <a:solidFill>
                <a:schemeClr val="accent2"/>
              </a:solidFill>
            </a:endParaRPr>
          </a:p>
        </p:txBody>
      </p:sp>
      <p:grpSp>
        <p:nvGrpSpPr>
          <p:cNvPr id="48" name="Group 47"/>
          <p:cNvGrpSpPr/>
          <p:nvPr/>
        </p:nvGrpSpPr>
        <p:grpSpPr>
          <a:xfrm>
            <a:off x="3581400" y="2883932"/>
            <a:ext cx="1752600" cy="1764268"/>
            <a:chOff x="3581400" y="2198132"/>
            <a:chExt cx="1752600" cy="1764268"/>
          </a:xfrm>
        </p:grpSpPr>
        <p:cxnSp>
          <p:nvCxnSpPr>
            <p:cNvPr id="49" name="Straight Connector 48"/>
            <p:cNvCxnSpPr/>
            <p:nvPr/>
          </p:nvCxnSpPr>
          <p:spPr>
            <a:xfrm>
              <a:off x="3581400" y="2198132"/>
              <a:ext cx="1752600" cy="174941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a:off x="3581400" y="2212990"/>
              <a:ext cx="1752600" cy="174941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55284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fade">
                                      <p:cBhvr>
                                        <p:cTn id="17" dur="500"/>
                                        <p:tgtEl>
                                          <p:spTgt spid="4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500"/>
                                        <p:tgtEl>
                                          <p:spTgt spid="33"/>
                                        </p:tgtEl>
                                      </p:cBhvr>
                                    </p:animEffect>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fade">
                                      <p:cBhvr>
                                        <p:cTn id="26" dur="500"/>
                                        <p:tgtEl>
                                          <p:spTgt spid="32"/>
                                        </p:tgtEl>
                                      </p:cBhvr>
                                    </p:animEffect>
                                  </p:childTnLst>
                                </p:cTn>
                              </p:par>
                            </p:childTnLst>
                          </p:cTn>
                        </p:par>
                        <p:par>
                          <p:cTn id="27" fill="hold">
                            <p:stCondLst>
                              <p:cond delay="1000"/>
                            </p:stCondLst>
                            <p:childTnLst>
                              <p:par>
                                <p:cTn id="28" presetID="22" presetClass="entr" presetSubtype="8" fill="hold"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left)">
                                      <p:cBhvr>
                                        <p:cTn id="30" dur="500"/>
                                        <p:tgtEl>
                                          <p:spTgt spid="7"/>
                                        </p:tgtEl>
                                      </p:cBhvr>
                                    </p:animEffect>
                                  </p:childTnLst>
                                </p:cTn>
                              </p:par>
                            </p:childTnLst>
                          </p:cTn>
                        </p:par>
                        <p:par>
                          <p:cTn id="31" fill="hold">
                            <p:stCondLst>
                              <p:cond delay="1500"/>
                            </p:stCondLst>
                            <p:childTnLst>
                              <p:par>
                                <p:cTn id="32" presetID="22" presetClass="entr" presetSubtype="8" fill="hold" nodeType="after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wipe(left)">
                                      <p:cBhvr>
                                        <p:cTn id="34" dur="500"/>
                                        <p:tgtEl>
                                          <p:spTgt spid="37"/>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0"/>
                                        </p:tgtEl>
                                        <p:attrNameLst>
                                          <p:attrName>style.visibility</p:attrName>
                                        </p:attrNameLst>
                                      </p:cBhvr>
                                      <p:to>
                                        <p:strVal val="visible"/>
                                      </p:to>
                                    </p:set>
                                    <p:animEffect transition="in" filter="fade">
                                      <p:cBhvr>
                                        <p:cTn id="39" dur="500"/>
                                        <p:tgtEl>
                                          <p:spTgt spid="40"/>
                                        </p:tgtEl>
                                      </p:cBhvr>
                                    </p:animEffect>
                                  </p:childTnLst>
                                </p:cTn>
                              </p:par>
                            </p:childTnLst>
                          </p:cTn>
                        </p:par>
                        <p:par>
                          <p:cTn id="40" fill="hold">
                            <p:stCondLst>
                              <p:cond delay="500"/>
                            </p:stCondLst>
                            <p:childTnLst>
                              <p:par>
                                <p:cTn id="41" presetID="10" presetClass="entr" presetSubtype="0" fill="hold" grpId="0" nodeType="after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fade">
                                      <p:cBhvr>
                                        <p:cTn id="43" dur="500"/>
                                        <p:tgtEl>
                                          <p:spTgt spid="43"/>
                                        </p:tgtEl>
                                      </p:cBhvr>
                                    </p:animEffect>
                                  </p:childTnLst>
                                </p:cTn>
                              </p:par>
                            </p:childTnLst>
                          </p:cTn>
                        </p:par>
                        <p:par>
                          <p:cTn id="44" fill="hold">
                            <p:stCondLst>
                              <p:cond delay="1000"/>
                            </p:stCondLst>
                            <p:childTnLst>
                              <p:par>
                                <p:cTn id="45" presetID="22" presetClass="entr" presetSubtype="8" fill="hold" nodeType="afterEffect">
                                  <p:stCondLst>
                                    <p:cond delay="0"/>
                                  </p:stCondLst>
                                  <p:childTnLst>
                                    <p:set>
                                      <p:cBhvr>
                                        <p:cTn id="46" dur="1" fill="hold">
                                          <p:stCondLst>
                                            <p:cond delay="0"/>
                                          </p:stCondLst>
                                        </p:cTn>
                                        <p:tgtEl>
                                          <p:spTgt spid="47"/>
                                        </p:tgtEl>
                                        <p:attrNameLst>
                                          <p:attrName>style.visibility</p:attrName>
                                        </p:attrNameLst>
                                      </p:cBhvr>
                                      <p:to>
                                        <p:strVal val="visible"/>
                                      </p:to>
                                    </p:set>
                                    <p:animEffect transition="in" filter="wipe(left)">
                                      <p:cBhvr>
                                        <p:cTn id="47" dur="500"/>
                                        <p:tgtEl>
                                          <p:spTgt spid="47"/>
                                        </p:tgtEl>
                                      </p:cBhvr>
                                    </p:animEffect>
                                  </p:childTnLst>
                                </p:cTn>
                              </p:par>
                              <p:par>
                                <p:cTn id="48" presetID="22" presetClass="entr" presetSubtype="8" fill="hold" nodeType="withEffect">
                                  <p:stCondLst>
                                    <p:cond delay="0"/>
                                  </p:stCondLst>
                                  <p:childTnLst>
                                    <p:set>
                                      <p:cBhvr>
                                        <p:cTn id="49" dur="1" fill="hold">
                                          <p:stCondLst>
                                            <p:cond delay="0"/>
                                          </p:stCondLst>
                                        </p:cTn>
                                        <p:tgtEl>
                                          <p:spTgt spid="46"/>
                                        </p:tgtEl>
                                        <p:attrNameLst>
                                          <p:attrName>style.visibility</p:attrName>
                                        </p:attrNameLst>
                                      </p:cBhvr>
                                      <p:to>
                                        <p:strVal val="visible"/>
                                      </p:to>
                                    </p:set>
                                    <p:animEffect transition="in" filter="wipe(left)">
                                      <p:cBhvr>
                                        <p:cTn id="50" dur="500"/>
                                        <p:tgtEl>
                                          <p:spTgt spid="46"/>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8">
                                            <p:txEl>
                                              <p:pRg st="0" end="0"/>
                                            </p:txEl>
                                          </p:spTgt>
                                        </p:tgtEl>
                                        <p:attrNameLst>
                                          <p:attrName>style.visibility</p:attrName>
                                        </p:attrNameLst>
                                      </p:cBhvr>
                                      <p:to>
                                        <p:strVal val="visible"/>
                                      </p:to>
                                    </p:set>
                                    <p:animEffect transition="in" filter="fade">
                                      <p:cBhvr>
                                        <p:cTn id="55" dur="500"/>
                                        <p:tgtEl>
                                          <p:spTgt spid="38">
                                            <p:txEl>
                                              <p:pRg st="0" end="0"/>
                                            </p:txEl>
                                          </p:spTgt>
                                        </p:tgtEl>
                                      </p:cBhvr>
                                    </p:animEffect>
                                  </p:childTnLst>
                                </p:cTn>
                              </p:par>
                            </p:childTnLst>
                          </p:cTn>
                        </p:par>
                        <p:par>
                          <p:cTn id="56" fill="hold">
                            <p:stCondLst>
                              <p:cond delay="500"/>
                            </p:stCondLst>
                            <p:childTnLst>
                              <p:par>
                                <p:cTn id="57" presetID="6" presetClass="emph" presetSubtype="0" fill="hold" grpId="0" nodeType="afterEffect">
                                  <p:stCondLst>
                                    <p:cond delay="250"/>
                                  </p:stCondLst>
                                  <p:childTnLst>
                                    <p:animScale>
                                      <p:cBhvr>
                                        <p:cTn id="58" dur="1000" fill="hold"/>
                                        <p:tgtEl>
                                          <p:spTgt spid="38">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32" grpId="0"/>
      <p:bldP spid="33" grpId="0"/>
      <p:bldP spid="38" grpId="0" build="allAtOnce"/>
      <p:bldP spid="40" grpId="0"/>
      <p:bldP spid="4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056" y="2438400"/>
            <a:ext cx="8167744" cy="1143000"/>
          </a:xfrm>
        </p:spPr>
        <p:txBody>
          <a:bodyPr>
            <a:normAutofit fontScale="90000"/>
          </a:bodyPr>
          <a:lstStyle/>
          <a:p>
            <a:pPr marL="68580" indent="0" algn="ctr">
              <a:spcAft>
                <a:spcPts val="1200"/>
              </a:spcAft>
            </a:pPr>
            <a:r>
              <a:rPr lang="en-US" dirty="0" smtClean="0"/>
              <a:t>___</a:t>
            </a:r>
            <a:r>
              <a:rPr lang="en-US" dirty="0" smtClean="0">
                <a:solidFill>
                  <a:schemeClr val="tx1"/>
                </a:solidFill>
              </a:rPr>
              <a:t> </a:t>
            </a:r>
            <a:r>
              <a:rPr lang="en-US" dirty="0" smtClean="0"/>
              <a:t>Si + ___ H</a:t>
            </a:r>
            <a:r>
              <a:rPr lang="en-US" baseline="-25000" dirty="0" smtClean="0"/>
              <a:t>2</a:t>
            </a:r>
            <a:r>
              <a:rPr lang="en-US" dirty="0" smtClean="0"/>
              <a:t>O </a:t>
            </a:r>
            <a:r>
              <a:rPr lang="en-US" dirty="0"/>
              <a:t>→ </a:t>
            </a:r>
            <a:r>
              <a:rPr lang="en-US" dirty="0" smtClean="0"/>
              <a:t>___</a:t>
            </a:r>
            <a:r>
              <a:rPr lang="en-US" dirty="0" smtClean="0">
                <a:solidFill>
                  <a:schemeClr val="tx1"/>
                </a:solidFill>
              </a:rPr>
              <a:t> </a:t>
            </a:r>
            <a:r>
              <a:rPr lang="en-US" dirty="0" smtClean="0"/>
              <a:t>SiO</a:t>
            </a:r>
            <a:r>
              <a:rPr lang="en-US" baseline="-25000" dirty="0" smtClean="0"/>
              <a:t>2 </a:t>
            </a:r>
            <a:r>
              <a:rPr lang="en-US" dirty="0" smtClean="0"/>
              <a:t>+ ___ H</a:t>
            </a:r>
            <a:r>
              <a:rPr lang="en-US" baseline="-25000" dirty="0" smtClean="0"/>
              <a:t>2</a:t>
            </a:r>
            <a:endParaRPr lang="en-US" dirty="0"/>
          </a:p>
        </p:txBody>
      </p:sp>
      <p:sp>
        <p:nvSpPr>
          <p:cNvPr id="3" name="Content Placeholder 2"/>
          <p:cNvSpPr>
            <a:spLocks noGrp="1"/>
          </p:cNvSpPr>
          <p:nvPr>
            <p:ph idx="1"/>
          </p:nvPr>
        </p:nvSpPr>
        <p:spPr>
          <a:xfrm>
            <a:off x="514350" y="1600200"/>
            <a:ext cx="8248650" cy="1145232"/>
          </a:xfrm>
        </p:spPr>
        <p:txBody>
          <a:bodyPr>
            <a:normAutofit/>
          </a:bodyPr>
          <a:lstStyle/>
          <a:p>
            <a:pPr marL="463550" indent="-395288">
              <a:buNone/>
              <a:tabLst>
                <a:tab pos="463550" algn="l"/>
              </a:tabLst>
            </a:pPr>
            <a:r>
              <a:rPr lang="en-US" dirty="0" smtClean="0">
                <a:sym typeface="Wingdings"/>
              </a:rPr>
              <a:t>	Determine the amount (in moles) </a:t>
            </a:r>
            <a:r>
              <a:rPr lang="en-US" dirty="0" smtClean="0"/>
              <a:t>of the excess reactant that remains after the reaction stops.</a:t>
            </a:r>
          </a:p>
          <a:p>
            <a:pPr marL="68580" indent="0">
              <a:buNone/>
              <a:tabLst>
                <a:tab pos="914400" algn="l"/>
                <a:tab pos="3436938" algn="l"/>
                <a:tab pos="4291013" algn="l"/>
              </a:tabLst>
            </a:pPr>
            <a:endParaRPr lang="en-US" sz="4000" dirty="0">
              <a:solidFill>
                <a:schemeClr val="accent1"/>
              </a:solidFill>
              <a:latin typeface="+mj-lt"/>
              <a:ea typeface="+mj-ea"/>
              <a:cs typeface="+mj-cs"/>
            </a:endParaRPr>
          </a:p>
        </p:txBody>
      </p:sp>
      <p:sp>
        <p:nvSpPr>
          <p:cNvPr id="4" name="TextBox 3"/>
          <p:cNvSpPr txBox="1"/>
          <p:nvPr/>
        </p:nvSpPr>
        <p:spPr>
          <a:xfrm>
            <a:off x="4648200" y="0"/>
            <a:ext cx="3505200" cy="615553"/>
          </a:xfrm>
          <a:prstGeom prst="rect">
            <a:avLst/>
          </a:prstGeom>
          <a:noFill/>
        </p:spPr>
        <p:txBody>
          <a:bodyPr wrap="square" rtlCol="0">
            <a:spAutoFit/>
          </a:bodyPr>
          <a:lstStyle/>
          <a:p>
            <a:pPr algn="ctr"/>
            <a:r>
              <a:rPr lang="en-US" sz="3400" b="1" dirty="0" smtClean="0">
                <a:solidFill>
                  <a:schemeClr val="bg1"/>
                </a:solidFill>
              </a:rPr>
              <a:t>GIVEN in moles</a:t>
            </a:r>
            <a:endParaRPr lang="en-US" sz="3400" b="1" dirty="0">
              <a:solidFill>
                <a:schemeClr val="bg1"/>
              </a:solidFill>
            </a:endParaRPr>
          </a:p>
        </p:txBody>
      </p:sp>
      <p:sp>
        <p:nvSpPr>
          <p:cNvPr id="23" name="Title 1"/>
          <p:cNvSpPr txBox="1">
            <a:spLocks/>
          </p:cNvSpPr>
          <p:nvPr/>
        </p:nvSpPr>
        <p:spPr>
          <a:xfrm>
            <a:off x="519056" y="457200"/>
            <a:ext cx="7024744" cy="114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68580">
              <a:spcAft>
                <a:spcPts val="1200"/>
              </a:spcAft>
            </a:pPr>
            <a:r>
              <a:rPr lang="en-US" dirty="0" smtClean="0"/>
              <a:t>Determining LR</a:t>
            </a:r>
            <a:endParaRPr lang="en-US" dirty="0"/>
          </a:p>
        </p:txBody>
      </p:sp>
      <p:sp>
        <p:nvSpPr>
          <p:cNvPr id="14" name="TextBox 13"/>
          <p:cNvSpPr txBox="1"/>
          <p:nvPr/>
        </p:nvSpPr>
        <p:spPr>
          <a:xfrm>
            <a:off x="2514600" y="2858869"/>
            <a:ext cx="762000" cy="646331"/>
          </a:xfrm>
          <a:prstGeom prst="rect">
            <a:avLst/>
          </a:prstGeom>
          <a:noFill/>
        </p:spPr>
        <p:txBody>
          <a:bodyPr wrap="square" rtlCol="0">
            <a:spAutoFit/>
          </a:bodyPr>
          <a:lstStyle/>
          <a:p>
            <a:pPr algn="ctr"/>
            <a:r>
              <a:rPr lang="en-US" sz="3600" dirty="0">
                <a:solidFill>
                  <a:schemeClr val="accent2"/>
                </a:solidFill>
              </a:rPr>
              <a:t>2</a:t>
            </a:r>
          </a:p>
        </p:txBody>
      </p:sp>
      <p:sp>
        <p:nvSpPr>
          <p:cNvPr id="15" name="TextBox 14"/>
          <p:cNvSpPr txBox="1"/>
          <p:nvPr/>
        </p:nvSpPr>
        <p:spPr>
          <a:xfrm>
            <a:off x="7086600" y="2858869"/>
            <a:ext cx="685800" cy="646331"/>
          </a:xfrm>
          <a:prstGeom prst="rect">
            <a:avLst/>
          </a:prstGeom>
          <a:noFill/>
        </p:spPr>
        <p:txBody>
          <a:bodyPr wrap="square" rtlCol="0">
            <a:spAutoFit/>
          </a:bodyPr>
          <a:lstStyle/>
          <a:p>
            <a:pPr algn="ctr"/>
            <a:r>
              <a:rPr lang="en-US" sz="3600" dirty="0">
                <a:solidFill>
                  <a:schemeClr val="accent2"/>
                </a:solidFill>
              </a:rPr>
              <a:t>2</a:t>
            </a:r>
          </a:p>
        </p:txBody>
      </p:sp>
      <p:sp>
        <p:nvSpPr>
          <p:cNvPr id="11" name="TextBox 10"/>
          <p:cNvSpPr txBox="1"/>
          <p:nvPr/>
        </p:nvSpPr>
        <p:spPr>
          <a:xfrm>
            <a:off x="685800" y="2514600"/>
            <a:ext cx="1524000" cy="461665"/>
          </a:xfrm>
          <a:prstGeom prst="rect">
            <a:avLst/>
          </a:prstGeom>
          <a:noFill/>
        </p:spPr>
        <p:txBody>
          <a:bodyPr wrap="square" rtlCol="0">
            <a:spAutoFit/>
          </a:bodyPr>
          <a:lstStyle/>
          <a:p>
            <a:pPr algn="ctr"/>
            <a:r>
              <a:rPr lang="en-US" sz="2400" dirty="0">
                <a:solidFill>
                  <a:schemeClr val="accent2"/>
                </a:solidFill>
              </a:rPr>
              <a:t>?</a:t>
            </a:r>
            <a:r>
              <a:rPr lang="en-US" sz="2400" dirty="0" smtClean="0">
                <a:solidFill>
                  <a:schemeClr val="accent2"/>
                </a:solidFill>
              </a:rPr>
              <a:t> </a:t>
            </a:r>
            <a:r>
              <a:rPr lang="en-US" sz="2400" dirty="0" err="1" smtClean="0">
                <a:solidFill>
                  <a:schemeClr val="accent2"/>
                </a:solidFill>
              </a:rPr>
              <a:t>mol</a:t>
            </a:r>
            <a:endParaRPr lang="en-US" sz="2400" dirty="0">
              <a:solidFill>
                <a:schemeClr val="accent2"/>
              </a:solidFill>
            </a:endParaRPr>
          </a:p>
        </p:txBody>
      </p:sp>
      <p:sp>
        <p:nvSpPr>
          <p:cNvPr id="18" name="TextBox 17"/>
          <p:cNvSpPr txBox="1"/>
          <p:nvPr/>
        </p:nvSpPr>
        <p:spPr>
          <a:xfrm>
            <a:off x="5562600" y="2514600"/>
            <a:ext cx="1066800" cy="461665"/>
          </a:xfrm>
          <a:prstGeom prst="rect">
            <a:avLst/>
          </a:prstGeom>
          <a:noFill/>
        </p:spPr>
        <p:txBody>
          <a:bodyPr wrap="square" rtlCol="0">
            <a:spAutoFit/>
          </a:bodyPr>
          <a:lstStyle/>
          <a:p>
            <a:pPr algn="ctr"/>
            <a:r>
              <a:rPr lang="en-US" sz="2400" dirty="0" smtClean="0">
                <a:solidFill>
                  <a:schemeClr val="accent2"/>
                </a:solidFill>
              </a:rPr>
              <a:t>97.7 g</a:t>
            </a:r>
            <a:endParaRPr lang="en-US" sz="2400" dirty="0">
              <a:solidFill>
                <a:schemeClr val="accent2"/>
              </a:solidFill>
            </a:endParaRPr>
          </a:p>
        </p:txBody>
      </p:sp>
      <p:cxnSp>
        <p:nvCxnSpPr>
          <p:cNvPr id="28" name="Straight Connector 27"/>
          <p:cNvCxnSpPr/>
          <p:nvPr/>
        </p:nvCxnSpPr>
        <p:spPr>
          <a:xfrm>
            <a:off x="3276600" y="1981200"/>
            <a:ext cx="46482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990600" y="2362200"/>
            <a:ext cx="13716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Content Placeholder 2"/>
          <p:cNvSpPr txBox="1">
            <a:spLocks/>
          </p:cNvSpPr>
          <p:nvPr/>
        </p:nvSpPr>
        <p:spPr>
          <a:xfrm>
            <a:off x="519056" y="3886200"/>
            <a:ext cx="8243944" cy="1676400"/>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Font typeface="Wingdings 2" pitchFamily="18" charset="2"/>
              <a:buNone/>
              <a:tabLst>
                <a:tab pos="463550" algn="l"/>
              </a:tabLst>
            </a:pPr>
            <a:r>
              <a:rPr lang="en-US" dirty="0" smtClean="0">
                <a:sym typeface="Wingdings"/>
              </a:rPr>
              <a:t>Use the amount of product formed in the previous step as the </a:t>
            </a:r>
            <a:r>
              <a:rPr lang="en-US" b="1" dirty="0" smtClean="0">
                <a:solidFill>
                  <a:schemeClr val="accent2"/>
                </a:solidFill>
                <a:sym typeface="Wingdings"/>
              </a:rPr>
              <a:t>GIVEN</a:t>
            </a:r>
            <a:r>
              <a:rPr lang="en-US" dirty="0" smtClean="0">
                <a:sym typeface="Wingdings"/>
              </a:rPr>
              <a:t>.</a:t>
            </a:r>
          </a:p>
          <a:p>
            <a:pPr marL="68580" indent="0">
              <a:buFont typeface="Wingdings 2" pitchFamily="18" charset="2"/>
              <a:buNone/>
              <a:tabLst>
                <a:tab pos="463550" algn="l"/>
              </a:tabLst>
            </a:pPr>
            <a:r>
              <a:rPr lang="en-US" dirty="0" smtClean="0">
                <a:sym typeface="Wingdings"/>
              </a:rPr>
              <a:t>The result will be the amount of </a:t>
            </a:r>
            <a:r>
              <a:rPr lang="en-US" dirty="0" smtClean="0">
                <a:solidFill>
                  <a:schemeClr val="accent1"/>
                </a:solidFill>
                <a:sym typeface="Wingdings"/>
              </a:rPr>
              <a:t>XR used up</a:t>
            </a:r>
            <a:r>
              <a:rPr lang="en-US" dirty="0" smtClean="0">
                <a:sym typeface="Wingdings"/>
              </a:rPr>
              <a:t> during the reaction.</a:t>
            </a:r>
            <a:endParaRPr lang="en-US" dirty="0"/>
          </a:p>
        </p:txBody>
      </p:sp>
    </p:spTree>
    <p:extLst>
      <p:ext uri="{BB962C8B-B14F-4D97-AF65-F5344CB8AC3E}">
        <p14:creationId xmlns:p14="http://schemas.microsoft.com/office/powerpoint/2010/main" val="2383571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wipe(left)">
                                      <p:cBhvr>
                                        <p:cTn id="11" dur="500"/>
                                        <p:tgtEl>
                                          <p:spTgt spid="30"/>
                                        </p:tgtEl>
                                      </p:cBhvr>
                                    </p:animEffect>
                                  </p:childTnLst>
                                </p:cTn>
                              </p:par>
                            </p:childTnLst>
                          </p:cTn>
                        </p:par>
                        <p:par>
                          <p:cTn id="12" fill="hold">
                            <p:stCondLst>
                              <p:cond delay="1000"/>
                            </p:stCondLst>
                            <p:childTnLst>
                              <p:par>
                                <p:cTn id="13" presetID="10" presetClass="entr" presetSubtype="0" fill="hold" grpId="0" nodeType="afterEffect">
                                  <p:stCondLst>
                                    <p:cond delay="25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5">
                                            <p:txEl>
                                              <p:pRg st="0" end="0"/>
                                            </p:txEl>
                                          </p:spTgt>
                                        </p:tgtEl>
                                        <p:attrNameLst>
                                          <p:attrName>style.visibility</p:attrName>
                                        </p:attrNameLst>
                                      </p:cBhvr>
                                      <p:to>
                                        <p:strVal val="visible"/>
                                      </p:to>
                                    </p:set>
                                    <p:animEffect transition="in" filter="wipe(left)">
                                      <p:cBhvr>
                                        <p:cTn id="20" dur="500"/>
                                        <p:tgtEl>
                                          <p:spTgt spid="35">
                                            <p:txEl>
                                              <p:pRg st="0" end="0"/>
                                            </p:txEl>
                                          </p:spTgt>
                                        </p:tgtEl>
                                      </p:cBhvr>
                                    </p:animEffect>
                                  </p:childTnLst>
                                </p:cTn>
                              </p:par>
                            </p:childTnLst>
                          </p:cTn>
                        </p:par>
                        <p:par>
                          <p:cTn id="21" fill="hold">
                            <p:stCondLst>
                              <p:cond delay="500"/>
                            </p:stCondLst>
                            <p:childTnLst>
                              <p:par>
                                <p:cTn id="22" presetID="10" presetClass="entr" presetSubtype="0" fill="hold" grpId="0" nodeType="afterEffect">
                                  <p:stCondLst>
                                    <p:cond delay="25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35">
                                            <p:txEl>
                                              <p:pRg st="1" end="1"/>
                                            </p:txEl>
                                          </p:spTgt>
                                        </p:tgtEl>
                                        <p:attrNameLst>
                                          <p:attrName>style.visibility</p:attrName>
                                        </p:attrNameLst>
                                      </p:cBhvr>
                                      <p:to>
                                        <p:strVal val="visible"/>
                                      </p:to>
                                    </p:set>
                                    <p:animEffect transition="in" filter="wipe(left)">
                                      <p:cBhvr>
                                        <p:cTn id="29" dur="500"/>
                                        <p:tgtEl>
                                          <p:spTgt spid="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66800"/>
            <a:ext cx="7024744" cy="1143000"/>
          </a:xfrm>
        </p:spPr>
        <p:txBody>
          <a:bodyPr>
            <a:normAutofit/>
          </a:bodyPr>
          <a:lstStyle/>
          <a:p>
            <a:pPr marL="68580" indent="0" algn="ctr">
              <a:spcAft>
                <a:spcPts val="1200"/>
              </a:spcAft>
            </a:pPr>
            <a:r>
              <a:rPr lang="en-US" dirty="0"/>
              <a:t>Si + 2 H</a:t>
            </a:r>
            <a:r>
              <a:rPr lang="en-US" baseline="-25000" dirty="0"/>
              <a:t>2</a:t>
            </a:r>
            <a:r>
              <a:rPr lang="en-US" dirty="0"/>
              <a:t>O → SiO</a:t>
            </a:r>
            <a:r>
              <a:rPr lang="en-US" baseline="-25000" dirty="0"/>
              <a:t>2 </a:t>
            </a:r>
            <a:r>
              <a:rPr lang="en-US" dirty="0"/>
              <a:t>+ 2 H</a:t>
            </a:r>
            <a:r>
              <a:rPr lang="en-US" baseline="-25000" dirty="0"/>
              <a:t>2</a:t>
            </a:r>
            <a:endParaRPr lang="en-US" dirty="0"/>
          </a:p>
        </p:txBody>
      </p:sp>
      <p:grpSp>
        <p:nvGrpSpPr>
          <p:cNvPr id="12" name="Group 11"/>
          <p:cNvGrpSpPr/>
          <p:nvPr/>
        </p:nvGrpSpPr>
        <p:grpSpPr>
          <a:xfrm>
            <a:off x="457200" y="2512306"/>
            <a:ext cx="8229600" cy="2135894"/>
            <a:chOff x="457200" y="1828800"/>
            <a:chExt cx="8229600" cy="2135894"/>
          </a:xfrm>
        </p:grpSpPr>
        <p:sp>
          <p:nvSpPr>
            <p:cNvPr id="13" name="TextBox 12"/>
            <p:cNvSpPr txBox="1"/>
            <p:nvPr/>
          </p:nvSpPr>
          <p:spPr>
            <a:xfrm>
              <a:off x="457200" y="2193216"/>
              <a:ext cx="8229600" cy="1754326"/>
            </a:xfrm>
            <a:prstGeom prst="rect">
              <a:avLst/>
            </a:prstGeom>
            <a:noFill/>
            <a:ln w="25400">
              <a:solidFill>
                <a:schemeClr val="accent2"/>
              </a:solidFill>
            </a:ln>
          </p:spPr>
          <p:txBody>
            <a:bodyPr wrap="square" rtlCol="0">
              <a:spAutoFit/>
            </a:bodyPr>
            <a:lstStyle/>
            <a:p>
              <a:pPr>
                <a:tabLst>
                  <a:tab pos="574675" algn="ctr"/>
                  <a:tab pos="2005013" algn="ctr"/>
                  <a:tab pos="3657600" algn="ctr"/>
                  <a:tab pos="5368925" algn="ctr"/>
                  <a:tab pos="7094538" algn="ctr"/>
                </a:tabLst>
              </a:pPr>
              <a:r>
                <a:rPr lang="en-US" dirty="0" smtClean="0"/>
                <a:t>	</a:t>
              </a:r>
            </a:p>
            <a:p>
              <a:pPr>
                <a:tabLst>
                  <a:tab pos="574675" algn="ctr"/>
                  <a:tab pos="2005013" algn="ctr"/>
                  <a:tab pos="3657600" algn="ctr"/>
                  <a:tab pos="5368925" algn="ctr"/>
                  <a:tab pos="7094538" algn="ctr"/>
                </a:tabLst>
              </a:pPr>
              <a:endParaRPr lang="en-US" dirty="0"/>
            </a:p>
            <a:p>
              <a:pPr>
                <a:tabLst>
                  <a:tab pos="574675" algn="ctr"/>
                  <a:tab pos="2005013" algn="ctr"/>
                  <a:tab pos="3657600" algn="ctr"/>
                  <a:tab pos="5368925" algn="ctr"/>
                  <a:tab pos="7094538" algn="ctr"/>
                </a:tabLst>
              </a:pPr>
              <a:endParaRPr lang="en-US" dirty="0" smtClean="0"/>
            </a:p>
            <a:p>
              <a:pPr>
                <a:tabLst>
                  <a:tab pos="574675" algn="ctr"/>
                  <a:tab pos="2005013" algn="ctr"/>
                  <a:tab pos="3657600" algn="ctr"/>
                  <a:tab pos="5368925" algn="ctr"/>
                  <a:tab pos="7094538" algn="ctr"/>
                </a:tabLst>
              </a:pPr>
              <a:endParaRPr lang="en-US" dirty="0"/>
            </a:p>
            <a:p>
              <a:pPr>
                <a:tabLst>
                  <a:tab pos="574675" algn="ctr"/>
                  <a:tab pos="2005013" algn="ctr"/>
                  <a:tab pos="3657600" algn="ctr"/>
                  <a:tab pos="5368925" algn="ctr"/>
                  <a:tab pos="7094538" algn="ctr"/>
                </a:tabLst>
              </a:pPr>
              <a:endParaRPr lang="en-US" dirty="0" smtClean="0"/>
            </a:p>
            <a:p>
              <a:pPr>
                <a:tabLst>
                  <a:tab pos="574675" algn="ctr"/>
                  <a:tab pos="2005013" algn="ctr"/>
                  <a:tab pos="3657600" algn="ctr"/>
                  <a:tab pos="5368925" algn="ctr"/>
                  <a:tab pos="7094538" algn="ctr"/>
                </a:tabLst>
              </a:pPr>
              <a:endParaRPr lang="en-US" dirty="0"/>
            </a:p>
          </p:txBody>
        </p:sp>
        <p:sp>
          <p:nvSpPr>
            <p:cNvPr id="14" name="TextBox 13"/>
            <p:cNvSpPr txBox="1"/>
            <p:nvPr/>
          </p:nvSpPr>
          <p:spPr>
            <a:xfrm>
              <a:off x="457200" y="1828800"/>
              <a:ext cx="8229600" cy="369332"/>
            </a:xfrm>
            <a:prstGeom prst="rect">
              <a:avLst/>
            </a:prstGeom>
            <a:noFill/>
            <a:ln w="25400">
              <a:solidFill>
                <a:schemeClr val="accent2"/>
              </a:solidFill>
            </a:ln>
          </p:spPr>
          <p:txBody>
            <a:bodyPr wrap="square" rtlCol="0">
              <a:spAutoFit/>
            </a:bodyPr>
            <a:lstStyle/>
            <a:p>
              <a:pPr>
                <a:tabLst>
                  <a:tab pos="693738" algn="ctr"/>
                  <a:tab pos="2168525" algn="ctr"/>
                  <a:tab pos="3894138" algn="ctr"/>
                  <a:tab pos="5603875" algn="ctr"/>
                  <a:tab pos="7315200" algn="ctr"/>
                </a:tabLst>
              </a:pPr>
              <a:r>
                <a:rPr lang="en-US" dirty="0" smtClean="0"/>
                <a:t>	UNKNOWN	GIVEN	</a:t>
              </a:r>
              <a:r>
                <a:rPr lang="en-US" dirty="0" err="1" smtClean="0"/>
                <a:t>g→mol</a:t>
              </a:r>
              <a:r>
                <a:rPr lang="en-US" dirty="0" smtClean="0"/>
                <a:t> (G)</a:t>
              </a:r>
              <a:r>
                <a:rPr lang="en-US" dirty="0"/>
                <a:t>	</a:t>
              </a:r>
              <a:r>
                <a:rPr lang="en-US" b="1" dirty="0">
                  <a:solidFill>
                    <a:schemeClr val="accent6">
                      <a:lumMod val="75000"/>
                    </a:schemeClr>
                  </a:solidFill>
                </a:rPr>
                <a:t>Mole Ratio</a:t>
              </a:r>
              <a:r>
                <a:rPr lang="en-US" dirty="0"/>
                <a:t>	</a:t>
              </a:r>
              <a:r>
                <a:rPr lang="en-US" dirty="0" err="1" smtClean="0"/>
                <a:t>mol→g</a:t>
              </a:r>
              <a:r>
                <a:rPr lang="en-US" dirty="0" smtClean="0"/>
                <a:t> (U)</a:t>
              </a:r>
              <a:endParaRPr lang="en-US" dirty="0"/>
            </a:p>
          </p:txBody>
        </p:sp>
        <p:cxnSp>
          <p:nvCxnSpPr>
            <p:cNvPr id="15" name="Straight Connector 14"/>
            <p:cNvCxnSpPr/>
            <p:nvPr/>
          </p:nvCxnSpPr>
          <p:spPr>
            <a:xfrm>
              <a:off x="1981200" y="1828800"/>
              <a:ext cx="0" cy="211874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086600" y="1828800"/>
              <a:ext cx="0" cy="211874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334000" y="1828800"/>
              <a:ext cx="0" cy="211874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581400" y="1845952"/>
              <a:ext cx="0" cy="211874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13" idx="3"/>
            </p:cNvCxnSpPr>
            <p:nvPr/>
          </p:nvCxnSpPr>
          <p:spPr>
            <a:xfrm>
              <a:off x="1981200" y="3070379"/>
              <a:ext cx="670560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5" name="TextBox 24"/>
          <p:cNvSpPr txBox="1"/>
          <p:nvPr/>
        </p:nvSpPr>
        <p:spPr>
          <a:xfrm>
            <a:off x="457200" y="3569219"/>
            <a:ext cx="1524000" cy="400110"/>
          </a:xfrm>
          <a:prstGeom prst="rect">
            <a:avLst/>
          </a:prstGeom>
          <a:noFill/>
        </p:spPr>
        <p:txBody>
          <a:bodyPr wrap="square" rtlCol="0">
            <a:spAutoFit/>
          </a:bodyPr>
          <a:lstStyle/>
          <a:p>
            <a:pPr algn="r"/>
            <a:r>
              <a:rPr lang="en-US" sz="2000" dirty="0" err="1" smtClean="0"/>
              <a:t>mol</a:t>
            </a:r>
            <a:r>
              <a:rPr lang="en-US" sz="2000" dirty="0" smtClean="0"/>
              <a:t> Si  =</a:t>
            </a:r>
            <a:endParaRPr lang="en-US" sz="2000" dirty="0"/>
          </a:p>
        </p:txBody>
      </p:sp>
      <p:sp>
        <p:nvSpPr>
          <p:cNvPr id="26" name="TextBox 25"/>
          <p:cNvSpPr txBox="1"/>
          <p:nvPr/>
        </p:nvSpPr>
        <p:spPr>
          <a:xfrm>
            <a:off x="1811594" y="3352800"/>
            <a:ext cx="1901734" cy="400110"/>
          </a:xfrm>
          <a:prstGeom prst="rect">
            <a:avLst/>
          </a:prstGeom>
          <a:noFill/>
        </p:spPr>
        <p:txBody>
          <a:bodyPr wrap="square" rtlCol="0">
            <a:spAutoFit/>
          </a:bodyPr>
          <a:lstStyle/>
          <a:p>
            <a:pPr algn="ctr"/>
            <a:r>
              <a:rPr lang="en-US" sz="2000" dirty="0" smtClean="0"/>
              <a:t>97.7 g SiO</a:t>
            </a:r>
            <a:r>
              <a:rPr lang="en-US" sz="2000" baseline="-25000" dirty="0" smtClean="0"/>
              <a:t>2</a:t>
            </a:r>
            <a:endParaRPr lang="en-US" sz="2000" baseline="-25000" dirty="0"/>
          </a:p>
        </p:txBody>
      </p:sp>
      <p:sp>
        <p:nvSpPr>
          <p:cNvPr id="32" name="TextBox 31"/>
          <p:cNvSpPr txBox="1"/>
          <p:nvPr/>
        </p:nvSpPr>
        <p:spPr>
          <a:xfrm>
            <a:off x="5410200" y="3336405"/>
            <a:ext cx="1676400" cy="400110"/>
          </a:xfrm>
          <a:prstGeom prst="rect">
            <a:avLst/>
          </a:prstGeom>
          <a:noFill/>
        </p:spPr>
        <p:txBody>
          <a:bodyPr wrap="square" rtlCol="0">
            <a:spAutoFit/>
          </a:bodyPr>
          <a:lstStyle/>
          <a:p>
            <a:pPr algn="ctr"/>
            <a:r>
              <a:rPr lang="en-US" sz="2000" dirty="0" smtClean="0"/>
              <a:t>1 </a:t>
            </a:r>
            <a:r>
              <a:rPr lang="en-US" sz="2000" dirty="0" err="1"/>
              <a:t>mol</a:t>
            </a:r>
            <a:r>
              <a:rPr lang="en-US" sz="2000" dirty="0"/>
              <a:t> </a:t>
            </a:r>
            <a:r>
              <a:rPr lang="en-US" sz="2000" dirty="0" smtClean="0"/>
              <a:t>Si</a:t>
            </a:r>
            <a:endParaRPr lang="en-US" sz="2000" baseline="-25000" dirty="0"/>
          </a:p>
        </p:txBody>
      </p:sp>
      <p:sp>
        <p:nvSpPr>
          <p:cNvPr id="33" name="TextBox 32"/>
          <p:cNvSpPr txBox="1"/>
          <p:nvPr/>
        </p:nvSpPr>
        <p:spPr>
          <a:xfrm>
            <a:off x="5449529" y="3756545"/>
            <a:ext cx="1524000" cy="400110"/>
          </a:xfrm>
          <a:prstGeom prst="rect">
            <a:avLst/>
          </a:prstGeom>
          <a:noFill/>
        </p:spPr>
        <p:txBody>
          <a:bodyPr wrap="square" rtlCol="0">
            <a:spAutoFit/>
          </a:bodyPr>
          <a:lstStyle/>
          <a:p>
            <a:pPr algn="ctr"/>
            <a:r>
              <a:rPr lang="en-US" sz="2000" dirty="0" smtClean="0"/>
              <a:t>1 </a:t>
            </a:r>
            <a:r>
              <a:rPr lang="en-US" sz="2000" dirty="0" err="1"/>
              <a:t>mol</a:t>
            </a:r>
            <a:r>
              <a:rPr lang="en-US" sz="2000" dirty="0"/>
              <a:t> </a:t>
            </a:r>
            <a:r>
              <a:rPr lang="en-US" sz="2000" dirty="0" smtClean="0"/>
              <a:t>SiO</a:t>
            </a:r>
            <a:r>
              <a:rPr lang="en-US" sz="2000" baseline="-25000" dirty="0" smtClean="0"/>
              <a:t>2</a:t>
            </a:r>
            <a:endParaRPr lang="en-US" sz="2000" dirty="0"/>
          </a:p>
        </p:txBody>
      </p:sp>
      <p:cxnSp>
        <p:nvCxnSpPr>
          <p:cNvPr id="7" name="Straight Connector 6"/>
          <p:cNvCxnSpPr/>
          <p:nvPr/>
        </p:nvCxnSpPr>
        <p:spPr>
          <a:xfrm>
            <a:off x="2667000" y="3588829"/>
            <a:ext cx="8382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5791200" y="3969329"/>
            <a:ext cx="990600" cy="1549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811594" y="4705290"/>
            <a:ext cx="2112706" cy="400110"/>
          </a:xfrm>
          <a:prstGeom prst="rect">
            <a:avLst/>
          </a:prstGeom>
          <a:noFill/>
        </p:spPr>
        <p:txBody>
          <a:bodyPr wrap="square" rtlCol="0">
            <a:spAutoFit/>
          </a:bodyPr>
          <a:lstStyle/>
          <a:p>
            <a:r>
              <a:rPr lang="en-US" sz="2000" dirty="0" smtClean="0"/>
              <a:t>= 1.63 </a:t>
            </a:r>
            <a:r>
              <a:rPr lang="en-US" sz="2000" dirty="0" err="1" smtClean="0"/>
              <a:t>mol</a:t>
            </a:r>
            <a:r>
              <a:rPr lang="en-US" sz="2000" dirty="0" smtClean="0"/>
              <a:t> Si</a:t>
            </a:r>
            <a:endParaRPr lang="en-US" sz="2000" baseline="-25000" dirty="0"/>
          </a:p>
        </p:txBody>
      </p:sp>
      <p:sp>
        <p:nvSpPr>
          <p:cNvPr id="40" name="TextBox 39"/>
          <p:cNvSpPr txBox="1"/>
          <p:nvPr/>
        </p:nvSpPr>
        <p:spPr>
          <a:xfrm>
            <a:off x="3642338" y="3334169"/>
            <a:ext cx="1600200" cy="400110"/>
          </a:xfrm>
          <a:prstGeom prst="rect">
            <a:avLst/>
          </a:prstGeom>
          <a:noFill/>
        </p:spPr>
        <p:txBody>
          <a:bodyPr wrap="square" rtlCol="0">
            <a:spAutoFit/>
          </a:bodyPr>
          <a:lstStyle/>
          <a:p>
            <a:pPr algn="ctr"/>
            <a:r>
              <a:rPr lang="en-US" sz="2000" dirty="0" smtClean="0"/>
              <a:t>1 </a:t>
            </a:r>
            <a:r>
              <a:rPr lang="en-US" sz="2000" dirty="0" err="1"/>
              <a:t>mol</a:t>
            </a:r>
            <a:r>
              <a:rPr lang="en-US" sz="2000" dirty="0"/>
              <a:t> </a:t>
            </a:r>
            <a:r>
              <a:rPr lang="en-US" sz="2000" dirty="0" smtClean="0"/>
              <a:t>SiO</a:t>
            </a:r>
            <a:r>
              <a:rPr lang="en-US" sz="2000" baseline="-25000" dirty="0" smtClean="0"/>
              <a:t>2</a:t>
            </a:r>
            <a:endParaRPr lang="en-US" sz="2000" baseline="-25000" dirty="0"/>
          </a:p>
        </p:txBody>
      </p:sp>
      <p:sp>
        <p:nvSpPr>
          <p:cNvPr id="43" name="TextBox 42"/>
          <p:cNvSpPr txBox="1"/>
          <p:nvPr/>
        </p:nvSpPr>
        <p:spPr>
          <a:xfrm>
            <a:off x="3617317" y="3784769"/>
            <a:ext cx="1713271" cy="400110"/>
          </a:xfrm>
          <a:prstGeom prst="rect">
            <a:avLst/>
          </a:prstGeom>
          <a:noFill/>
        </p:spPr>
        <p:txBody>
          <a:bodyPr wrap="square" rtlCol="0">
            <a:spAutoFit/>
          </a:bodyPr>
          <a:lstStyle/>
          <a:p>
            <a:pPr algn="ctr"/>
            <a:r>
              <a:rPr lang="en-US" sz="1600" dirty="0" smtClean="0"/>
              <a:t> </a:t>
            </a:r>
            <a:r>
              <a:rPr lang="en-US" sz="2000" dirty="0" smtClean="0"/>
              <a:t>60.1 g SiO</a:t>
            </a:r>
            <a:r>
              <a:rPr lang="en-US" sz="2000" baseline="-25000" dirty="0" smtClean="0"/>
              <a:t>2</a:t>
            </a:r>
            <a:endParaRPr lang="en-US" sz="2000" baseline="-25000" dirty="0"/>
          </a:p>
        </p:txBody>
      </p:sp>
      <p:cxnSp>
        <p:nvCxnSpPr>
          <p:cNvPr id="46" name="Straight Connector 45"/>
          <p:cNvCxnSpPr/>
          <p:nvPr/>
        </p:nvCxnSpPr>
        <p:spPr>
          <a:xfrm>
            <a:off x="3947138" y="3549719"/>
            <a:ext cx="109068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419600" y="4021448"/>
            <a:ext cx="687029" cy="17152"/>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648200" y="0"/>
            <a:ext cx="3505200" cy="615553"/>
          </a:xfrm>
          <a:prstGeom prst="rect">
            <a:avLst/>
          </a:prstGeom>
          <a:noFill/>
        </p:spPr>
        <p:txBody>
          <a:bodyPr wrap="square" rtlCol="0">
            <a:spAutoFit/>
          </a:bodyPr>
          <a:lstStyle/>
          <a:p>
            <a:pPr algn="ctr"/>
            <a:r>
              <a:rPr lang="en-US" sz="3400" b="1" dirty="0" smtClean="0">
                <a:solidFill>
                  <a:schemeClr val="bg1"/>
                </a:solidFill>
              </a:rPr>
              <a:t>GIVEN in moles</a:t>
            </a:r>
            <a:endParaRPr lang="en-US" sz="3400" b="1" dirty="0">
              <a:solidFill>
                <a:schemeClr val="bg1"/>
              </a:solidFill>
            </a:endParaRPr>
          </a:p>
        </p:txBody>
      </p:sp>
      <p:sp>
        <p:nvSpPr>
          <p:cNvPr id="35" name="TextBox 34"/>
          <p:cNvSpPr txBox="1"/>
          <p:nvPr/>
        </p:nvSpPr>
        <p:spPr>
          <a:xfrm>
            <a:off x="4800600" y="1066800"/>
            <a:ext cx="1066800" cy="461665"/>
          </a:xfrm>
          <a:prstGeom prst="rect">
            <a:avLst/>
          </a:prstGeom>
          <a:noFill/>
        </p:spPr>
        <p:txBody>
          <a:bodyPr wrap="square" rtlCol="0">
            <a:spAutoFit/>
          </a:bodyPr>
          <a:lstStyle/>
          <a:p>
            <a:pPr algn="ctr"/>
            <a:r>
              <a:rPr lang="en-US" sz="2400" dirty="0" smtClean="0">
                <a:solidFill>
                  <a:schemeClr val="accent2"/>
                </a:solidFill>
              </a:rPr>
              <a:t>97.7 g</a:t>
            </a:r>
            <a:endParaRPr lang="en-US" sz="2400" dirty="0">
              <a:solidFill>
                <a:schemeClr val="accent2"/>
              </a:solidFill>
            </a:endParaRPr>
          </a:p>
        </p:txBody>
      </p:sp>
      <p:sp>
        <p:nvSpPr>
          <p:cNvPr id="36" name="TextBox 35"/>
          <p:cNvSpPr txBox="1"/>
          <p:nvPr/>
        </p:nvSpPr>
        <p:spPr>
          <a:xfrm>
            <a:off x="1219200" y="1066800"/>
            <a:ext cx="1524000" cy="461665"/>
          </a:xfrm>
          <a:prstGeom prst="rect">
            <a:avLst/>
          </a:prstGeom>
          <a:noFill/>
        </p:spPr>
        <p:txBody>
          <a:bodyPr wrap="square" rtlCol="0">
            <a:spAutoFit/>
          </a:bodyPr>
          <a:lstStyle/>
          <a:p>
            <a:pPr algn="ctr"/>
            <a:r>
              <a:rPr lang="en-US" sz="2400" dirty="0">
                <a:solidFill>
                  <a:schemeClr val="accent2"/>
                </a:solidFill>
              </a:rPr>
              <a:t>?</a:t>
            </a:r>
            <a:r>
              <a:rPr lang="en-US" sz="2400" dirty="0" smtClean="0">
                <a:solidFill>
                  <a:schemeClr val="accent2"/>
                </a:solidFill>
              </a:rPr>
              <a:t> </a:t>
            </a:r>
            <a:r>
              <a:rPr lang="en-US" sz="2400" dirty="0" err="1" smtClean="0">
                <a:solidFill>
                  <a:schemeClr val="accent2"/>
                </a:solidFill>
              </a:rPr>
              <a:t>mol</a:t>
            </a:r>
            <a:endParaRPr lang="en-US" sz="2400" dirty="0">
              <a:solidFill>
                <a:schemeClr val="accent2"/>
              </a:solidFill>
            </a:endParaRPr>
          </a:p>
        </p:txBody>
      </p:sp>
      <p:grpSp>
        <p:nvGrpSpPr>
          <p:cNvPr id="30" name="Group 29"/>
          <p:cNvGrpSpPr/>
          <p:nvPr/>
        </p:nvGrpSpPr>
        <p:grpSpPr>
          <a:xfrm>
            <a:off x="7086600" y="2883932"/>
            <a:ext cx="1600200" cy="1764268"/>
            <a:chOff x="3581400" y="2198132"/>
            <a:chExt cx="1752600" cy="1764268"/>
          </a:xfrm>
        </p:grpSpPr>
        <p:cxnSp>
          <p:nvCxnSpPr>
            <p:cNvPr id="31" name="Straight Connector 30"/>
            <p:cNvCxnSpPr/>
            <p:nvPr/>
          </p:nvCxnSpPr>
          <p:spPr>
            <a:xfrm>
              <a:off x="3581400" y="2198132"/>
              <a:ext cx="1752600" cy="174941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3581400" y="2212990"/>
              <a:ext cx="1752600" cy="174941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98068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fade">
                                      <p:cBhvr>
                                        <p:cTn id="17" dur="500"/>
                                        <p:tgtEl>
                                          <p:spTgt spid="4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fade">
                                      <p:cBhvr>
                                        <p:cTn id="22" dur="500"/>
                                        <p:tgtEl>
                                          <p:spTgt spid="40"/>
                                        </p:tgtEl>
                                      </p:cBhvr>
                                    </p:animEffect>
                                  </p:childTnLst>
                                </p:cTn>
                              </p:par>
                            </p:childTnLst>
                          </p:cTn>
                        </p:par>
                        <p:par>
                          <p:cTn id="23" fill="hold">
                            <p:stCondLst>
                              <p:cond delay="500"/>
                            </p:stCondLst>
                            <p:childTnLst>
                              <p:par>
                                <p:cTn id="24" presetID="22" presetClass="entr" presetSubtype="8" fill="hold"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left)">
                                      <p:cBhvr>
                                        <p:cTn id="26" dur="500"/>
                                        <p:tgtEl>
                                          <p:spTgt spid="7"/>
                                        </p:tgtEl>
                                      </p:cBhvr>
                                    </p:animEffect>
                                  </p:childTnLst>
                                </p:cTn>
                              </p:par>
                              <p:par>
                                <p:cTn id="27" presetID="22" presetClass="entr" presetSubtype="8" fill="hold" nodeType="withEffect">
                                  <p:stCondLst>
                                    <p:cond delay="0"/>
                                  </p:stCondLst>
                                  <p:childTnLst>
                                    <p:set>
                                      <p:cBhvr>
                                        <p:cTn id="28" dur="1" fill="hold">
                                          <p:stCondLst>
                                            <p:cond delay="0"/>
                                          </p:stCondLst>
                                        </p:cTn>
                                        <p:tgtEl>
                                          <p:spTgt spid="47"/>
                                        </p:tgtEl>
                                        <p:attrNameLst>
                                          <p:attrName>style.visibility</p:attrName>
                                        </p:attrNameLst>
                                      </p:cBhvr>
                                      <p:to>
                                        <p:strVal val="visible"/>
                                      </p:to>
                                    </p:set>
                                    <p:animEffect transition="in" filter="wipe(left)">
                                      <p:cBhvr>
                                        <p:cTn id="29" dur="500"/>
                                        <p:tgtEl>
                                          <p:spTgt spid="4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fade">
                                      <p:cBhvr>
                                        <p:cTn id="34" dur="500"/>
                                        <p:tgtEl>
                                          <p:spTgt spid="3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500"/>
                                        <p:tgtEl>
                                          <p:spTgt spid="32"/>
                                        </p:tgtEl>
                                      </p:cBhvr>
                                    </p:animEffect>
                                  </p:childTnLst>
                                </p:cTn>
                              </p:par>
                            </p:childTnLst>
                          </p:cTn>
                        </p:par>
                        <p:par>
                          <p:cTn id="40" fill="hold">
                            <p:stCondLst>
                              <p:cond delay="500"/>
                            </p:stCondLst>
                            <p:childTnLst>
                              <p:par>
                                <p:cTn id="41" presetID="22" presetClass="entr" presetSubtype="8" fill="hold" nodeType="after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wipe(left)">
                                      <p:cBhvr>
                                        <p:cTn id="43" dur="500"/>
                                        <p:tgtEl>
                                          <p:spTgt spid="46"/>
                                        </p:tgtEl>
                                      </p:cBhvr>
                                    </p:animEffect>
                                  </p:childTnLst>
                                </p:cTn>
                              </p:par>
                              <p:par>
                                <p:cTn id="44" presetID="22" presetClass="entr" presetSubtype="8" fill="hold" nodeType="withEffect">
                                  <p:stCondLst>
                                    <p:cond delay="0"/>
                                  </p:stCondLst>
                                  <p:childTnLst>
                                    <p:set>
                                      <p:cBhvr>
                                        <p:cTn id="45" dur="1" fill="hold">
                                          <p:stCondLst>
                                            <p:cond delay="0"/>
                                          </p:stCondLst>
                                        </p:cTn>
                                        <p:tgtEl>
                                          <p:spTgt spid="37"/>
                                        </p:tgtEl>
                                        <p:attrNameLst>
                                          <p:attrName>style.visibility</p:attrName>
                                        </p:attrNameLst>
                                      </p:cBhvr>
                                      <p:to>
                                        <p:strVal val="visible"/>
                                      </p:to>
                                    </p:set>
                                    <p:animEffect transition="in" filter="wipe(left)">
                                      <p:cBhvr>
                                        <p:cTn id="46" dur="500"/>
                                        <p:tgtEl>
                                          <p:spTgt spid="37"/>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fade">
                                      <p:cBhvr>
                                        <p:cTn id="51" dur="500"/>
                                        <p:tgtEl>
                                          <p:spTgt spid="30"/>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38">
                                            <p:txEl>
                                              <p:pRg st="0" end="0"/>
                                            </p:txEl>
                                          </p:spTgt>
                                        </p:tgtEl>
                                        <p:attrNameLst>
                                          <p:attrName>style.visibility</p:attrName>
                                        </p:attrNameLst>
                                      </p:cBhvr>
                                      <p:to>
                                        <p:strVal val="visible"/>
                                      </p:to>
                                    </p:set>
                                    <p:animEffect transition="in" filter="fade">
                                      <p:cBhvr>
                                        <p:cTn id="56" dur="500"/>
                                        <p:tgtEl>
                                          <p:spTgt spid="38">
                                            <p:txEl>
                                              <p:pRg st="0" end="0"/>
                                            </p:txEl>
                                          </p:spTgt>
                                        </p:tgtEl>
                                      </p:cBhvr>
                                    </p:animEffect>
                                  </p:childTnLst>
                                </p:cTn>
                              </p:par>
                            </p:childTnLst>
                          </p:cTn>
                        </p:par>
                        <p:par>
                          <p:cTn id="57" fill="hold">
                            <p:stCondLst>
                              <p:cond delay="500"/>
                            </p:stCondLst>
                            <p:childTnLst>
                              <p:par>
                                <p:cTn id="58" presetID="6" presetClass="emph" presetSubtype="0" fill="hold" grpId="0" nodeType="afterEffect">
                                  <p:stCondLst>
                                    <p:cond delay="250"/>
                                  </p:stCondLst>
                                  <p:childTnLst>
                                    <p:animScale>
                                      <p:cBhvr>
                                        <p:cTn id="59" dur="1000" fill="hold"/>
                                        <p:tgtEl>
                                          <p:spTgt spid="38">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32" grpId="0"/>
      <p:bldP spid="33" grpId="0"/>
      <p:bldP spid="38" grpId="0" build="allAtOnce"/>
      <p:bldP spid="40" grpId="0"/>
      <p:bldP spid="4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056" y="2438400"/>
            <a:ext cx="8167744" cy="1143000"/>
          </a:xfrm>
        </p:spPr>
        <p:txBody>
          <a:bodyPr>
            <a:normAutofit fontScale="90000"/>
          </a:bodyPr>
          <a:lstStyle/>
          <a:p>
            <a:pPr marL="68580" indent="0" algn="ctr">
              <a:spcAft>
                <a:spcPts val="1200"/>
              </a:spcAft>
            </a:pPr>
            <a:r>
              <a:rPr lang="en-US" dirty="0" smtClean="0"/>
              <a:t>___</a:t>
            </a:r>
            <a:r>
              <a:rPr lang="en-US" dirty="0" smtClean="0">
                <a:solidFill>
                  <a:schemeClr val="tx1"/>
                </a:solidFill>
              </a:rPr>
              <a:t> </a:t>
            </a:r>
            <a:r>
              <a:rPr lang="en-US" dirty="0" smtClean="0"/>
              <a:t>Si + ___ H</a:t>
            </a:r>
            <a:r>
              <a:rPr lang="en-US" baseline="-25000" dirty="0" smtClean="0"/>
              <a:t>2</a:t>
            </a:r>
            <a:r>
              <a:rPr lang="en-US" dirty="0" smtClean="0"/>
              <a:t>O </a:t>
            </a:r>
            <a:r>
              <a:rPr lang="en-US" dirty="0"/>
              <a:t>→ </a:t>
            </a:r>
            <a:r>
              <a:rPr lang="en-US" dirty="0" smtClean="0"/>
              <a:t>___</a:t>
            </a:r>
            <a:r>
              <a:rPr lang="en-US" dirty="0" smtClean="0">
                <a:solidFill>
                  <a:schemeClr val="tx1"/>
                </a:solidFill>
              </a:rPr>
              <a:t> </a:t>
            </a:r>
            <a:r>
              <a:rPr lang="en-US" dirty="0" smtClean="0"/>
              <a:t>SiO</a:t>
            </a:r>
            <a:r>
              <a:rPr lang="en-US" baseline="-25000" dirty="0" smtClean="0"/>
              <a:t>2 </a:t>
            </a:r>
            <a:r>
              <a:rPr lang="en-US" dirty="0" smtClean="0"/>
              <a:t>+ ___ H</a:t>
            </a:r>
            <a:r>
              <a:rPr lang="en-US" baseline="-25000" dirty="0" smtClean="0"/>
              <a:t>2</a:t>
            </a:r>
            <a:endParaRPr lang="en-US" dirty="0"/>
          </a:p>
        </p:txBody>
      </p:sp>
      <p:sp>
        <p:nvSpPr>
          <p:cNvPr id="3" name="Content Placeholder 2"/>
          <p:cNvSpPr>
            <a:spLocks noGrp="1"/>
          </p:cNvSpPr>
          <p:nvPr>
            <p:ph idx="1"/>
          </p:nvPr>
        </p:nvSpPr>
        <p:spPr>
          <a:xfrm>
            <a:off x="514350" y="1600200"/>
            <a:ext cx="8248650" cy="1145232"/>
          </a:xfrm>
        </p:spPr>
        <p:txBody>
          <a:bodyPr>
            <a:normAutofit/>
          </a:bodyPr>
          <a:lstStyle/>
          <a:p>
            <a:pPr marL="463550" indent="-395288">
              <a:buNone/>
              <a:tabLst>
                <a:tab pos="463550" algn="l"/>
              </a:tabLst>
            </a:pPr>
            <a:r>
              <a:rPr lang="en-US" dirty="0" smtClean="0">
                <a:sym typeface="Wingdings"/>
              </a:rPr>
              <a:t>	Determine the amount (in moles) </a:t>
            </a:r>
            <a:r>
              <a:rPr lang="en-US" dirty="0" smtClean="0"/>
              <a:t>of the excess reactant that remains after the reaction stops.</a:t>
            </a:r>
          </a:p>
          <a:p>
            <a:pPr marL="68580" indent="0">
              <a:buNone/>
              <a:tabLst>
                <a:tab pos="914400" algn="l"/>
                <a:tab pos="3436938" algn="l"/>
                <a:tab pos="4291013" algn="l"/>
              </a:tabLst>
            </a:pPr>
            <a:endParaRPr lang="en-US" sz="4000" dirty="0">
              <a:solidFill>
                <a:schemeClr val="accent1"/>
              </a:solidFill>
              <a:latin typeface="+mj-lt"/>
              <a:ea typeface="+mj-ea"/>
              <a:cs typeface="+mj-cs"/>
            </a:endParaRPr>
          </a:p>
        </p:txBody>
      </p:sp>
      <p:sp>
        <p:nvSpPr>
          <p:cNvPr id="4" name="TextBox 3"/>
          <p:cNvSpPr txBox="1"/>
          <p:nvPr/>
        </p:nvSpPr>
        <p:spPr>
          <a:xfrm>
            <a:off x="4648200" y="0"/>
            <a:ext cx="3505200" cy="615553"/>
          </a:xfrm>
          <a:prstGeom prst="rect">
            <a:avLst/>
          </a:prstGeom>
          <a:noFill/>
        </p:spPr>
        <p:txBody>
          <a:bodyPr wrap="square" rtlCol="0">
            <a:spAutoFit/>
          </a:bodyPr>
          <a:lstStyle/>
          <a:p>
            <a:pPr algn="ctr"/>
            <a:r>
              <a:rPr lang="en-US" sz="3400" b="1" dirty="0" smtClean="0">
                <a:solidFill>
                  <a:schemeClr val="bg1"/>
                </a:solidFill>
              </a:rPr>
              <a:t>GIVEN in moles</a:t>
            </a:r>
            <a:endParaRPr lang="en-US" sz="3400" b="1" dirty="0">
              <a:solidFill>
                <a:schemeClr val="bg1"/>
              </a:solidFill>
            </a:endParaRPr>
          </a:p>
        </p:txBody>
      </p:sp>
      <p:sp>
        <p:nvSpPr>
          <p:cNvPr id="23" name="Title 1"/>
          <p:cNvSpPr txBox="1">
            <a:spLocks/>
          </p:cNvSpPr>
          <p:nvPr/>
        </p:nvSpPr>
        <p:spPr>
          <a:xfrm>
            <a:off x="519056" y="457200"/>
            <a:ext cx="7024744" cy="114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68580">
              <a:spcAft>
                <a:spcPts val="1200"/>
              </a:spcAft>
            </a:pPr>
            <a:r>
              <a:rPr lang="en-US" dirty="0" smtClean="0"/>
              <a:t>Determining LR</a:t>
            </a:r>
            <a:endParaRPr lang="en-US" dirty="0"/>
          </a:p>
        </p:txBody>
      </p:sp>
      <p:sp>
        <p:nvSpPr>
          <p:cNvPr id="14" name="TextBox 13"/>
          <p:cNvSpPr txBox="1"/>
          <p:nvPr/>
        </p:nvSpPr>
        <p:spPr>
          <a:xfrm>
            <a:off x="2514600" y="2858869"/>
            <a:ext cx="762000" cy="646331"/>
          </a:xfrm>
          <a:prstGeom prst="rect">
            <a:avLst/>
          </a:prstGeom>
          <a:noFill/>
        </p:spPr>
        <p:txBody>
          <a:bodyPr wrap="square" rtlCol="0">
            <a:spAutoFit/>
          </a:bodyPr>
          <a:lstStyle/>
          <a:p>
            <a:pPr algn="ctr"/>
            <a:r>
              <a:rPr lang="en-US" sz="3600" dirty="0">
                <a:solidFill>
                  <a:schemeClr val="accent2"/>
                </a:solidFill>
              </a:rPr>
              <a:t>2</a:t>
            </a:r>
          </a:p>
        </p:txBody>
      </p:sp>
      <p:sp>
        <p:nvSpPr>
          <p:cNvPr id="15" name="TextBox 14"/>
          <p:cNvSpPr txBox="1"/>
          <p:nvPr/>
        </p:nvSpPr>
        <p:spPr>
          <a:xfrm>
            <a:off x="7086600" y="2858869"/>
            <a:ext cx="685800" cy="646331"/>
          </a:xfrm>
          <a:prstGeom prst="rect">
            <a:avLst/>
          </a:prstGeom>
          <a:noFill/>
        </p:spPr>
        <p:txBody>
          <a:bodyPr wrap="square" rtlCol="0">
            <a:spAutoFit/>
          </a:bodyPr>
          <a:lstStyle/>
          <a:p>
            <a:pPr algn="ctr"/>
            <a:r>
              <a:rPr lang="en-US" sz="3600" dirty="0">
                <a:solidFill>
                  <a:schemeClr val="accent2"/>
                </a:solidFill>
              </a:rPr>
              <a:t>2</a:t>
            </a:r>
          </a:p>
        </p:txBody>
      </p:sp>
      <p:sp>
        <p:nvSpPr>
          <p:cNvPr id="11" name="TextBox 10"/>
          <p:cNvSpPr txBox="1"/>
          <p:nvPr/>
        </p:nvSpPr>
        <p:spPr>
          <a:xfrm>
            <a:off x="685800" y="2514600"/>
            <a:ext cx="1524000" cy="461665"/>
          </a:xfrm>
          <a:prstGeom prst="rect">
            <a:avLst/>
          </a:prstGeom>
          <a:noFill/>
        </p:spPr>
        <p:txBody>
          <a:bodyPr wrap="square" rtlCol="0">
            <a:spAutoFit/>
          </a:bodyPr>
          <a:lstStyle/>
          <a:p>
            <a:pPr algn="ctr"/>
            <a:r>
              <a:rPr lang="en-US" sz="2400" dirty="0" smtClean="0">
                <a:solidFill>
                  <a:schemeClr val="accent2"/>
                </a:solidFill>
              </a:rPr>
              <a:t>1.63 </a:t>
            </a:r>
            <a:r>
              <a:rPr lang="en-US" sz="2400" dirty="0" err="1" smtClean="0">
                <a:solidFill>
                  <a:schemeClr val="accent2"/>
                </a:solidFill>
              </a:rPr>
              <a:t>mol</a:t>
            </a:r>
            <a:endParaRPr lang="en-US" sz="2400" dirty="0">
              <a:solidFill>
                <a:schemeClr val="accent2"/>
              </a:solidFill>
            </a:endParaRPr>
          </a:p>
        </p:txBody>
      </p:sp>
      <p:sp>
        <p:nvSpPr>
          <p:cNvPr id="18" name="TextBox 17"/>
          <p:cNvSpPr txBox="1"/>
          <p:nvPr/>
        </p:nvSpPr>
        <p:spPr>
          <a:xfrm>
            <a:off x="5562600" y="2514600"/>
            <a:ext cx="1066800" cy="461665"/>
          </a:xfrm>
          <a:prstGeom prst="rect">
            <a:avLst/>
          </a:prstGeom>
          <a:noFill/>
        </p:spPr>
        <p:txBody>
          <a:bodyPr wrap="square" rtlCol="0">
            <a:spAutoFit/>
          </a:bodyPr>
          <a:lstStyle/>
          <a:p>
            <a:pPr algn="ctr"/>
            <a:r>
              <a:rPr lang="en-US" sz="2400" dirty="0" smtClean="0">
                <a:solidFill>
                  <a:schemeClr val="accent2"/>
                </a:solidFill>
              </a:rPr>
              <a:t>97.7 g</a:t>
            </a:r>
            <a:endParaRPr lang="en-US" sz="2400" dirty="0">
              <a:solidFill>
                <a:schemeClr val="accent2"/>
              </a:solidFill>
            </a:endParaRPr>
          </a:p>
        </p:txBody>
      </p:sp>
      <p:sp>
        <p:nvSpPr>
          <p:cNvPr id="35" name="Content Placeholder 2"/>
          <p:cNvSpPr txBox="1">
            <a:spLocks/>
          </p:cNvSpPr>
          <p:nvPr/>
        </p:nvSpPr>
        <p:spPr>
          <a:xfrm>
            <a:off x="519056" y="3886200"/>
            <a:ext cx="8243944" cy="2209800"/>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Font typeface="Wingdings 2" pitchFamily="18" charset="2"/>
              <a:buNone/>
              <a:tabLst>
                <a:tab pos="463550" algn="l"/>
              </a:tabLst>
            </a:pPr>
            <a:r>
              <a:rPr lang="en-US" dirty="0" smtClean="0">
                <a:sym typeface="Wingdings"/>
              </a:rPr>
              <a:t>Use the amount of product formed in the previous step as the </a:t>
            </a:r>
            <a:r>
              <a:rPr lang="en-US" b="1" dirty="0" smtClean="0">
                <a:solidFill>
                  <a:schemeClr val="accent2"/>
                </a:solidFill>
                <a:sym typeface="Wingdings"/>
              </a:rPr>
              <a:t>GIVEN</a:t>
            </a:r>
            <a:r>
              <a:rPr lang="en-US" dirty="0" smtClean="0">
                <a:sym typeface="Wingdings"/>
              </a:rPr>
              <a:t>.</a:t>
            </a:r>
          </a:p>
          <a:p>
            <a:pPr marL="68580" indent="0">
              <a:buFont typeface="Wingdings 2" pitchFamily="18" charset="2"/>
              <a:buNone/>
              <a:tabLst>
                <a:tab pos="463550" algn="l"/>
              </a:tabLst>
            </a:pPr>
            <a:r>
              <a:rPr lang="en-US" dirty="0" smtClean="0">
                <a:sym typeface="Wingdings"/>
              </a:rPr>
              <a:t>The result will be the amount of </a:t>
            </a:r>
            <a:r>
              <a:rPr lang="en-US" dirty="0" smtClean="0">
                <a:solidFill>
                  <a:schemeClr val="accent1"/>
                </a:solidFill>
                <a:sym typeface="Wingdings"/>
              </a:rPr>
              <a:t>XR used up</a:t>
            </a:r>
            <a:r>
              <a:rPr lang="en-US" dirty="0" smtClean="0">
                <a:sym typeface="Wingdings"/>
              </a:rPr>
              <a:t> during the reaction.</a:t>
            </a:r>
          </a:p>
          <a:p>
            <a:pPr marL="68580" indent="0">
              <a:buFont typeface="Wingdings 2" pitchFamily="18" charset="2"/>
              <a:buNone/>
              <a:tabLst>
                <a:tab pos="463550" algn="l"/>
              </a:tabLst>
            </a:pPr>
            <a:r>
              <a:rPr lang="en-US" dirty="0" smtClean="0"/>
              <a:t>	</a:t>
            </a:r>
            <a:r>
              <a:rPr lang="en-US" dirty="0" smtClean="0">
                <a:solidFill>
                  <a:schemeClr val="accent1"/>
                </a:solidFill>
              </a:rPr>
              <a:t>1.63 </a:t>
            </a:r>
            <a:r>
              <a:rPr lang="en-US" dirty="0" err="1" smtClean="0">
                <a:solidFill>
                  <a:schemeClr val="accent1"/>
                </a:solidFill>
              </a:rPr>
              <a:t>mol</a:t>
            </a:r>
            <a:r>
              <a:rPr lang="en-US" dirty="0" smtClean="0">
                <a:solidFill>
                  <a:schemeClr val="accent1"/>
                </a:solidFill>
              </a:rPr>
              <a:t> Si</a:t>
            </a:r>
            <a:r>
              <a:rPr lang="en-US" dirty="0" smtClean="0"/>
              <a:t> is used up during the reaction.</a:t>
            </a:r>
          </a:p>
        </p:txBody>
      </p:sp>
      <p:sp>
        <p:nvSpPr>
          <p:cNvPr id="13" name="Content Placeholder 2"/>
          <p:cNvSpPr txBox="1">
            <a:spLocks/>
          </p:cNvSpPr>
          <p:nvPr/>
        </p:nvSpPr>
        <p:spPr>
          <a:xfrm>
            <a:off x="514350" y="5980584"/>
            <a:ext cx="8248650" cy="572616"/>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463550" indent="-395288" algn="ctr">
              <a:buFont typeface="Wingdings 2" pitchFamily="18" charset="2"/>
              <a:buNone/>
              <a:tabLst>
                <a:tab pos="463550" algn="l"/>
              </a:tabLst>
            </a:pPr>
            <a:r>
              <a:rPr lang="en-US" b="1" dirty="0" err="1" smtClean="0">
                <a:solidFill>
                  <a:schemeClr val="accent1"/>
                </a:solidFill>
                <a:sym typeface="Wingdings"/>
              </a:rPr>
              <a:t>amt</a:t>
            </a:r>
            <a:r>
              <a:rPr lang="en-US" b="1" dirty="0" smtClean="0">
                <a:solidFill>
                  <a:schemeClr val="accent1"/>
                </a:solidFill>
                <a:sym typeface="Wingdings"/>
              </a:rPr>
              <a:t> XR given</a:t>
            </a:r>
            <a:r>
              <a:rPr lang="en-US" b="1" dirty="0" smtClean="0">
                <a:solidFill>
                  <a:schemeClr val="accent2"/>
                </a:solidFill>
                <a:sym typeface="Wingdings"/>
              </a:rPr>
              <a:t> </a:t>
            </a:r>
            <a:r>
              <a:rPr lang="en-US" b="1" dirty="0" smtClean="0">
                <a:solidFill>
                  <a:schemeClr val="tx1"/>
                </a:solidFill>
                <a:sym typeface="Wingdings"/>
              </a:rPr>
              <a:t>–</a:t>
            </a:r>
            <a:r>
              <a:rPr lang="en-US" b="1" dirty="0" smtClean="0">
                <a:solidFill>
                  <a:schemeClr val="accent2"/>
                </a:solidFill>
                <a:sym typeface="Wingdings"/>
              </a:rPr>
              <a:t> </a:t>
            </a:r>
            <a:r>
              <a:rPr lang="en-US" b="1" dirty="0" err="1" smtClean="0">
                <a:solidFill>
                  <a:schemeClr val="accent1"/>
                </a:solidFill>
                <a:sym typeface="Wingdings"/>
              </a:rPr>
              <a:t>amt</a:t>
            </a:r>
            <a:r>
              <a:rPr lang="en-US" b="1" dirty="0" smtClean="0">
                <a:solidFill>
                  <a:schemeClr val="accent1"/>
                </a:solidFill>
                <a:sym typeface="Wingdings"/>
              </a:rPr>
              <a:t> XR used up</a:t>
            </a:r>
            <a:r>
              <a:rPr lang="en-US" b="1" dirty="0" smtClean="0">
                <a:solidFill>
                  <a:schemeClr val="accent2"/>
                </a:solidFill>
                <a:sym typeface="Wingdings"/>
              </a:rPr>
              <a:t> </a:t>
            </a:r>
            <a:r>
              <a:rPr lang="en-US" b="1" dirty="0" smtClean="0">
                <a:solidFill>
                  <a:schemeClr val="tx1"/>
                </a:solidFill>
                <a:sym typeface="Wingdings"/>
              </a:rPr>
              <a:t>=</a:t>
            </a:r>
            <a:r>
              <a:rPr lang="en-US" b="1" dirty="0" smtClean="0">
                <a:solidFill>
                  <a:schemeClr val="accent2"/>
                </a:solidFill>
                <a:sym typeface="Wingdings"/>
              </a:rPr>
              <a:t> </a:t>
            </a:r>
            <a:r>
              <a:rPr lang="en-US" b="1" dirty="0" err="1" smtClean="0">
                <a:solidFill>
                  <a:schemeClr val="accent2"/>
                </a:solidFill>
                <a:sym typeface="Wingdings"/>
              </a:rPr>
              <a:t>amt</a:t>
            </a:r>
            <a:r>
              <a:rPr lang="en-US" b="1" dirty="0" smtClean="0">
                <a:solidFill>
                  <a:schemeClr val="accent2"/>
                </a:solidFill>
                <a:sym typeface="Wingdings"/>
              </a:rPr>
              <a:t> XR remaining</a:t>
            </a:r>
            <a:endParaRPr lang="en-US" b="1" dirty="0" smtClean="0">
              <a:solidFill>
                <a:schemeClr val="accent2"/>
              </a:solidFill>
            </a:endParaRPr>
          </a:p>
          <a:p>
            <a:pPr marL="68580" indent="0">
              <a:buFont typeface="Wingdings 2" pitchFamily="18" charset="2"/>
              <a:buNone/>
              <a:tabLst>
                <a:tab pos="914400" algn="l"/>
                <a:tab pos="3436938" algn="l"/>
                <a:tab pos="4291013" algn="l"/>
              </a:tabLst>
            </a:pPr>
            <a:endParaRPr lang="en-US" sz="4000" dirty="0">
              <a:solidFill>
                <a:schemeClr val="accent1"/>
              </a:solidFill>
              <a:latin typeface="+mj-lt"/>
              <a:ea typeface="+mj-ea"/>
              <a:cs typeface="+mj-cs"/>
            </a:endParaRPr>
          </a:p>
        </p:txBody>
      </p:sp>
      <p:sp>
        <p:nvSpPr>
          <p:cNvPr id="16" name="Content Placeholder 2"/>
          <p:cNvSpPr txBox="1">
            <a:spLocks/>
          </p:cNvSpPr>
          <p:nvPr/>
        </p:nvSpPr>
        <p:spPr>
          <a:xfrm>
            <a:off x="228600" y="5980584"/>
            <a:ext cx="8686800" cy="572616"/>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463550" indent="-395288" algn="ctr">
              <a:buFont typeface="Wingdings 2" pitchFamily="18" charset="2"/>
              <a:buNone/>
              <a:tabLst>
                <a:tab pos="463550" algn="l"/>
              </a:tabLst>
            </a:pPr>
            <a:r>
              <a:rPr lang="en-US" b="1" dirty="0" smtClean="0">
                <a:solidFill>
                  <a:schemeClr val="accent1"/>
                </a:solidFill>
                <a:sym typeface="Wingdings"/>
              </a:rPr>
              <a:t>3.25 </a:t>
            </a:r>
            <a:r>
              <a:rPr lang="en-US" b="1" dirty="0" err="1" smtClean="0">
                <a:solidFill>
                  <a:schemeClr val="accent1"/>
                </a:solidFill>
                <a:sym typeface="Wingdings"/>
              </a:rPr>
              <a:t>mol</a:t>
            </a:r>
            <a:r>
              <a:rPr lang="en-US" b="1" dirty="0" smtClean="0">
                <a:solidFill>
                  <a:schemeClr val="accent1"/>
                </a:solidFill>
                <a:sym typeface="Wingdings"/>
              </a:rPr>
              <a:t> Si given</a:t>
            </a:r>
            <a:r>
              <a:rPr lang="en-US" b="1" dirty="0" smtClean="0">
                <a:solidFill>
                  <a:schemeClr val="accent2"/>
                </a:solidFill>
                <a:sym typeface="Wingdings"/>
              </a:rPr>
              <a:t> </a:t>
            </a:r>
            <a:r>
              <a:rPr lang="en-US" b="1" dirty="0" smtClean="0">
                <a:solidFill>
                  <a:schemeClr val="tx1"/>
                </a:solidFill>
                <a:sym typeface="Wingdings"/>
              </a:rPr>
              <a:t>–</a:t>
            </a:r>
            <a:r>
              <a:rPr lang="en-US" b="1" dirty="0" smtClean="0">
                <a:solidFill>
                  <a:schemeClr val="accent2"/>
                </a:solidFill>
                <a:sym typeface="Wingdings"/>
              </a:rPr>
              <a:t> </a:t>
            </a:r>
            <a:r>
              <a:rPr lang="en-US" b="1" dirty="0" smtClean="0">
                <a:solidFill>
                  <a:schemeClr val="accent1"/>
                </a:solidFill>
                <a:sym typeface="Wingdings"/>
              </a:rPr>
              <a:t>1.63 </a:t>
            </a:r>
            <a:r>
              <a:rPr lang="en-US" b="1" dirty="0" err="1" smtClean="0">
                <a:solidFill>
                  <a:schemeClr val="accent1"/>
                </a:solidFill>
                <a:sym typeface="Wingdings"/>
              </a:rPr>
              <a:t>mol</a:t>
            </a:r>
            <a:r>
              <a:rPr lang="en-US" b="1" dirty="0" smtClean="0">
                <a:solidFill>
                  <a:schemeClr val="accent1"/>
                </a:solidFill>
                <a:sym typeface="Wingdings"/>
              </a:rPr>
              <a:t> Si used</a:t>
            </a:r>
            <a:r>
              <a:rPr lang="en-US" b="1" dirty="0" smtClean="0">
                <a:solidFill>
                  <a:schemeClr val="accent2"/>
                </a:solidFill>
                <a:sym typeface="Wingdings"/>
              </a:rPr>
              <a:t> </a:t>
            </a:r>
            <a:r>
              <a:rPr lang="en-US" b="1" dirty="0" smtClean="0">
                <a:solidFill>
                  <a:schemeClr val="tx1"/>
                </a:solidFill>
                <a:sym typeface="Wingdings"/>
              </a:rPr>
              <a:t>=</a:t>
            </a:r>
            <a:r>
              <a:rPr lang="en-US" b="1" dirty="0" smtClean="0">
                <a:solidFill>
                  <a:schemeClr val="accent2"/>
                </a:solidFill>
                <a:sym typeface="Wingdings"/>
              </a:rPr>
              <a:t> 1.62 </a:t>
            </a:r>
            <a:r>
              <a:rPr lang="en-US" b="1" dirty="0" err="1" smtClean="0">
                <a:solidFill>
                  <a:schemeClr val="accent2"/>
                </a:solidFill>
                <a:sym typeface="Wingdings"/>
              </a:rPr>
              <a:t>mol</a:t>
            </a:r>
            <a:r>
              <a:rPr lang="en-US" b="1" dirty="0" smtClean="0">
                <a:solidFill>
                  <a:schemeClr val="accent2"/>
                </a:solidFill>
                <a:sym typeface="Wingdings"/>
              </a:rPr>
              <a:t> Si remain</a:t>
            </a:r>
            <a:endParaRPr lang="en-US" b="1" dirty="0" smtClean="0">
              <a:solidFill>
                <a:schemeClr val="accent2"/>
              </a:solidFill>
            </a:endParaRPr>
          </a:p>
          <a:p>
            <a:pPr marL="68580" indent="0">
              <a:buFont typeface="Wingdings 2" pitchFamily="18" charset="2"/>
              <a:buNone/>
              <a:tabLst>
                <a:tab pos="914400" algn="l"/>
                <a:tab pos="3436938" algn="l"/>
                <a:tab pos="4291013" algn="l"/>
              </a:tabLst>
            </a:pPr>
            <a:endParaRPr lang="en-US" sz="4000" dirty="0">
              <a:solidFill>
                <a:schemeClr val="accent1"/>
              </a:solidFill>
              <a:latin typeface="+mj-lt"/>
              <a:ea typeface="+mj-ea"/>
              <a:cs typeface="+mj-cs"/>
            </a:endParaRPr>
          </a:p>
        </p:txBody>
      </p:sp>
    </p:spTree>
    <p:extLst>
      <p:ext uri="{BB962C8B-B14F-4D97-AF65-F5344CB8AC3E}">
        <p14:creationId xmlns:p14="http://schemas.microsoft.com/office/powerpoint/2010/main" val="261300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5">
                                            <p:txEl>
                                              <p:pRg st="2" end="2"/>
                                            </p:txEl>
                                          </p:spTgt>
                                        </p:tgtEl>
                                        <p:attrNameLst>
                                          <p:attrName>style.visibility</p:attrName>
                                        </p:attrNameLst>
                                      </p:cBhvr>
                                      <p:to>
                                        <p:strVal val="visible"/>
                                      </p:to>
                                    </p:set>
                                    <p:animEffect transition="in" filter="wipe(left)">
                                      <p:cBhvr>
                                        <p:cTn id="7" dur="500"/>
                                        <p:tgtEl>
                                          <p:spTgt spid="3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left)">
                                      <p:cBhvr>
                                        <p:cTn id="17" dur="500"/>
                                        <p:tgtEl>
                                          <p:spTgt spid="16"/>
                                        </p:tgtEl>
                                      </p:cBhvr>
                                    </p:animEffect>
                                  </p:childTnLst>
                                </p:cTn>
                              </p:par>
                              <p:par>
                                <p:cTn id="18" presetID="1" presetClass="exit" presetSubtype="0" fill="hold" grpId="1" nodeType="withEffect">
                                  <p:stCondLst>
                                    <p:cond delay="0"/>
                                  </p:stCondLst>
                                  <p:childTnLst>
                                    <p:set>
                                      <p:cBhvr>
                                        <p:cTn id="19"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228" y="4419600"/>
            <a:ext cx="7024744" cy="1143000"/>
          </a:xfrm>
        </p:spPr>
        <p:txBody>
          <a:bodyPr>
            <a:normAutofit/>
          </a:bodyPr>
          <a:lstStyle/>
          <a:p>
            <a:pPr marL="68580" indent="0" algn="ctr">
              <a:spcAft>
                <a:spcPts val="1200"/>
              </a:spcAft>
            </a:pPr>
            <a:r>
              <a:rPr lang="en-US" dirty="0" smtClean="0"/>
              <a:t>4</a:t>
            </a:r>
            <a:r>
              <a:rPr lang="en-US" dirty="0" smtClean="0">
                <a:solidFill>
                  <a:schemeClr val="tx1"/>
                </a:solidFill>
              </a:rPr>
              <a:t> </a:t>
            </a:r>
            <a:r>
              <a:rPr lang="en-US" dirty="0" smtClean="0"/>
              <a:t>Al  </a:t>
            </a:r>
            <a:r>
              <a:rPr lang="en-US" dirty="0"/>
              <a:t>+ </a:t>
            </a:r>
            <a:r>
              <a:rPr lang="en-US" dirty="0" smtClean="0"/>
              <a:t>3 O</a:t>
            </a:r>
            <a:r>
              <a:rPr lang="en-US" baseline="-25000" dirty="0" smtClean="0"/>
              <a:t>2</a:t>
            </a:r>
            <a:r>
              <a:rPr lang="en-US" dirty="0" smtClean="0"/>
              <a:t>  </a:t>
            </a:r>
            <a:r>
              <a:rPr lang="en-US" dirty="0"/>
              <a:t>→  2</a:t>
            </a:r>
            <a:r>
              <a:rPr lang="en-US" dirty="0">
                <a:solidFill>
                  <a:schemeClr val="tx1"/>
                </a:solidFill>
              </a:rPr>
              <a:t> </a:t>
            </a:r>
            <a:r>
              <a:rPr lang="en-US" dirty="0" smtClean="0"/>
              <a:t>Al</a:t>
            </a:r>
            <a:r>
              <a:rPr lang="en-US" baseline="-25000" dirty="0" smtClean="0"/>
              <a:t>2</a:t>
            </a:r>
            <a:r>
              <a:rPr lang="en-US" dirty="0" smtClean="0"/>
              <a:t>O</a:t>
            </a:r>
            <a:r>
              <a:rPr lang="en-US" baseline="-25000" dirty="0" smtClean="0"/>
              <a:t>3</a:t>
            </a:r>
            <a:endParaRPr lang="en-US" dirty="0"/>
          </a:p>
        </p:txBody>
      </p:sp>
      <p:sp>
        <p:nvSpPr>
          <p:cNvPr id="3" name="Content Placeholder 2"/>
          <p:cNvSpPr>
            <a:spLocks noGrp="1"/>
          </p:cNvSpPr>
          <p:nvPr>
            <p:ph idx="1"/>
          </p:nvPr>
        </p:nvSpPr>
        <p:spPr>
          <a:xfrm>
            <a:off x="514350" y="3124200"/>
            <a:ext cx="8229600" cy="3829274"/>
          </a:xfrm>
        </p:spPr>
        <p:txBody>
          <a:bodyPr>
            <a:normAutofit/>
          </a:bodyPr>
          <a:lstStyle/>
          <a:p>
            <a:pPr marL="68580" indent="0">
              <a:buNone/>
              <a:tabLst>
                <a:tab pos="914400" algn="l"/>
                <a:tab pos="3436938" algn="l"/>
                <a:tab pos="4291013" algn="l"/>
              </a:tabLst>
            </a:pPr>
            <a:r>
              <a:rPr lang="en-US" dirty="0" smtClean="0"/>
              <a:t>The following reaction is conducted with 7.50 g Al and 7.00 g O</a:t>
            </a:r>
            <a:r>
              <a:rPr lang="en-US" baseline="-25000" dirty="0" smtClean="0"/>
              <a:t>2</a:t>
            </a:r>
            <a:r>
              <a:rPr lang="en-US" dirty="0" smtClean="0"/>
              <a:t>. Which substance is the LR and which reactant is available in excess?</a:t>
            </a:r>
          </a:p>
          <a:p>
            <a:pPr marL="68580" indent="0">
              <a:buNone/>
              <a:tabLst>
                <a:tab pos="914400" algn="l"/>
                <a:tab pos="3436938" algn="l"/>
                <a:tab pos="4291013" algn="l"/>
              </a:tabLst>
            </a:pPr>
            <a:endParaRPr lang="en-US" dirty="0" smtClean="0"/>
          </a:p>
        </p:txBody>
      </p:sp>
      <p:sp>
        <p:nvSpPr>
          <p:cNvPr id="4" name="TextBox 3"/>
          <p:cNvSpPr txBox="1"/>
          <p:nvPr/>
        </p:nvSpPr>
        <p:spPr>
          <a:xfrm>
            <a:off x="4648200" y="0"/>
            <a:ext cx="3505200" cy="584775"/>
          </a:xfrm>
          <a:prstGeom prst="rect">
            <a:avLst/>
          </a:prstGeom>
          <a:noFill/>
        </p:spPr>
        <p:txBody>
          <a:bodyPr wrap="square" rtlCol="0">
            <a:spAutoFit/>
          </a:bodyPr>
          <a:lstStyle/>
          <a:p>
            <a:pPr algn="ctr"/>
            <a:r>
              <a:rPr lang="en-US" sz="3200" b="1" dirty="0" smtClean="0">
                <a:solidFill>
                  <a:schemeClr val="bg1"/>
                </a:solidFill>
              </a:rPr>
              <a:t>GIVEN not moles</a:t>
            </a:r>
            <a:endParaRPr lang="en-US" sz="3200" b="1" dirty="0">
              <a:solidFill>
                <a:schemeClr val="bg1"/>
              </a:solidFill>
            </a:endParaRPr>
          </a:p>
        </p:txBody>
      </p:sp>
      <p:cxnSp>
        <p:nvCxnSpPr>
          <p:cNvPr id="11" name="Straight Connector 10"/>
          <p:cNvCxnSpPr/>
          <p:nvPr/>
        </p:nvCxnSpPr>
        <p:spPr>
          <a:xfrm>
            <a:off x="3864238" y="3886200"/>
            <a:ext cx="2841362"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6705600" y="3214626"/>
            <a:ext cx="1371600" cy="381000"/>
          </a:xfrm>
          <a:prstGeom prst="round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1333499" y="3581400"/>
            <a:ext cx="1409701" cy="381000"/>
          </a:xfrm>
          <a:prstGeom prst="round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200400" y="4433897"/>
            <a:ext cx="1295400" cy="461665"/>
          </a:xfrm>
          <a:prstGeom prst="rect">
            <a:avLst/>
          </a:prstGeom>
          <a:noFill/>
        </p:spPr>
        <p:txBody>
          <a:bodyPr wrap="square" rtlCol="0">
            <a:spAutoFit/>
          </a:bodyPr>
          <a:lstStyle/>
          <a:p>
            <a:pPr algn="ctr"/>
            <a:r>
              <a:rPr lang="en-US" sz="2400" dirty="0" smtClean="0">
                <a:solidFill>
                  <a:schemeClr val="accent2"/>
                </a:solidFill>
              </a:rPr>
              <a:t>7.00 g</a:t>
            </a:r>
            <a:endParaRPr lang="en-US" sz="2400" dirty="0">
              <a:solidFill>
                <a:schemeClr val="accent2"/>
              </a:solidFill>
            </a:endParaRPr>
          </a:p>
        </p:txBody>
      </p:sp>
      <p:sp>
        <p:nvSpPr>
          <p:cNvPr id="20" name="TextBox 19"/>
          <p:cNvSpPr txBox="1"/>
          <p:nvPr/>
        </p:nvSpPr>
        <p:spPr>
          <a:xfrm>
            <a:off x="1540138" y="4419600"/>
            <a:ext cx="1295400" cy="461665"/>
          </a:xfrm>
          <a:prstGeom prst="rect">
            <a:avLst/>
          </a:prstGeom>
          <a:noFill/>
        </p:spPr>
        <p:txBody>
          <a:bodyPr wrap="square" rtlCol="0">
            <a:spAutoFit/>
          </a:bodyPr>
          <a:lstStyle/>
          <a:p>
            <a:pPr algn="ctr"/>
            <a:r>
              <a:rPr lang="en-US" sz="2400" dirty="0" smtClean="0">
                <a:solidFill>
                  <a:schemeClr val="accent2"/>
                </a:solidFill>
              </a:rPr>
              <a:t>7.50 g</a:t>
            </a:r>
            <a:endParaRPr lang="en-US" sz="2400" dirty="0">
              <a:solidFill>
                <a:schemeClr val="accent2"/>
              </a:solidFill>
            </a:endParaRPr>
          </a:p>
        </p:txBody>
      </p:sp>
      <p:cxnSp>
        <p:nvCxnSpPr>
          <p:cNvPr id="13" name="Straight Connector 12"/>
          <p:cNvCxnSpPr/>
          <p:nvPr/>
        </p:nvCxnSpPr>
        <p:spPr>
          <a:xfrm>
            <a:off x="609600" y="4267200"/>
            <a:ext cx="4555862"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09600" y="1600200"/>
            <a:ext cx="8077200" cy="1569660"/>
          </a:xfrm>
          <a:prstGeom prst="rect">
            <a:avLst/>
          </a:prstGeom>
          <a:noFill/>
        </p:spPr>
        <p:txBody>
          <a:bodyPr wrap="square" rtlCol="0">
            <a:spAutoFit/>
          </a:bodyPr>
          <a:lstStyle/>
          <a:p>
            <a:r>
              <a:rPr lang="en-US" sz="2400" dirty="0" smtClean="0"/>
              <a:t>Determine how much product can be formed from the amounts given. Two bridges are required; the </a:t>
            </a:r>
            <a:r>
              <a:rPr lang="en-US" sz="2400" b="1" dirty="0" smtClean="0"/>
              <a:t>UNKNOWN</a:t>
            </a:r>
            <a:r>
              <a:rPr lang="en-US" sz="2400" dirty="0" smtClean="0"/>
              <a:t> is the amount of product (in </a:t>
            </a:r>
            <a:r>
              <a:rPr lang="en-US" sz="2400" dirty="0" err="1" smtClean="0"/>
              <a:t>mol</a:t>
            </a:r>
            <a:r>
              <a:rPr lang="en-US" sz="2400" dirty="0" smtClean="0"/>
              <a:t> or g, as appropriate).</a:t>
            </a:r>
            <a:endParaRPr lang="en-US" sz="2400" dirty="0"/>
          </a:p>
        </p:txBody>
      </p:sp>
      <p:sp>
        <p:nvSpPr>
          <p:cNvPr id="23" name="Title 1"/>
          <p:cNvSpPr txBox="1">
            <a:spLocks/>
          </p:cNvSpPr>
          <p:nvPr/>
        </p:nvSpPr>
        <p:spPr>
          <a:xfrm>
            <a:off x="519056" y="457200"/>
            <a:ext cx="7024744" cy="114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68580">
              <a:spcAft>
                <a:spcPts val="1200"/>
              </a:spcAft>
            </a:pPr>
            <a:r>
              <a:rPr lang="en-US" dirty="0" smtClean="0"/>
              <a:t>Determining LR</a:t>
            </a:r>
            <a:endParaRPr lang="en-US" dirty="0"/>
          </a:p>
        </p:txBody>
      </p:sp>
    </p:spTree>
    <p:extLst>
      <p:ext uri="{BB962C8B-B14F-4D97-AF65-F5344CB8AC3E}">
        <p14:creationId xmlns:p14="http://schemas.microsoft.com/office/powerpoint/2010/main" val="1964459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left)">
                                      <p:cBhvr>
                                        <p:cTn id="16" dur="500"/>
                                        <p:tgtEl>
                                          <p:spTgt spid="16"/>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wipe(left)">
                                      <p:cBhvr>
                                        <p:cTn id="25" dur="500"/>
                                        <p:tgtEl>
                                          <p:spTgt spid="17"/>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500"/>
                                        <p:tgtEl>
                                          <p:spTgt spid="19"/>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down)">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animBg="1"/>
      <p:bldP spid="17" grpId="0" animBg="1"/>
      <p:bldP spid="19" grpId="0"/>
      <p:bldP spid="2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66800"/>
            <a:ext cx="7024744" cy="1143000"/>
          </a:xfrm>
        </p:spPr>
        <p:txBody>
          <a:bodyPr>
            <a:normAutofit/>
          </a:bodyPr>
          <a:lstStyle/>
          <a:p>
            <a:pPr marL="68580" indent="0" algn="ctr">
              <a:spcAft>
                <a:spcPts val="1200"/>
              </a:spcAft>
            </a:pPr>
            <a:r>
              <a:rPr lang="en-US" dirty="0"/>
              <a:t>4</a:t>
            </a:r>
            <a:r>
              <a:rPr lang="en-US" dirty="0">
                <a:solidFill>
                  <a:schemeClr val="tx1"/>
                </a:solidFill>
              </a:rPr>
              <a:t> </a:t>
            </a:r>
            <a:r>
              <a:rPr lang="en-US" dirty="0"/>
              <a:t>Al  + 3 O</a:t>
            </a:r>
            <a:r>
              <a:rPr lang="en-US" baseline="-25000" dirty="0"/>
              <a:t>2</a:t>
            </a:r>
            <a:r>
              <a:rPr lang="en-US" dirty="0"/>
              <a:t>  →  2</a:t>
            </a:r>
            <a:r>
              <a:rPr lang="en-US" dirty="0">
                <a:solidFill>
                  <a:schemeClr val="tx1"/>
                </a:solidFill>
              </a:rPr>
              <a:t> </a:t>
            </a:r>
            <a:r>
              <a:rPr lang="en-US" dirty="0"/>
              <a:t>Al</a:t>
            </a:r>
            <a:r>
              <a:rPr lang="en-US" baseline="-25000" dirty="0"/>
              <a:t>2</a:t>
            </a:r>
            <a:r>
              <a:rPr lang="en-US" dirty="0"/>
              <a:t>O</a:t>
            </a:r>
            <a:r>
              <a:rPr lang="en-US" baseline="-25000" dirty="0"/>
              <a:t>3</a:t>
            </a:r>
            <a:endParaRPr lang="en-US" dirty="0"/>
          </a:p>
        </p:txBody>
      </p:sp>
      <p:grpSp>
        <p:nvGrpSpPr>
          <p:cNvPr id="12" name="Group 11"/>
          <p:cNvGrpSpPr/>
          <p:nvPr/>
        </p:nvGrpSpPr>
        <p:grpSpPr>
          <a:xfrm>
            <a:off x="457200" y="2512306"/>
            <a:ext cx="8229600" cy="2135894"/>
            <a:chOff x="457200" y="1828800"/>
            <a:chExt cx="8229600" cy="2135894"/>
          </a:xfrm>
        </p:grpSpPr>
        <p:sp>
          <p:nvSpPr>
            <p:cNvPr id="13" name="TextBox 12"/>
            <p:cNvSpPr txBox="1"/>
            <p:nvPr/>
          </p:nvSpPr>
          <p:spPr>
            <a:xfrm>
              <a:off x="457200" y="2193216"/>
              <a:ext cx="8229600" cy="1754326"/>
            </a:xfrm>
            <a:prstGeom prst="rect">
              <a:avLst/>
            </a:prstGeom>
            <a:noFill/>
            <a:ln w="25400">
              <a:solidFill>
                <a:schemeClr val="accent2"/>
              </a:solidFill>
            </a:ln>
          </p:spPr>
          <p:txBody>
            <a:bodyPr wrap="square" rtlCol="0">
              <a:spAutoFit/>
            </a:bodyPr>
            <a:lstStyle/>
            <a:p>
              <a:pPr>
                <a:tabLst>
                  <a:tab pos="574675" algn="ctr"/>
                  <a:tab pos="2005013" algn="ctr"/>
                  <a:tab pos="3657600" algn="ctr"/>
                  <a:tab pos="5368925" algn="ctr"/>
                  <a:tab pos="7094538" algn="ctr"/>
                </a:tabLst>
              </a:pPr>
              <a:r>
                <a:rPr lang="en-US" dirty="0" smtClean="0"/>
                <a:t>	</a:t>
              </a:r>
            </a:p>
            <a:p>
              <a:pPr>
                <a:tabLst>
                  <a:tab pos="574675" algn="ctr"/>
                  <a:tab pos="2005013" algn="ctr"/>
                  <a:tab pos="3657600" algn="ctr"/>
                  <a:tab pos="5368925" algn="ctr"/>
                  <a:tab pos="7094538" algn="ctr"/>
                </a:tabLst>
              </a:pPr>
              <a:endParaRPr lang="en-US" dirty="0"/>
            </a:p>
            <a:p>
              <a:pPr>
                <a:tabLst>
                  <a:tab pos="574675" algn="ctr"/>
                  <a:tab pos="2005013" algn="ctr"/>
                  <a:tab pos="3657600" algn="ctr"/>
                  <a:tab pos="5368925" algn="ctr"/>
                  <a:tab pos="7094538" algn="ctr"/>
                </a:tabLst>
              </a:pPr>
              <a:endParaRPr lang="en-US" dirty="0" smtClean="0"/>
            </a:p>
            <a:p>
              <a:pPr>
                <a:tabLst>
                  <a:tab pos="574675" algn="ctr"/>
                  <a:tab pos="2005013" algn="ctr"/>
                  <a:tab pos="3657600" algn="ctr"/>
                  <a:tab pos="5368925" algn="ctr"/>
                  <a:tab pos="7094538" algn="ctr"/>
                </a:tabLst>
              </a:pPr>
              <a:endParaRPr lang="en-US" dirty="0"/>
            </a:p>
            <a:p>
              <a:pPr>
                <a:tabLst>
                  <a:tab pos="574675" algn="ctr"/>
                  <a:tab pos="2005013" algn="ctr"/>
                  <a:tab pos="3657600" algn="ctr"/>
                  <a:tab pos="5368925" algn="ctr"/>
                  <a:tab pos="7094538" algn="ctr"/>
                </a:tabLst>
              </a:pPr>
              <a:endParaRPr lang="en-US" dirty="0" smtClean="0"/>
            </a:p>
            <a:p>
              <a:pPr>
                <a:tabLst>
                  <a:tab pos="574675" algn="ctr"/>
                  <a:tab pos="2005013" algn="ctr"/>
                  <a:tab pos="3657600" algn="ctr"/>
                  <a:tab pos="5368925" algn="ctr"/>
                  <a:tab pos="7094538" algn="ctr"/>
                </a:tabLst>
              </a:pPr>
              <a:endParaRPr lang="en-US" dirty="0"/>
            </a:p>
          </p:txBody>
        </p:sp>
        <p:sp>
          <p:nvSpPr>
            <p:cNvPr id="14" name="TextBox 13"/>
            <p:cNvSpPr txBox="1"/>
            <p:nvPr/>
          </p:nvSpPr>
          <p:spPr>
            <a:xfrm>
              <a:off x="457200" y="1828800"/>
              <a:ext cx="8229600" cy="369332"/>
            </a:xfrm>
            <a:prstGeom prst="rect">
              <a:avLst/>
            </a:prstGeom>
            <a:noFill/>
            <a:ln w="25400">
              <a:solidFill>
                <a:schemeClr val="accent2"/>
              </a:solidFill>
            </a:ln>
          </p:spPr>
          <p:txBody>
            <a:bodyPr wrap="square" rtlCol="0">
              <a:spAutoFit/>
            </a:bodyPr>
            <a:lstStyle/>
            <a:p>
              <a:pPr>
                <a:tabLst>
                  <a:tab pos="693738" algn="ctr"/>
                  <a:tab pos="2168525" algn="ctr"/>
                  <a:tab pos="3894138" algn="ctr"/>
                  <a:tab pos="5603875" algn="ctr"/>
                  <a:tab pos="7315200" algn="ctr"/>
                </a:tabLst>
              </a:pPr>
              <a:r>
                <a:rPr lang="en-US" dirty="0" smtClean="0"/>
                <a:t>	UNKNOWN	GIVEN	</a:t>
              </a:r>
              <a:r>
                <a:rPr lang="en-US" dirty="0" err="1" smtClean="0"/>
                <a:t>g→mol</a:t>
              </a:r>
              <a:r>
                <a:rPr lang="en-US" dirty="0" smtClean="0"/>
                <a:t> (G)</a:t>
              </a:r>
              <a:r>
                <a:rPr lang="en-US" dirty="0"/>
                <a:t>	</a:t>
              </a:r>
              <a:r>
                <a:rPr lang="en-US" b="1" dirty="0">
                  <a:solidFill>
                    <a:schemeClr val="accent6">
                      <a:lumMod val="75000"/>
                    </a:schemeClr>
                  </a:solidFill>
                </a:rPr>
                <a:t>Mole Ratio</a:t>
              </a:r>
              <a:r>
                <a:rPr lang="en-US" dirty="0"/>
                <a:t>	</a:t>
              </a:r>
              <a:r>
                <a:rPr lang="en-US" dirty="0" err="1" smtClean="0"/>
                <a:t>mol→g</a:t>
              </a:r>
              <a:r>
                <a:rPr lang="en-US" dirty="0" smtClean="0"/>
                <a:t> (U)</a:t>
              </a:r>
              <a:endParaRPr lang="en-US" dirty="0"/>
            </a:p>
          </p:txBody>
        </p:sp>
        <p:cxnSp>
          <p:nvCxnSpPr>
            <p:cNvPr id="15" name="Straight Connector 14"/>
            <p:cNvCxnSpPr/>
            <p:nvPr/>
          </p:nvCxnSpPr>
          <p:spPr>
            <a:xfrm>
              <a:off x="1981200" y="1828800"/>
              <a:ext cx="0" cy="211874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086600" y="1828800"/>
              <a:ext cx="0" cy="211874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334000" y="1828800"/>
              <a:ext cx="0" cy="211874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581400" y="1845952"/>
              <a:ext cx="0" cy="211874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13" idx="3"/>
            </p:cNvCxnSpPr>
            <p:nvPr/>
          </p:nvCxnSpPr>
          <p:spPr>
            <a:xfrm>
              <a:off x="1981200" y="3070379"/>
              <a:ext cx="670560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5" name="TextBox 24"/>
          <p:cNvSpPr txBox="1"/>
          <p:nvPr/>
        </p:nvSpPr>
        <p:spPr>
          <a:xfrm>
            <a:off x="457200" y="3569219"/>
            <a:ext cx="1524000" cy="400110"/>
          </a:xfrm>
          <a:prstGeom prst="rect">
            <a:avLst/>
          </a:prstGeom>
          <a:noFill/>
        </p:spPr>
        <p:txBody>
          <a:bodyPr wrap="square" rtlCol="0">
            <a:spAutoFit/>
          </a:bodyPr>
          <a:lstStyle/>
          <a:p>
            <a:pPr algn="r"/>
            <a:r>
              <a:rPr lang="en-US" sz="2000" dirty="0" smtClean="0"/>
              <a:t>g Al</a:t>
            </a:r>
            <a:r>
              <a:rPr lang="en-US" sz="2000" baseline="-25000" dirty="0"/>
              <a:t>2</a:t>
            </a:r>
            <a:r>
              <a:rPr lang="en-US" sz="2000" dirty="0" smtClean="0"/>
              <a:t>O</a:t>
            </a:r>
            <a:r>
              <a:rPr lang="en-US" sz="2000" baseline="-25000" dirty="0" smtClean="0"/>
              <a:t>3</a:t>
            </a:r>
            <a:r>
              <a:rPr lang="en-US" sz="2000" dirty="0" smtClean="0"/>
              <a:t>  =</a:t>
            </a:r>
            <a:endParaRPr lang="en-US" sz="2000" dirty="0"/>
          </a:p>
        </p:txBody>
      </p:sp>
      <p:sp>
        <p:nvSpPr>
          <p:cNvPr id="26" name="TextBox 25"/>
          <p:cNvSpPr txBox="1"/>
          <p:nvPr/>
        </p:nvSpPr>
        <p:spPr>
          <a:xfrm>
            <a:off x="2022987" y="3357716"/>
            <a:ext cx="1524000" cy="400110"/>
          </a:xfrm>
          <a:prstGeom prst="rect">
            <a:avLst/>
          </a:prstGeom>
          <a:noFill/>
        </p:spPr>
        <p:txBody>
          <a:bodyPr wrap="square" rtlCol="0">
            <a:spAutoFit/>
          </a:bodyPr>
          <a:lstStyle/>
          <a:p>
            <a:pPr algn="ctr"/>
            <a:r>
              <a:rPr lang="en-US" sz="2000" dirty="0" smtClean="0"/>
              <a:t>7.50 g Al</a:t>
            </a:r>
            <a:endParaRPr lang="en-US" sz="2000" baseline="-25000" dirty="0"/>
          </a:p>
        </p:txBody>
      </p:sp>
      <p:sp>
        <p:nvSpPr>
          <p:cNvPr id="32" name="TextBox 31"/>
          <p:cNvSpPr txBox="1"/>
          <p:nvPr/>
        </p:nvSpPr>
        <p:spPr>
          <a:xfrm>
            <a:off x="5410200" y="3336405"/>
            <a:ext cx="1676400" cy="400110"/>
          </a:xfrm>
          <a:prstGeom prst="rect">
            <a:avLst/>
          </a:prstGeom>
          <a:noFill/>
        </p:spPr>
        <p:txBody>
          <a:bodyPr wrap="square" rtlCol="0">
            <a:spAutoFit/>
          </a:bodyPr>
          <a:lstStyle/>
          <a:p>
            <a:pPr algn="ctr"/>
            <a:r>
              <a:rPr lang="en-US" sz="2000" dirty="0" smtClean="0"/>
              <a:t>2 </a:t>
            </a:r>
            <a:r>
              <a:rPr lang="en-US" sz="2000" dirty="0" err="1"/>
              <a:t>mol</a:t>
            </a:r>
            <a:r>
              <a:rPr lang="en-US" sz="2000" dirty="0"/>
              <a:t> </a:t>
            </a:r>
            <a:r>
              <a:rPr lang="en-US" sz="2000" dirty="0" smtClean="0"/>
              <a:t>Al</a:t>
            </a:r>
            <a:r>
              <a:rPr lang="en-US" sz="2000" baseline="-25000" dirty="0" smtClean="0"/>
              <a:t>2</a:t>
            </a:r>
            <a:r>
              <a:rPr lang="en-US" sz="2000" dirty="0" smtClean="0"/>
              <a:t>O</a:t>
            </a:r>
            <a:r>
              <a:rPr lang="en-US" sz="2000" baseline="-25000" dirty="0" smtClean="0"/>
              <a:t>3</a:t>
            </a:r>
            <a:endParaRPr lang="en-US" sz="2000" baseline="-25000" dirty="0"/>
          </a:p>
        </p:txBody>
      </p:sp>
      <p:sp>
        <p:nvSpPr>
          <p:cNvPr id="33" name="TextBox 32"/>
          <p:cNvSpPr txBox="1"/>
          <p:nvPr/>
        </p:nvSpPr>
        <p:spPr>
          <a:xfrm>
            <a:off x="5449529" y="3756545"/>
            <a:ext cx="1524000" cy="400110"/>
          </a:xfrm>
          <a:prstGeom prst="rect">
            <a:avLst/>
          </a:prstGeom>
          <a:noFill/>
        </p:spPr>
        <p:txBody>
          <a:bodyPr wrap="square" rtlCol="0">
            <a:spAutoFit/>
          </a:bodyPr>
          <a:lstStyle/>
          <a:p>
            <a:pPr algn="ctr"/>
            <a:r>
              <a:rPr lang="en-US" dirty="0" smtClean="0"/>
              <a:t> </a:t>
            </a:r>
            <a:r>
              <a:rPr lang="en-US" sz="2000" dirty="0"/>
              <a:t>4</a:t>
            </a:r>
            <a:r>
              <a:rPr lang="en-US" sz="2000" dirty="0" smtClean="0"/>
              <a:t> </a:t>
            </a:r>
            <a:r>
              <a:rPr lang="en-US" sz="2000" dirty="0" err="1"/>
              <a:t>mol</a:t>
            </a:r>
            <a:r>
              <a:rPr lang="en-US" sz="2000" dirty="0"/>
              <a:t> </a:t>
            </a:r>
            <a:r>
              <a:rPr lang="en-US" sz="2000" dirty="0" smtClean="0"/>
              <a:t>Al</a:t>
            </a:r>
            <a:endParaRPr lang="en-US" sz="2000" dirty="0"/>
          </a:p>
        </p:txBody>
      </p:sp>
      <p:cxnSp>
        <p:nvCxnSpPr>
          <p:cNvPr id="7" name="Straight Connector 6"/>
          <p:cNvCxnSpPr/>
          <p:nvPr/>
        </p:nvCxnSpPr>
        <p:spPr>
          <a:xfrm>
            <a:off x="2895600" y="3588829"/>
            <a:ext cx="4572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943600" y="3969329"/>
            <a:ext cx="838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811594" y="4705290"/>
            <a:ext cx="2112706" cy="400110"/>
          </a:xfrm>
          <a:prstGeom prst="rect">
            <a:avLst/>
          </a:prstGeom>
          <a:noFill/>
        </p:spPr>
        <p:txBody>
          <a:bodyPr wrap="square" rtlCol="0">
            <a:spAutoFit/>
          </a:bodyPr>
          <a:lstStyle/>
          <a:p>
            <a:r>
              <a:rPr lang="en-US" sz="2000" dirty="0" smtClean="0"/>
              <a:t>= 14.2 g Al</a:t>
            </a:r>
            <a:r>
              <a:rPr lang="en-US" sz="2000" baseline="-25000" dirty="0"/>
              <a:t>2</a:t>
            </a:r>
            <a:r>
              <a:rPr lang="en-US" sz="2000" dirty="0" smtClean="0"/>
              <a:t>O</a:t>
            </a:r>
            <a:r>
              <a:rPr lang="en-US" sz="2000" baseline="-25000" dirty="0"/>
              <a:t>3</a:t>
            </a:r>
          </a:p>
        </p:txBody>
      </p:sp>
      <p:sp>
        <p:nvSpPr>
          <p:cNvPr id="31" name="TextBox 30"/>
          <p:cNvSpPr txBox="1"/>
          <p:nvPr/>
        </p:nvSpPr>
        <p:spPr>
          <a:xfrm>
            <a:off x="3276600" y="1138535"/>
            <a:ext cx="1295400" cy="461665"/>
          </a:xfrm>
          <a:prstGeom prst="rect">
            <a:avLst/>
          </a:prstGeom>
          <a:noFill/>
        </p:spPr>
        <p:txBody>
          <a:bodyPr wrap="square" rtlCol="0">
            <a:spAutoFit/>
          </a:bodyPr>
          <a:lstStyle/>
          <a:p>
            <a:pPr algn="ctr"/>
            <a:r>
              <a:rPr lang="en-US" sz="2400" dirty="0" smtClean="0">
                <a:solidFill>
                  <a:schemeClr val="accent2"/>
                </a:solidFill>
              </a:rPr>
              <a:t>7.00 g</a:t>
            </a:r>
            <a:endParaRPr lang="en-US" sz="2400" dirty="0">
              <a:solidFill>
                <a:schemeClr val="accent2"/>
              </a:solidFill>
            </a:endParaRPr>
          </a:p>
        </p:txBody>
      </p:sp>
      <p:sp>
        <p:nvSpPr>
          <p:cNvPr id="39" name="TextBox 38"/>
          <p:cNvSpPr txBox="1"/>
          <p:nvPr/>
        </p:nvSpPr>
        <p:spPr>
          <a:xfrm>
            <a:off x="1676400" y="1124238"/>
            <a:ext cx="1295400" cy="461665"/>
          </a:xfrm>
          <a:prstGeom prst="rect">
            <a:avLst/>
          </a:prstGeom>
          <a:noFill/>
        </p:spPr>
        <p:txBody>
          <a:bodyPr wrap="square" rtlCol="0">
            <a:spAutoFit/>
          </a:bodyPr>
          <a:lstStyle/>
          <a:p>
            <a:pPr algn="ctr"/>
            <a:r>
              <a:rPr lang="en-US" sz="2400" dirty="0" smtClean="0">
                <a:solidFill>
                  <a:schemeClr val="accent2"/>
                </a:solidFill>
              </a:rPr>
              <a:t>7.50 g</a:t>
            </a:r>
            <a:endParaRPr lang="en-US" sz="2400" dirty="0">
              <a:solidFill>
                <a:schemeClr val="accent2"/>
              </a:solidFill>
            </a:endParaRPr>
          </a:p>
        </p:txBody>
      </p:sp>
      <p:sp>
        <p:nvSpPr>
          <p:cNvPr id="40" name="TextBox 39"/>
          <p:cNvSpPr txBox="1"/>
          <p:nvPr/>
        </p:nvSpPr>
        <p:spPr>
          <a:xfrm>
            <a:off x="7086600" y="3769274"/>
            <a:ext cx="1600200" cy="400110"/>
          </a:xfrm>
          <a:prstGeom prst="rect">
            <a:avLst/>
          </a:prstGeom>
          <a:noFill/>
        </p:spPr>
        <p:txBody>
          <a:bodyPr wrap="square" rtlCol="0">
            <a:spAutoFit/>
          </a:bodyPr>
          <a:lstStyle/>
          <a:p>
            <a:pPr algn="ctr"/>
            <a:r>
              <a:rPr lang="en-US" sz="2000" dirty="0" smtClean="0"/>
              <a:t>1 </a:t>
            </a:r>
            <a:r>
              <a:rPr lang="en-US" sz="2000" dirty="0" err="1"/>
              <a:t>mol</a:t>
            </a:r>
            <a:r>
              <a:rPr lang="en-US" sz="2000" dirty="0"/>
              <a:t> </a:t>
            </a:r>
            <a:r>
              <a:rPr lang="en-US" sz="2000" dirty="0" smtClean="0"/>
              <a:t>Al</a:t>
            </a:r>
            <a:r>
              <a:rPr lang="en-US" sz="2000" baseline="-25000" dirty="0"/>
              <a:t>2</a:t>
            </a:r>
            <a:r>
              <a:rPr lang="en-US" sz="2000" dirty="0" smtClean="0"/>
              <a:t>O</a:t>
            </a:r>
            <a:r>
              <a:rPr lang="en-US" sz="2000" baseline="-25000" dirty="0" smtClean="0"/>
              <a:t>3</a:t>
            </a:r>
            <a:endParaRPr lang="en-US" sz="2000" baseline="-25000" dirty="0"/>
          </a:p>
        </p:txBody>
      </p:sp>
      <p:sp>
        <p:nvSpPr>
          <p:cNvPr id="41" name="TextBox 40"/>
          <p:cNvSpPr txBox="1"/>
          <p:nvPr/>
        </p:nvSpPr>
        <p:spPr>
          <a:xfrm>
            <a:off x="3733800" y="3333690"/>
            <a:ext cx="1524000" cy="400110"/>
          </a:xfrm>
          <a:prstGeom prst="rect">
            <a:avLst/>
          </a:prstGeom>
          <a:noFill/>
        </p:spPr>
        <p:txBody>
          <a:bodyPr wrap="square" rtlCol="0">
            <a:spAutoFit/>
          </a:bodyPr>
          <a:lstStyle/>
          <a:p>
            <a:pPr algn="ctr"/>
            <a:r>
              <a:rPr lang="en-US" dirty="0" smtClean="0"/>
              <a:t> </a:t>
            </a:r>
            <a:r>
              <a:rPr lang="en-US" sz="2000" dirty="0" smtClean="0"/>
              <a:t>1 </a:t>
            </a:r>
            <a:r>
              <a:rPr lang="en-US" sz="2000" dirty="0" err="1"/>
              <a:t>mol</a:t>
            </a:r>
            <a:r>
              <a:rPr lang="en-US" sz="2000" dirty="0"/>
              <a:t> </a:t>
            </a:r>
            <a:r>
              <a:rPr lang="en-US" sz="2000" dirty="0" smtClean="0"/>
              <a:t>Al</a:t>
            </a:r>
            <a:endParaRPr lang="en-US" sz="2000" dirty="0"/>
          </a:p>
        </p:txBody>
      </p:sp>
      <p:sp>
        <p:nvSpPr>
          <p:cNvPr id="42" name="TextBox 41"/>
          <p:cNvSpPr txBox="1"/>
          <p:nvPr/>
        </p:nvSpPr>
        <p:spPr>
          <a:xfrm>
            <a:off x="3713328" y="3769274"/>
            <a:ext cx="1524000" cy="400110"/>
          </a:xfrm>
          <a:prstGeom prst="rect">
            <a:avLst/>
          </a:prstGeom>
          <a:noFill/>
        </p:spPr>
        <p:txBody>
          <a:bodyPr wrap="square" rtlCol="0">
            <a:spAutoFit/>
          </a:bodyPr>
          <a:lstStyle/>
          <a:p>
            <a:pPr algn="ctr"/>
            <a:r>
              <a:rPr lang="en-US" dirty="0" smtClean="0"/>
              <a:t> </a:t>
            </a:r>
            <a:r>
              <a:rPr lang="en-US" sz="2000" dirty="0" smtClean="0"/>
              <a:t>27.0 g Al</a:t>
            </a:r>
            <a:endParaRPr lang="en-US" sz="2000" dirty="0"/>
          </a:p>
        </p:txBody>
      </p:sp>
      <p:sp>
        <p:nvSpPr>
          <p:cNvPr id="43" name="TextBox 42"/>
          <p:cNvSpPr txBox="1"/>
          <p:nvPr/>
        </p:nvSpPr>
        <p:spPr>
          <a:xfrm>
            <a:off x="6973529" y="3357716"/>
            <a:ext cx="1713271" cy="369332"/>
          </a:xfrm>
          <a:prstGeom prst="rect">
            <a:avLst/>
          </a:prstGeom>
          <a:noFill/>
        </p:spPr>
        <p:txBody>
          <a:bodyPr wrap="square" rtlCol="0">
            <a:spAutoFit/>
          </a:bodyPr>
          <a:lstStyle/>
          <a:p>
            <a:pPr algn="ctr"/>
            <a:r>
              <a:rPr lang="en-US" sz="1600" dirty="0" smtClean="0"/>
              <a:t> </a:t>
            </a:r>
            <a:r>
              <a:rPr lang="en-US" dirty="0" smtClean="0"/>
              <a:t>102.0 g Al</a:t>
            </a:r>
            <a:r>
              <a:rPr lang="en-US" baseline="-25000" dirty="0"/>
              <a:t>2</a:t>
            </a:r>
            <a:r>
              <a:rPr lang="en-US" dirty="0" smtClean="0"/>
              <a:t>O</a:t>
            </a:r>
            <a:r>
              <a:rPr lang="en-US" baseline="-25000" dirty="0" smtClean="0"/>
              <a:t>3</a:t>
            </a:r>
            <a:endParaRPr lang="en-US" baseline="-25000" dirty="0"/>
          </a:p>
        </p:txBody>
      </p:sp>
      <p:cxnSp>
        <p:nvCxnSpPr>
          <p:cNvPr id="44" name="Straight Connector 43"/>
          <p:cNvCxnSpPr/>
          <p:nvPr/>
        </p:nvCxnSpPr>
        <p:spPr>
          <a:xfrm>
            <a:off x="4229100" y="3561146"/>
            <a:ext cx="8382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4495800" y="3984719"/>
            <a:ext cx="571500" cy="10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391400" y="3984824"/>
            <a:ext cx="109068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5791200" y="3588829"/>
            <a:ext cx="1182329"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33400" y="381000"/>
            <a:ext cx="3505200" cy="646331"/>
          </a:xfrm>
          <a:prstGeom prst="rect">
            <a:avLst/>
          </a:prstGeom>
          <a:noFill/>
        </p:spPr>
        <p:txBody>
          <a:bodyPr wrap="square" rtlCol="0">
            <a:spAutoFit/>
          </a:bodyPr>
          <a:lstStyle/>
          <a:p>
            <a:r>
              <a:rPr lang="en-US" sz="3600" b="1" dirty="0" smtClean="0">
                <a:solidFill>
                  <a:schemeClr val="accent2"/>
                </a:solidFill>
              </a:rPr>
              <a:t>Bridge 1</a:t>
            </a:r>
            <a:endParaRPr lang="en-US" sz="3600" b="1" dirty="0">
              <a:solidFill>
                <a:schemeClr val="accent2"/>
              </a:solidFill>
            </a:endParaRPr>
          </a:p>
        </p:txBody>
      </p:sp>
      <p:sp>
        <p:nvSpPr>
          <p:cNvPr id="34" name="TextBox 33"/>
          <p:cNvSpPr txBox="1"/>
          <p:nvPr/>
        </p:nvSpPr>
        <p:spPr>
          <a:xfrm>
            <a:off x="4648200" y="0"/>
            <a:ext cx="3505200" cy="584775"/>
          </a:xfrm>
          <a:prstGeom prst="rect">
            <a:avLst/>
          </a:prstGeom>
          <a:noFill/>
        </p:spPr>
        <p:txBody>
          <a:bodyPr wrap="square" rtlCol="0">
            <a:spAutoFit/>
          </a:bodyPr>
          <a:lstStyle/>
          <a:p>
            <a:pPr algn="ctr"/>
            <a:r>
              <a:rPr lang="en-US" sz="3200" b="1" dirty="0" smtClean="0">
                <a:solidFill>
                  <a:schemeClr val="bg1"/>
                </a:solidFill>
              </a:rPr>
              <a:t>GIVEN not moles</a:t>
            </a:r>
            <a:endParaRPr lang="en-US" sz="3200" b="1" dirty="0">
              <a:solidFill>
                <a:schemeClr val="bg1"/>
              </a:solidFill>
            </a:endParaRPr>
          </a:p>
        </p:txBody>
      </p:sp>
    </p:spTree>
    <p:extLst>
      <p:ext uri="{BB962C8B-B14F-4D97-AF65-F5344CB8AC3E}">
        <p14:creationId xmlns:p14="http://schemas.microsoft.com/office/powerpoint/2010/main" val="170876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fade">
                                      <p:cBhvr>
                                        <p:cTn id="17" dur="500"/>
                                        <p:tgtEl>
                                          <p:spTgt spid="42"/>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41"/>
                                        </p:tgtEl>
                                        <p:attrNameLst>
                                          <p:attrName>style.visibility</p:attrName>
                                        </p:attrNameLst>
                                      </p:cBhvr>
                                      <p:to>
                                        <p:strVal val="visible"/>
                                      </p:to>
                                    </p:set>
                                    <p:animEffect transition="in" filter="fade">
                                      <p:cBhvr>
                                        <p:cTn id="21" dur="500"/>
                                        <p:tgtEl>
                                          <p:spTgt spid="41"/>
                                        </p:tgtEl>
                                      </p:cBhvr>
                                    </p:animEffect>
                                  </p:childTnLst>
                                </p:cTn>
                              </p:par>
                            </p:childTnLst>
                          </p:cTn>
                        </p:par>
                        <p:par>
                          <p:cTn id="22" fill="hold">
                            <p:stCondLst>
                              <p:cond delay="1000"/>
                            </p:stCondLst>
                            <p:childTnLst>
                              <p:par>
                                <p:cTn id="23" presetID="22" presetClass="entr" presetSubtype="8"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par>
                                <p:cTn id="26" presetID="22" presetClass="entr" presetSubtype="8" fill="hold" nodeType="withEffect">
                                  <p:stCondLst>
                                    <p:cond delay="0"/>
                                  </p:stCondLst>
                                  <p:childTnLst>
                                    <p:set>
                                      <p:cBhvr>
                                        <p:cTn id="27" dur="1" fill="hold">
                                          <p:stCondLst>
                                            <p:cond delay="0"/>
                                          </p:stCondLst>
                                        </p:cTn>
                                        <p:tgtEl>
                                          <p:spTgt spid="45"/>
                                        </p:tgtEl>
                                        <p:attrNameLst>
                                          <p:attrName>style.visibility</p:attrName>
                                        </p:attrNameLst>
                                      </p:cBhvr>
                                      <p:to>
                                        <p:strVal val="visible"/>
                                      </p:to>
                                    </p:set>
                                    <p:animEffect transition="in" filter="wipe(left)">
                                      <p:cBhvr>
                                        <p:cTn id="28" dur="500"/>
                                        <p:tgtEl>
                                          <p:spTgt spid="4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fade">
                                      <p:cBhvr>
                                        <p:cTn id="33" dur="500"/>
                                        <p:tgtEl>
                                          <p:spTgt spid="33"/>
                                        </p:tgtEl>
                                      </p:cBhvr>
                                    </p:animEffect>
                                  </p:childTnLst>
                                </p:cTn>
                              </p:par>
                            </p:childTnLst>
                          </p:cTn>
                        </p:par>
                        <p:par>
                          <p:cTn id="34" fill="hold">
                            <p:stCondLst>
                              <p:cond delay="500"/>
                            </p:stCondLst>
                            <p:childTnLst>
                              <p:par>
                                <p:cTn id="35" presetID="10" presetClass="entr" presetSubtype="0" fill="hold" grpId="0" nodeType="after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fade">
                                      <p:cBhvr>
                                        <p:cTn id="37" dur="500"/>
                                        <p:tgtEl>
                                          <p:spTgt spid="32"/>
                                        </p:tgtEl>
                                      </p:cBhvr>
                                    </p:animEffect>
                                  </p:childTnLst>
                                </p:cTn>
                              </p:par>
                            </p:childTnLst>
                          </p:cTn>
                        </p:par>
                        <p:par>
                          <p:cTn id="38" fill="hold">
                            <p:stCondLst>
                              <p:cond delay="1000"/>
                            </p:stCondLst>
                            <p:childTnLst>
                              <p:par>
                                <p:cTn id="39" presetID="22" presetClass="entr" presetSubtype="8" fill="hold" nodeType="afterEffect">
                                  <p:stCondLst>
                                    <p:cond delay="0"/>
                                  </p:stCondLst>
                                  <p:childTnLst>
                                    <p:set>
                                      <p:cBhvr>
                                        <p:cTn id="40" dur="1" fill="hold">
                                          <p:stCondLst>
                                            <p:cond delay="0"/>
                                          </p:stCondLst>
                                        </p:cTn>
                                        <p:tgtEl>
                                          <p:spTgt spid="37"/>
                                        </p:tgtEl>
                                        <p:attrNameLst>
                                          <p:attrName>style.visibility</p:attrName>
                                        </p:attrNameLst>
                                      </p:cBhvr>
                                      <p:to>
                                        <p:strVal val="visible"/>
                                      </p:to>
                                    </p:set>
                                    <p:animEffect transition="in" filter="wipe(left)">
                                      <p:cBhvr>
                                        <p:cTn id="41" dur="500"/>
                                        <p:tgtEl>
                                          <p:spTgt spid="37"/>
                                        </p:tgtEl>
                                      </p:cBhvr>
                                    </p:animEffect>
                                  </p:childTnLst>
                                </p:cTn>
                              </p:par>
                              <p:par>
                                <p:cTn id="42" presetID="22" presetClass="entr" presetSubtype="8" fill="hold" nodeType="withEffect">
                                  <p:stCondLst>
                                    <p:cond delay="0"/>
                                  </p:stCondLst>
                                  <p:childTnLst>
                                    <p:set>
                                      <p:cBhvr>
                                        <p:cTn id="43" dur="1" fill="hold">
                                          <p:stCondLst>
                                            <p:cond delay="0"/>
                                          </p:stCondLst>
                                        </p:cTn>
                                        <p:tgtEl>
                                          <p:spTgt spid="44"/>
                                        </p:tgtEl>
                                        <p:attrNameLst>
                                          <p:attrName>style.visibility</p:attrName>
                                        </p:attrNameLst>
                                      </p:cBhvr>
                                      <p:to>
                                        <p:strVal val="visible"/>
                                      </p:to>
                                    </p:set>
                                    <p:animEffect transition="in" filter="wipe(left)">
                                      <p:cBhvr>
                                        <p:cTn id="44" dur="500"/>
                                        <p:tgtEl>
                                          <p:spTgt spid="44"/>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fade">
                                      <p:cBhvr>
                                        <p:cTn id="49" dur="500"/>
                                        <p:tgtEl>
                                          <p:spTgt spid="40"/>
                                        </p:tgtEl>
                                      </p:cBhvr>
                                    </p:animEffect>
                                  </p:childTnLst>
                                </p:cTn>
                              </p:par>
                            </p:childTnLst>
                          </p:cTn>
                        </p:par>
                        <p:par>
                          <p:cTn id="50" fill="hold">
                            <p:stCondLst>
                              <p:cond delay="500"/>
                            </p:stCondLst>
                            <p:childTnLst>
                              <p:par>
                                <p:cTn id="51" presetID="10" presetClass="entr" presetSubtype="0" fill="hold" grpId="0" nodeType="afterEffect">
                                  <p:stCondLst>
                                    <p:cond delay="0"/>
                                  </p:stCondLst>
                                  <p:childTnLst>
                                    <p:set>
                                      <p:cBhvr>
                                        <p:cTn id="52" dur="1" fill="hold">
                                          <p:stCondLst>
                                            <p:cond delay="0"/>
                                          </p:stCondLst>
                                        </p:cTn>
                                        <p:tgtEl>
                                          <p:spTgt spid="43"/>
                                        </p:tgtEl>
                                        <p:attrNameLst>
                                          <p:attrName>style.visibility</p:attrName>
                                        </p:attrNameLst>
                                      </p:cBhvr>
                                      <p:to>
                                        <p:strVal val="visible"/>
                                      </p:to>
                                    </p:set>
                                    <p:animEffect transition="in" filter="fade">
                                      <p:cBhvr>
                                        <p:cTn id="53" dur="500"/>
                                        <p:tgtEl>
                                          <p:spTgt spid="43"/>
                                        </p:tgtEl>
                                      </p:cBhvr>
                                    </p:animEffect>
                                  </p:childTnLst>
                                </p:cTn>
                              </p:par>
                            </p:childTnLst>
                          </p:cTn>
                        </p:par>
                        <p:par>
                          <p:cTn id="54" fill="hold">
                            <p:stCondLst>
                              <p:cond delay="1000"/>
                            </p:stCondLst>
                            <p:childTnLst>
                              <p:par>
                                <p:cTn id="55" presetID="22" presetClass="entr" presetSubtype="8" fill="hold" nodeType="afterEffect">
                                  <p:stCondLst>
                                    <p:cond delay="0"/>
                                  </p:stCondLst>
                                  <p:childTnLst>
                                    <p:set>
                                      <p:cBhvr>
                                        <p:cTn id="56" dur="1" fill="hold">
                                          <p:stCondLst>
                                            <p:cond delay="0"/>
                                          </p:stCondLst>
                                        </p:cTn>
                                        <p:tgtEl>
                                          <p:spTgt spid="47"/>
                                        </p:tgtEl>
                                        <p:attrNameLst>
                                          <p:attrName>style.visibility</p:attrName>
                                        </p:attrNameLst>
                                      </p:cBhvr>
                                      <p:to>
                                        <p:strVal val="visible"/>
                                      </p:to>
                                    </p:set>
                                    <p:animEffect transition="in" filter="wipe(left)">
                                      <p:cBhvr>
                                        <p:cTn id="57" dur="500"/>
                                        <p:tgtEl>
                                          <p:spTgt spid="47"/>
                                        </p:tgtEl>
                                      </p:cBhvr>
                                    </p:animEffect>
                                  </p:childTnLst>
                                </p:cTn>
                              </p:par>
                              <p:par>
                                <p:cTn id="58" presetID="22" presetClass="entr" presetSubtype="8" fill="hold" nodeType="withEffect">
                                  <p:stCondLst>
                                    <p:cond delay="0"/>
                                  </p:stCondLst>
                                  <p:childTnLst>
                                    <p:set>
                                      <p:cBhvr>
                                        <p:cTn id="59" dur="1" fill="hold">
                                          <p:stCondLst>
                                            <p:cond delay="0"/>
                                          </p:stCondLst>
                                        </p:cTn>
                                        <p:tgtEl>
                                          <p:spTgt spid="46"/>
                                        </p:tgtEl>
                                        <p:attrNameLst>
                                          <p:attrName>style.visibility</p:attrName>
                                        </p:attrNameLst>
                                      </p:cBhvr>
                                      <p:to>
                                        <p:strVal val="visible"/>
                                      </p:to>
                                    </p:set>
                                    <p:animEffect transition="in" filter="wipe(left)">
                                      <p:cBhvr>
                                        <p:cTn id="60" dur="500"/>
                                        <p:tgtEl>
                                          <p:spTgt spid="46"/>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38">
                                            <p:txEl>
                                              <p:pRg st="0" end="0"/>
                                            </p:txEl>
                                          </p:spTgt>
                                        </p:tgtEl>
                                        <p:attrNameLst>
                                          <p:attrName>style.visibility</p:attrName>
                                        </p:attrNameLst>
                                      </p:cBhvr>
                                      <p:to>
                                        <p:strVal val="visible"/>
                                      </p:to>
                                    </p:set>
                                    <p:animEffect transition="in" filter="fade">
                                      <p:cBhvr>
                                        <p:cTn id="65" dur="500"/>
                                        <p:tgtEl>
                                          <p:spTgt spid="38">
                                            <p:txEl>
                                              <p:pRg st="0" end="0"/>
                                            </p:txEl>
                                          </p:spTgt>
                                        </p:tgtEl>
                                      </p:cBhvr>
                                    </p:animEffect>
                                  </p:childTnLst>
                                </p:cTn>
                              </p:par>
                            </p:childTnLst>
                          </p:cTn>
                        </p:par>
                        <p:par>
                          <p:cTn id="66" fill="hold">
                            <p:stCondLst>
                              <p:cond delay="500"/>
                            </p:stCondLst>
                            <p:childTnLst>
                              <p:par>
                                <p:cTn id="67" presetID="6" presetClass="emph" presetSubtype="0" fill="hold" grpId="0" nodeType="afterEffect">
                                  <p:stCondLst>
                                    <p:cond delay="250"/>
                                  </p:stCondLst>
                                  <p:childTnLst>
                                    <p:animScale>
                                      <p:cBhvr>
                                        <p:cTn id="68" dur="1000" fill="hold"/>
                                        <p:tgtEl>
                                          <p:spTgt spid="38">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32" grpId="0"/>
      <p:bldP spid="33" grpId="0"/>
      <p:bldP spid="38" grpId="0" build="allAtOnce"/>
      <p:bldP spid="40" grpId="0"/>
      <p:bldP spid="41" grpId="0"/>
      <p:bldP spid="42" grpId="0"/>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137160"/>
            <a:ext cx="3300984" cy="1463040"/>
          </a:xfrm>
        </p:spPr>
        <p:txBody>
          <a:bodyPr>
            <a:normAutofit/>
          </a:bodyPr>
          <a:lstStyle/>
          <a:p>
            <a:r>
              <a:rPr lang="en-US" dirty="0" smtClean="0"/>
              <a:t>Why Do Reactions Stop?</a:t>
            </a:r>
            <a:endParaRPr lang="en-US" dirty="0"/>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l="9052" r="9052"/>
          <a:stretch>
            <a:fillRect/>
          </a:stretch>
        </p:blipFill>
        <p:spPr/>
      </p:pic>
      <p:sp>
        <p:nvSpPr>
          <p:cNvPr id="3" name="Content Placeholder 2"/>
          <p:cNvSpPr>
            <a:spLocks noGrp="1"/>
          </p:cNvSpPr>
          <p:nvPr>
            <p:ph type="body" sz="half" idx="2"/>
          </p:nvPr>
        </p:nvSpPr>
        <p:spPr>
          <a:xfrm>
            <a:off x="4495800" y="1676400"/>
            <a:ext cx="3733800" cy="4572000"/>
          </a:xfrm>
        </p:spPr>
        <p:txBody>
          <a:bodyPr>
            <a:normAutofit lnSpcReduction="10000"/>
          </a:bodyPr>
          <a:lstStyle/>
          <a:p>
            <a:pPr marL="68580" indent="0">
              <a:buNone/>
            </a:pPr>
            <a:r>
              <a:rPr lang="en-US" b="1" dirty="0" smtClean="0"/>
              <a:t>One Valentine Treat Bag requires:</a:t>
            </a:r>
          </a:p>
          <a:p>
            <a:pPr marL="285750" indent="-227013">
              <a:buClr>
                <a:schemeClr val="accent2"/>
              </a:buClr>
              <a:buFont typeface="Wingdings" pitchFamily="2" charset="2"/>
              <a:buChar char="v"/>
            </a:pPr>
            <a:r>
              <a:rPr lang="en-US" dirty="0" smtClean="0"/>
              <a:t>1 bag with closure</a:t>
            </a:r>
          </a:p>
          <a:p>
            <a:pPr marL="285750" indent="-227013">
              <a:buClr>
                <a:schemeClr val="accent2"/>
              </a:buClr>
              <a:buFont typeface="Wingdings" pitchFamily="2" charset="2"/>
              <a:buChar char="v"/>
            </a:pPr>
            <a:r>
              <a:rPr lang="en-US" dirty="0" smtClean="0"/>
              <a:t>1 box Sweet Heart candies</a:t>
            </a:r>
          </a:p>
          <a:p>
            <a:pPr marL="285750" indent="-227013">
              <a:buClr>
                <a:schemeClr val="accent2"/>
              </a:buClr>
              <a:buFont typeface="Wingdings" pitchFamily="2" charset="2"/>
              <a:buChar char="v"/>
            </a:pPr>
            <a:r>
              <a:rPr lang="en-US" dirty="0" smtClean="0"/>
              <a:t>2 watermelon Blow-Pops</a:t>
            </a:r>
          </a:p>
          <a:p>
            <a:pPr marL="285750" indent="-227013">
              <a:buClr>
                <a:schemeClr val="accent2"/>
              </a:buClr>
              <a:buFont typeface="Wingdings" pitchFamily="2" charset="2"/>
              <a:buChar char="v"/>
            </a:pPr>
            <a:r>
              <a:rPr lang="en-US" dirty="0" smtClean="0"/>
              <a:t>4 Hershey’s Kisses</a:t>
            </a:r>
          </a:p>
          <a:p>
            <a:pPr marL="285750" indent="-227013">
              <a:buClr>
                <a:schemeClr val="accent2"/>
              </a:buClr>
              <a:buFont typeface="Wingdings" pitchFamily="2" charset="2"/>
              <a:buChar char="v"/>
            </a:pPr>
            <a:r>
              <a:rPr lang="en-US" dirty="0" smtClean="0"/>
              <a:t>3 Hershey’s Hugs</a:t>
            </a:r>
          </a:p>
          <a:p>
            <a:pPr marL="285750" indent="-227013">
              <a:buClr>
                <a:schemeClr val="accent2"/>
              </a:buClr>
              <a:buFont typeface="Wingdings" pitchFamily="2" charset="2"/>
              <a:buChar char="v"/>
            </a:pPr>
            <a:r>
              <a:rPr lang="en-US" dirty="0" smtClean="0"/>
              <a:t>1 heart-shaped Valentine card</a:t>
            </a:r>
          </a:p>
          <a:p>
            <a:pPr marL="285750" indent="-227013">
              <a:buClr>
                <a:schemeClr val="accent2"/>
              </a:buClr>
              <a:buFont typeface="Wingdings" pitchFamily="2" charset="2"/>
              <a:buChar char="v"/>
            </a:pPr>
            <a:endParaRPr lang="en-US" dirty="0"/>
          </a:p>
          <a:p>
            <a:pPr marL="58737">
              <a:buClr>
                <a:schemeClr val="accent2"/>
              </a:buClr>
            </a:pPr>
            <a:r>
              <a:rPr lang="en-US" dirty="0" smtClean="0"/>
              <a:t>Based on the inventory of supplies listed on p. 8, how many treat bags can be assembled?</a:t>
            </a:r>
          </a:p>
          <a:p>
            <a:pPr marL="58737">
              <a:spcAft>
                <a:spcPts val="1200"/>
              </a:spcAft>
              <a:buClr>
                <a:schemeClr val="accent2"/>
              </a:buClr>
            </a:pPr>
            <a:r>
              <a:rPr lang="en-US" dirty="0" smtClean="0"/>
              <a:t>Why can’t additional bags be put together?</a:t>
            </a:r>
          </a:p>
          <a:p>
            <a:pPr marL="58737">
              <a:buClr>
                <a:schemeClr val="accent2"/>
              </a:buClr>
            </a:pPr>
            <a:r>
              <a:rPr lang="en-US" dirty="0" smtClean="0"/>
              <a:t>The ____________________ represent the </a:t>
            </a:r>
            <a:r>
              <a:rPr lang="en-US" u="sng" dirty="0" smtClean="0">
                <a:uFill>
                  <a:solidFill>
                    <a:schemeClr val="accent2"/>
                  </a:solidFill>
                </a:uFill>
              </a:rPr>
              <a:t>limiting</a:t>
            </a:r>
            <a:r>
              <a:rPr lang="en-US" dirty="0" smtClean="0"/>
              <a:t> reactant. All other reactants are ____________ reactants.</a:t>
            </a:r>
          </a:p>
        </p:txBody>
      </p:sp>
      <p:sp>
        <p:nvSpPr>
          <p:cNvPr id="4" name="TextBox 3"/>
          <p:cNvSpPr txBox="1"/>
          <p:nvPr/>
        </p:nvSpPr>
        <p:spPr>
          <a:xfrm>
            <a:off x="4648200" y="86380"/>
            <a:ext cx="3505200" cy="523220"/>
          </a:xfrm>
          <a:prstGeom prst="rect">
            <a:avLst/>
          </a:prstGeom>
          <a:noFill/>
        </p:spPr>
        <p:txBody>
          <a:bodyPr wrap="square" rtlCol="0">
            <a:spAutoFit/>
          </a:bodyPr>
          <a:lstStyle/>
          <a:p>
            <a:pPr algn="ctr"/>
            <a:r>
              <a:rPr lang="en-US" sz="2800" dirty="0" smtClean="0">
                <a:solidFill>
                  <a:schemeClr val="bg1"/>
                </a:solidFill>
              </a:rPr>
              <a:t>p. 8 of Notes</a:t>
            </a:r>
            <a:endParaRPr lang="en-US" sz="2800" dirty="0">
              <a:solidFill>
                <a:schemeClr val="bg1"/>
              </a:solidFill>
            </a:endParaRPr>
          </a:p>
        </p:txBody>
      </p:sp>
      <p:sp>
        <p:nvSpPr>
          <p:cNvPr id="8" name="TextBox 7"/>
          <p:cNvSpPr txBox="1"/>
          <p:nvPr/>
        </p:nvSpPr>
        <p:spPr>
          <a:xfrm>
            <a:off x="5257800" y="5105400"/>
            <a:ext cx="1828800" cy="338554"/>
          </a:xfrm>
          <a:prstGeom prst="rect">
            <a:avLst/>
          </a:prstGeom>
          <a:noFill/>
        </p:spPr>
        <p:txBody>
          <a:bodyPr wrap="square" rtlCol="0">
            <a:spAutoFit/>
          </a:bodyPr>
          <a:lstStyle/>
          <a:p>
            <a:r>
              <a:rPr lang="en-US" sz="1600" b="1" i="1" dirty="0" smtClean="0">
                <a:solidFill>
                  <a:schemeClr val="accent2"/>
                </a:solidFill>
              </a:rPr>
              <a:t>Hershey’s Hugs</a:t>
            </a:r>
            <a:endParaRPr lang="en-US" sz="1600" b="1" i="1" dirty="0">
              <a:solidFill>
                <a:schemeClr val="accent2"/>
              </a:solidFill>
            </a:endParaRPr>
          </a:p>
        </p:txBody>
      </p:sp>
      <p:sp>
        <p:nvSpPr>
          <p:cNvPr id="9" name="TextBox 8"/>
          <p:cNvSpPr txBox="1"/>
          <p:nvPr/>
        </p:nvSpPr>
        <p:spPr>
          <a:xfrm>
            <a:off x="6019800" y="5562600"/>
            <a:ext cx="1219200" cy="338554"/>
          </a:xfrm>
          <a:prstGeom prst="rect">
            <a:avLst/>
          </a:prstGeom>
          <a:noFill/>
        </p:spPr>
        <p:txBody>
          <a:bodyPr wrap="square" rtlCol="0">
            <a:spAutoFit/>
          </a:bodyPr>
          <a:lstStyle/>
          <a:p>
            <a:pPr algn="ctr"/>
            <a:r>
              <a:rPr lang="en-US" sz="1600" b="1" i="1" dirty="0" smtClean="0">
                <a:solidFill>
                  <a:schemeClr val="accent2"/>
                </a:solidFill>
              </a:rPr>
              <a:t>excess</a:t>
            </a:r>
            <a:endParaRPr lang="en-US" sz="1600" b="1" i="1" dirty="0">
              <a:solidFill>
                <a:schemeClr val="accent2"/>
              </a:solidFill>
            </a:endParaRPr>
          </a:p>
        </p:txBody>
      </p:sp>
      <p:sp>
        <p:nvSpPr>
          <p:cNvPr id="10" name="TextBox 9"/>
          <p:cNvSpPr txBox="1"/>
          <p:nvPr/>
        </p:nvSpPr>
        <p:spPr>
          <a:xfrm>
            <a:off x="6678561" y="4225895"/>
            <a:ext cx="553065" cy="338554"/>
          </a:xfrm>
          <a:prstGeom prst="rect">
            <a:avLst/>
          </a:prstGeom>
          <a:noFill/>
        </p:spPr>
        <p:txBody>
          <a:bodyPr wrap="square" rtlCol="0">
            <a:spAutoFit/>
          </a:bodyPr>
          <a:lstStyle/>
          <a:p>
            <a:pPr algn="ctr"/>
            <a:r>
              <a:rPr lang="en-US" sz="1600" b="1" i="1" dirty="0" smtClean="0">
                <a:solidFill>
                  <a:schemeClr val="accent2"/>
                </a:solidFill>
              </a:rPr>
              <a:t>24</a:t>
            </a:r>
            <a:endParaRPr lang="en-US" sz="1600" b="1" i="1" dirty="0">
              <a:solidFill>
                <a:schemeClr val="accent2"/>
              </a:solidFill>
            </a:endParaRPr>
          </a:p>
        </p:txBody>
      </p:sp>
    </p:spTree>
    <p:extLst>
      <p:ext uri="{BB962C8B-B14F-4D97-AF65-F5344CB8AC3E}">
        <p14:creationId xmlns:p14="http://schemas.microsoft.com/office/powerpoint/2010/main" val="1754101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500"/>
                                        <p:tgtEl>
                                          <p:spTgt spid="3">
                                            <p:txEl>
                                              <p:pRg st="8" end="8"/>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5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500"/>
                                        <p:tgtEl>
                                          <p:spTgt spid="3">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fade">
                                      <p:cBhvr>
                                        <p:cTn id="51" dur="500"/>
                                        <p:tgtEl>
                                          <p:spTgt spid="3">
                                            <p:txEl>
                                              <p:pRg st="10" end="1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fade">
                                      <p:cBhvr>
                                        <p:cTn id="56" dur="500"/>
                                        <p:tgtEl>
                                          <p:spTgt spid="8"/>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fade">
                                      <p:cBhvr>
                                        <p:cTn id="6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66800"/>
            <a:ext cx="7024744" cy="1143000"/>
          </a:xfrm>
        </p:spPr>
        <p:txBody>
          <a:bodyPr>
            <a:normAutofit/>
          </a:bodyPr>
          <a:lstStyle/>
          <a:p>
            <a:pPr marL="68580" indent="0" algn="ctr">
              <a:spcAft>
                <a:spcPts val="1200"/>
              </a:spcAft>
            </a:pPr>
            <a:r>
              <a:rPr lang="en-US" dirty="0"/>
              <a:t>4</a:t>
            </a:r>
            <a:r>
              <a:rPr lang="en-US" dirty="0">
                <a:solidFill>
                  <a:schemeClr val="tx1"/>
                </a:solidFill>
              </a:rPr>
              <a:t> </a:t>
            </a:r>
            <a:r>
              <a:rPr lang="en-US" dirty="0"/>
              <a:t>Al  + 3 O</a:t>
            </a:r>
            <a:r>
              <a:rPr lang="en-US" baseline="-25000" dirty="0"/>
              <a:t>2</a:t>
            </a:r>
            <a:r>
              <a:rPr lang="en-US" dirty="0"/>
              <a:t>  →  2</a:t>
            </a:r>
            <a:r>
              <a:rPr lang="en-US" dirty="0">
                <a:solidFill>
                  <a:schemeClr val="tx1"/>
                </a:solidFill>
              </a:rPr>
              <a:t> </a:t>
            </a:r>
            <a:r>
              <a:rPr lang="en-US" dirty="0"/>
              <a:t>Al</a:t>
            </a:r>
            <a:r>
              <a:rPr lang="en-US" baseline="-25000" dirty="0"/>
              <a:t>2</a:t>
            </a:r>
            <a:r>
              <a:rPr lang="en-US" dirty="0"/>
              <a:t>O</a:t>
            </a:r>
            <a:r>
              <a:rPr lang="en-US" baseline="-25000" dirty="0"/>
              <a:t>3</a:t>
            </a:r>
            <a:endParaRPr lang="en-US" dirty="0"/>
          </a:p>
        </p:txBody>
      </p:sp>
      <p:grpSp>
        <p:nvGrpSpPr>
          <p:cNvPr id="12" name="Group 11"/>
          <p:cNvGrpSpPr/>
          <p:nvPr/>
        </p:nvGrpSpPr>
        <p:grpSpPr>
          <a:xfrm>
            <a:off x="457200" y="2512306"/>
            <a:ext cx="8229600" cy="2135894"/>
            <a:chOff x="457200" y="1828800"/>
            <a:chExt cx="8229600" cy="2135894"/>
          </a:xfrm>
        </p:grpSpPr>
        <p:sp>
          <p:nvSpPr>
            <p:cNvPr id="13" name="TextBox 12"/>
            <p:cNvSpPr txBox="1"/>
            <p:nvPr/>
          </p:nvSpPr>
          <p:spPr>
            <a:xfrm>
              <a:off x="457200" y="2193216"/>
              <a:ext cx="8229600" cy="1754326"/>
            </a:xfrm>
            <a:prstGeom prst="rect">
              <a:avLst/>
            </a:prstGeom>
            <a:noFill/>
            <a:ln w="25400">
              <a:solidFill>
                <a:schemeClr val="accent2"/>
              </a:solidFill>
            </a:ln>
          </p:spPr>
          <p:txBody>
            <a:bodyPr wrap="square" rtlCol="0">
              <a:spAutoFit/>
            </a:bodyPr>
            <a:lstStyle/>
            <a:p>
              <a:pPr>
                <a:tabLst>
                  <a:tab pos="574675" algn="ctr"/>
                  <a:tab pos="2005013" algn="ctr"/>
                  <a:tab pos="3657600" algn="ctr"/>
                  <a:tab pos="5368925" algn="ctr"/>
                  <a:tab pos="7094538" algn="ctr"/>
                </a:tabLst>
              </a:pPr>
              <a:r>
                <a:rPr lang="en-US" dirty="0" smtClean="0"/>
                <a:t>	</a:t>
              </a:r>
            </a:p>
            <a:p>
              <a:pPr>
                <a:tabLst>
                  <a:tab pos="574675" algn="ctr"/>
                  <a:tab pos="2005013" algn="ctr"/>
                  <a:tab pos="3657600" algn="ctr"/>
                  <a:tab pos="5368925" algn="ctr"/>
                  <a:tab pos="7094538" algn="ctr"/>
                </a:tabLst>
              </a:pPr>
              <a:endParaRPr lang="en-US" dirty="0"/>
            </a:p>
            <a:p>
              <a:pPr>
                <a:tabLst>
                  <a:tab pos="574675" algn="ctr"/>
                  <a:tab pos="2005013" algn="ctr"/>
                  <a:tab pos="3657600" algn="ctr"/>
                  <a:tab pos="5368925" algn="ctr"/>
                  <a:tab pos="7094538" algn="ctr"/>
                </a:tabLst>
              </a:pPr>
              <a:endParaRPr lang="en-US" dirty="0" smtClean="0"/>
            </a:p>
            <a:p>
              <a:pPr>
                <a:tabLst>
                  <a:tab pos="574675" algn="ctr"/>
                  <a:tab pos="2005013" algn="ctr"/>
                  <a:tab pos="3657600" algn="ctr"/>
                  <a:tab pos="5368925" algn="ctr"/>
                  <a:tab pos="7094538" algn="ctr"/>
                </a:tabLst>
              </a:pPr>
              <a:endParaRPr lang="en-US" dirty="0"/>
            </a:p>
            <a:p>
              <a:pPr>
                <a:tabLst>
                  <a:tab pos="574675" algn="ctr"/>
                  <a:tab pos="2005013" algn="ctr"/>
                  <a:tab pos="3657600" algn="ctr"/>
                  <a:tab pos="5368925" algn="ctr"/>
                  <a:tab pos="7094538" algn="ctr"/>
                </a:tabLst>
              </a:pPr>
              <a:endParaRPr lang="en-US" dirty="0" smtClean="0"/>
            </a:p>
            <a:p>
              <a:pPr>
                <a:tabLst>
                  <a:tab pos="574675" algn="ctr"/>
                  <a:tab pos="2005013" algn="ctr"/>
                  <a:tab pos="3657600" algn="ctr"/>
                  <a:tab pos="5368925" algn="ctr"/>
                  <a:tab pos="7094538" algn="ctr"/>
                </a:tabLst>
              </a:pPr>
              <a:endParaRPr lang="en-US" dirty="0"/>
            </a:p>
          </p:txBody>
        </p:sp>
        <p:sp>
          <p:nvSpPr>
            <p:cNvPr id="14" name="TextBox 13"/>
            <p:cNvSpPr txBox="1"/>
            <p:nvPr/>
          </p:nvSpPr>
          <p:spPr>
            <a:xfrm>
              <a:off x="457200" y="1828800"/>
              <a:ext cx="8229600" cy="369332"/>
            </a:xfrm>
            <a:prstGeom prst="rect">
              <a:avLst/>
            </a:prstGeom>
            <a:noFill/>
            <a:ln w="25400">
              <a:solidFill>
                <a:schemeClr val="accent2"/>
              </a:solidFill>
            </a:ln>
          </p:spPr>
          <p:txBody>
            <a:bodyPr wrap="square" rtlCol="0">
              <a:spAutoFit/>
            </a:bodyPr>
            <a:lstStyle/>
            <a:p>
              <a:pPr>
                <a:tabLst>
                  <a:tab pos="693738" algn="ctr"/>
                  <a:tab pos="2168525" algn="ctr"/>
                  <a:tab pos="3894138" algn="ctr"/>
                  <a:tab pos="5603875" algn="ctr"/>
                  <a:tab pos="7315200" algn="ctr"/>
                </a:tabLst>
              </a:pPr>
              <a:r>
                <a:rPr lang="en-US" dirty="0" smtClean="0"/>
                <a:t>	UNKNOWN	GIVEN	</a:t>
              </a:r>
              <a:r>
                <a:rPr lang="en-US" dirty="0" err="1" smtClean="0"/>
                <a:t>g→mol</a:t>
              </a:r>
              <a:r>
                <a:rPr lang="en-US" dirty="0" smtClean="0"/>
                <a:t> (G)</a:t>
              </a:r>
              <a:r>
                <a:rPr lang="en-US" dirty="0"/>
                <a:t>	</a:t>
              </a:r>
              <a:r>
                <a:rPr lang="en-US" b="1" dirty="0">
                  <a:solidFill>
                    <a:schemeClr val="accent6">
                      <a:lumMod val="75000"/>
                    </a:schemeClr>
                  </a:solidFill>
                </a:rPr>
                <a:t>Mole Ratio</a:t>
              </a:r>
              <a:r>
                <a:rPr lang="en-US" dirty="0"/>
                <a:t>	</a:t>
              </a:r>
              <a:r>
                <a:rPr lang="en-US" dirty="0" err="1" smtClean="0"/>
                <a:t>mol→g</a:t>
              </a:r>
              <a:r>
                <a:rPr lang="en-US" dirty="0" smtClean="0"/>
                <a:t> (U)</a:t>
              </a:r>
              <a:endParaRPr lang="en-US" dirty="0"/>
            </a:p>
          </p:txBody>
        </p:sp>
        <p:cxnSp>
          <p:nvCxnSpPr>
            <p:cNvPr id="15" name="Straight Connector 14"/>
            <p:cNvCxnSpPr/>
            <p:nvPr/>
          </p:nvCxnSpPr>
          <p:spPr>
            <a:xfrm>
              <a:off x="1981200" y="1828800"/>
              <a:ext cx="0" cy="211874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086600" y="1828800"/>
              <a:ext cx="0" cy="211874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334000" y="1828800"/>
              <a:ext cx="0" cy="211874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581400" y="1845952"/>
              <a:ext cx="0" cy="211874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13" idx="3"/>
            </p:cNvCxnSpPr>
            <p:nvPr/>
          </p:nvCxnSpPr>
          <p:spPr>
            <a:xfrm>
              <a:off x="1981200" y="3070379"/>
              <a:ext cx="670560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5" name="TextBox 24"/>
          <p:cNvSpPr txBox="1"/>
          <p:nvPr/>
        </p:nvSpPr>
        <p:spPr>
          <a:xfrm>
            <a:off x="457200" y="3569219"/>
            <a:ext cx="1524000" cy="400110"/>
          </a:xfrm>
          <a:prstGeom prst="rect">
            <a:avLst/>
          </a:prstGeom>
          <a:noFill/>
        </p:spPr>
        <p:txBody>
          <a:bodyPr wrap="square" rtlCol="0">
            <a:spAutoFit/>
          </a:bodyPr>
          <a:lstStyle/>
          <a:p>
            <a:pPr algn="r"/>
            <a:r>
              <a:rPr lang="en-US" sz="2000" dirty="0" smtClean="0"/>
              <a:t>g Al</a:t>
            </a:r>
            <a:r>
              <a:rPr lang="en-US" sz="2000" baseline="-25000" dirty="0"/>
              <a:t>2</a:t>
            </a:r>
            <a:r>
              <a:rPr lang="en-US" sz="2000" dirty="0" smtClean="0"/>
              <a:t>O</a:t>
            </a:r>
            <a:r>
              <a:rPr lang="en-US" sz="2000" baseline="-25000" dirty="0" smtClean="0"/>
              <a:t>3</a:t>
            </a:r>
            <a:r>
              <a:rPr lang="en-US" sz="2000" dirty="0" smtClean="0"/>
              <a:t>  =</a:t>
            </a:r>
            <a:endParaRPr lang="en-US" sz="2000" dirty="0"/>
          </a:p>
        </p:txBody>
      </p:sp>
      <p:sp>
        <p:nvSpPr>
          <p:cNvPr id="26" name="TextBox 25"/>
          <p:cNvSpPr txBox="1"/>
          <p:nvPr/>
        </p:nvSpPr>
        <p:spPr>
          <a:xfrm>
            <a:off x="2022987" y="3357716"/>
            <a:ext cx="1524000" cy="400110"/>
          </a:xfrm>
          <a:prstGeom prst="rect">
            <a:avLst/>
          </a:prstGeom>
          <a:noFill/>
        </p:spPr>
        <p:txBody>
          <a:bodyPr wrap="square" rtlCol="0">
            <a:spAutoFit/>
          </a:bodyPr>
          <a:lstStyle/>
          <a:p>
            <a:pPr algn="ctr"/>
            <a:r>
              <a:rPr lang="en-US" sz="2000" dirty="0" smtClean="0"/>
              <a:t>7.00 g O</a:t>
            </a:r>
            <a:r>
              <a:rPr lang="en-US" sz="2000" baseline="-25000" dirty="0" smtClean="0"/>
              <a:t>2</a:t>
            </a:r>
            <a:endParaRPr lang="en-US" sz="2000" baseline="-25000" dirty="0"/>
          </a:p>
        </p:txBody>
      </p:sp>
      <p:sp>
        <p:nvSpPr>
          <p:cNvPr id="32" name="TextBox 31"/>
          <p:cNvSpPr txBox="1"/>
          <p:nvPr/>
        </p:nvSpPr>
        <p:spPr>
          <a:xfrm>
            <a:off x="5410200" y="3336405"/>
            <a:ext cx="1676400" cy="400110"/>
          </a:xfrm>
          <a:prstGeom prst="rect">
            <a:avLst/>
          </a:prstGeom>
          <a:noFill/>
        </p:spPr>
        <p:txBody>
          <a:bodyPr wrap="square" rtlCol="0">
            <a:spAutoFit/>
          </a:bodyPr>
          <a:lstStyle/>
          <a:p>
            <a:pPr algn="ctr"/>
            <a:r>
              <a:rPr lang="en-US" sz="2000" dirty="0" smtClean="0"/>
              <a:t>2 </a:t>
            </a:r>
            <a:r>
              <a:rPr lang="en-US" sz="2000" dirty="0" err="1"/>
              <a:t>mol</a:t>
            </a:r>
            <a:r>
              <a:rPr lang="en-US" sz="2000" dirty="0"/>
              <a:t> </a:t>
            </a:r>
            <a:r>
              <a:rPr lang="en-US" sz="2000" dirty="0" smtClean="0"/>
              <a:t>Al</a:t>
            </a:r>
            <a:r>
              <a:rPr lang="en-US" sz="2000" baseline="-25000" dirty="0" smtClean="0"/>
              <a:t>2</a:t>
            </a:r>
            <a:r>
              <a:rPr lang="en-US" sz="2000" dirty="0" smtClean="0"/>
              <a:t>O</a:t>
            </a:r>
            <a:r>
              <a:rPr lang="en-US" sz="2000" baseline="-25000" dirty="0" smtClean="0"/>
              <a:t>3</a:t>
            </a:r>
            <a:endParaRPr lang="en-US" sz="2000" baseline="-25000" dirty="0"/>
          </a:p>
        </p:txBody>
      </p:sp>
      <p:sp>
        <p:nvSpPr>
          <p:cNvPr id="33" name="TextBox 32"/>
          <p:cNvSpPr txBox="1"/>
          <p:nvPr/>
        </p:nvSpPr>
        <p:spPr>
          <a:xfrm>
            <a:off x="5449529" y="3756545"/>
            <a:ext cx="1524000" cy="400110"/>
          </a:xfrm>
          <a:prstGeom prst="rect">
            <a:avLst/>
          </a:prstGeom>
          <a:noFill/>
        </p:spPr>
        <p:txBody>
          <a:bodyPr wrap="square" rtlCol="0">
            <a:spAutoFit/>
          </a:bodyPr>
          <a:lstStyle/>
          <a:p>
            <a:pPr algn="ctr"/>
            <a:r>
              <a:rPr lang="en-US" dirty="0" smtClean="0"/>
              <a:t> </a:t>
            </a:r>
            <a:r>
              <a:rPr lang="en-US" sz="2000" dirty="0" smtClean="0"/>
              <a:t>3 </a:t>
            </a:r>
            <a:r>
              <a:rPr lang="en-US" sz="2000" dirty="0" err="1"/>
              <a:t>mol</a:t>
            </a:r>
            <a:r>
              <a:rPr lang="en-US" sz="2000" dirty="0"/>
              <a:t> </a:t>
            </a:r>
            <a:r>
              <a:rPr lang="en-US" sz="2000" dirty="0" smtClean="0"/>
              <a:t>O</a:t>
            </a:r>
            <a:r>
              <a:rPr lang="en-US" sz="2000" baseline="-25000" dirty="0" smtClean="0"/>
              <a:t>2</a:t>
            </a:r>
            <a:endParaRPr lang="en-US" sz="2000" dirty="0"/>
          </a:p>
        </p:txBody>
      </p:sp>
      <p:cxnSp>
        <p:nvCxnSpPr>
          <p:cNvPr id="7" name="Straight Connector 6"/>
          <p:cNvCxnSpPr/>
          <p:nvPr/>
        </p:nvCxnSpPr>
        <p:spPr>
          <a:xfrm>
            <a:off x="2895600" y="3588829"/>
            <a:ext cx="4572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943600" y="3969329"/>
            <a:ext cx="838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811594" y="4705290"/>
            <a:ext cx="2112706" cy="400110"/>
          </a:xfrm>
          <a:prstGeom prst="rect">
            <a:avLst/>
          </a:prstGeom>
          <a:noFill/>
        </p:spPr>
        <p:txBody>
          <a:bodyPr wrap="square" rtlCol="0">
            <a:spAutoFit/>
          </a:bodyPr>
          <a:lstStyle/>
          <a:p>
            <a:r>
              <a:rPr lang="en-US" sz="2000" dirty="0" smtClean="0"/>
              <a:t>= 14.9 g Al</a:t>
            </a:r>
            <a:r>
              <a:rPr lang="en-US" sz="2000" baseline="-25000" dirty="0"/>
              <a:t>2</a:t>
            </a:r>
            <a:r>
              <a:rPr lang="en-US" sz="2000" dirty="0" smtClean="0"/>
              <a:t>O</a:t>
            </a:r>
            <a:r>
              <a:rPr lang="en-US" sz="2000" baseline="-25000" dirty="0"/>
              <a:t>3</a:t>
            </a:r>
          </a:p>
        </p:txBody>
      </p:sp>
      <p:sp>
        <p:nvSpPr>
          <p:cNvPr id="31" name="TextBox 30"/>
          <p:cNvSpPr txBox="1"/>
          <p:nvPr/>
        </p:nvSpPr>
        <p:spPr>
          <a:xfrm>
            <a:off x="3276600" y="1138535"/>
            <a:ext cx="1295400" cy="461665"/>
          </a:xfrm>
          <a:prstGeom prst="rect">
            <a:avLst/>
          </a:prstGeom>
          <a:noFill/>
        </p:spPr>
        <p:txBody>
          <a:bodyPr wrap="square" rtlCol="0">
            <a:spAutoFit/>
          </a:bodyPr>
          <a:lstStyle/>
          <a:p>
            <a:pPr algn="ctr"/>
            <a:r>
              <a:rPr lang="en-US" sz="2400" dirty="0" smtClean="0">
                <a:solidFill>
                  <a:schemeClr val="accent2"/>
                </a:solidFill>
              </a:rPr>
              <a:t>7.00 g</a:t>
            </a:r>
            <a:endParaRPr lang="en-US" sz="2400" dirty="0">
              <a:solidFill>
                <a:schemeClr val="accent2"/>
              </a:solidFill>
            </a:endParaRPr>
          </a:p>
        </p:txBody>
      </p:sp>
      <p:sp>
        <p:nvSpPr>
          <p:cNvPr id="39" name="TextBox 38"/>
          <p:cNvSpPr txBox="1"/>
          <p:nvPr/>
        </p:nvSpPr>
        <p:spPr>
          <a:xfrm>
            <a:off x="1676400" y="1124238"/>
            <a:ext cx="1295400" cy="461665"/>
          </a:xfrm>
          <a:prstGeom prst="rect">
            <a:avLst/>
          </a:prstGeom>
          <a:noFill/>
        </p:spPr>
        <p:txBody>
          <a:bodyPr wrap="square" rtlCol="0">
            <a:spAutoFit/>
          </a:bodyPr>
          <a:lstStyle/>
          <a:p>
            <a:pPr algn="ctr"/>
            <a:r>
              <a:rPr lang="en-US" sz="2400" dirty="0" smtClean="0">
                <a:solidFill>
                  <a:schemeClr val="accent2"/>
                </a:solidFill>
              </a:rPr>
              <a:t>7.50 g</a:t>
            </a:r>
            <a:endParaRPr lang="en-US" sz="2400" dirty="0">
              <a:solidFill>
                <a:schemeClr val="accent2"/>
              </a:solidFill>
            </a:endParaRPr>
          </a:p>
        </p:txBody>
      </p:sp>
      <p:sp>
        <p:nvSpPr>
          <p:cNvPr id="40" name="TextBox 39"/>
          <p:cNvSpPr txBox="1"/>
          <p:nvPr/>
        </p:nvSpPr>
        <p:spPr>
          <a:xfrm>
            <a:off x="7086600" y="3769274"/>
            <a:ext cx="1600200" cy="400110"/>
          </a:xfrm>
          <a:prstGeom prst="rect">
            <a:avLst/>
          </a:prstGeom>
          <a:noFill/>
        </p:spPr>
        <p:txBody>
          <a:bodyPr wrap="square" rtlCol="0">
            <a:spAutoFit/>
          </a:bodyPr>
          <a:lstStyle/>
          <a:p>
            <a:pPr algn="ctr"/>
            <a:r>
              <a:rPr lang="en-US" sz="2000" dirty="0" smtClean="0"/>
              <a:t>1 </a:t>
            </a:r>
            <a:r>
              <a:rPr lang="en-US" sz="2000" dirty="0" err="1"/>
              <a:t>mol</a:t>
            </a:r>
            <a:r>
              <a:rPr lang="en-US" sz="2000" dirty="0"/>
              <a:t> </a:t>
            </a:r>
            <a:r>
              <a:rPr lang="en-US" sz="2000" dirty="0" smtClean="0"/>
              <a:t>Al</a:t>
            </a:r>
            <a:r>
              <a:rPr lang="en-US" sz="2000" baseline="-25000" dirty="0"/>
              <a:t>2</a:t>
            </a:r>
            <a:r>
              <a:rPr lang="en-US" sz="2000" dirty="0" smtClean="0"/>
              <a:t>O</a:t>
            </a:r>
            <a:r>
              <a:rPr lang="en-US" sz="2000" baseline="-25000" dirty="0" smtClean="0"/>
              <a:t>3</a:t>
            </a:r>
            <a:endParaRPr lang="en-US" sz="2000" baseline="-25000" dirty="0"/>
          </a:p>
        </p:txBody>
      </p:sp>
      <p:sp>
        <p:nvSpPr>
          <p:cNvPr id="41" name="TextBox 40"/>
          <p:cNvSpPr txBox="1"/>
          <p:nvPr/>
        </p:nvSpPr>
        <p:spPr>
          <a:xfrm>
            <a:off x="3733800" y="3333690"/>
            <a:ext cx="1524000" cy="400110"/>
          </a:xfrm>
          <a:prstGeom prst="rect">
            <a:avLst/>
          </a:prstGeom>
          <a:noFill/>
        </p:spPr>
        <p:txBody>
          <a:bodyPr wrap="square" rtlCol="0">
            <a:spAutoFit/>
          </a:bodyPr>
          <a:lstStyle/>
          <a:p>
            <a:pPr algn="ctr"/>
            <a:r>
              <a:rPr lang="en-US" dirty="0" smtClean="0"/>
              <a:t> </a:t>
            </a:r>
            <a:r>
              <a:rPr lang="en-US" sz="2000" dirty="0" smtClean="0"/>
              <a:t>1 </a:t>
            </a:r>
            <a:r>
              <a:rPr lang="en-US" sz="2000" dirty="0" err="1"/>
              <a:t>mol</a:t>
            </a:r>
            <a:r>
              <a:rPr lang="en-US" sz="2000" dirty="0"/>
              <a:t> </a:t>
            </a:r>
            <a:r>
              <a:rPr lang="en-US" sz="2000" dirty="0" smtClean="0"/>
              <a:t>O</a:t>
            </a:r>
            <a:r>
              <a:rPr lang="en-US" sz="2000" baseline="-25000" dirty="0" smtClean="0"/>
              <a:t>2</a:t>
            </a:r>
            <a:endParaRPr lang="en-US" sz="2000" dirty="0"/>
          </a:p>
        </p:txBody>
      </p:sp>
      <p:sp>
        <p:nvSpPr>
          <p:cNvPr id="42" name="TextBox 41"/>
          <p:cNvSpPr txBox="1"/>
          <p:nvPr/>
        </p:nvSpPr>
        <p:spPr>
          <a:xfrm>
            <a:off x="3713328" y="3769274"/>
            <a:ext cx="1524000" cy="400110"/>
          </a:xfrm>
          <a:prstGeom prst="rect">
            <a:avLst/>
          </a:prstGeom>
          <a:noFill/>
        </p:spPr>
        <p:txBody>
          <a:bodyPr wrap="square" rtlCol="0">
            <a:spAutoFit/>
          </a:bodyPr>
          <a:lstStyle/>
          <a:p>
            <a:pPr algn="ctr"/>
            <a:r>
              <a:rPr lang="en-US" dirty="0" smtClean="0"/>
              <a:t> </a:t>
            </a:r>
            <a:r>
              <a:rPr lang="en-US" sz="2000" dirty="0" smtClean="0"/>
              <a:t>32.0 g O</a:t>
            </a:r>
            <a:r>
              <a:rPr lang="en-US" sz="2000" baseline="-25000" dirty="0" smtClean="0"/>
              <a:t>2</a:t>
            </a:r>
            <a:endParaRPr lang="en-US" sz="2000" dirty="0"/>
          </a:p>
        </p:txBody>
      </p:sp>
      <p:sp>
        <p:nvSpPr>
          <p:cNvPr id="43" name="TextBox 42"/>
          <p:cNvSpPr txBox="1"/>
          <p:nvPr/>
        </p:nvSpPr>
        <p:spPr>
          <a:xfrm>
            <a:off x="6973529" y="3357716"/>
            <a:ext cx="1713271" cy="369332"/>
          </a:xfrm>
          <a:prstGeom prst="rect">
            <a:avLst/>
          </a:prstGeom>
          <a:noFill/>
        </p:spPr>
        <p:txBody>
          <a:bodyPr wrap="square" rtlCol="0">
            <a:spAutoFit/>
          </a:bodyPr>
          <a:lstStyle/>
          <a:p>
            <a:pPr algn="ctr"/>
            <a:r>
              <a:rPr lang="en-US" sz="1600" dirty="0" smtClean="0"/>
              <a:t> </a:t>
            </a:r>
            <a:r>
              <a:rPr lang="en-US" dirty="0" smtClean="0"/>
              <a:t>102.0 g Al</a:t>
            </a:r>
            <a:r>
              <a:rPr lang="en-US" baseline="-25000" dirty="0"/>
              <a:t>2</a:t>
            </a:r>
            <a:r>
              <a:rPr lang="en-US" dirty="0" smtClean="0"/>
              <a:t>O</a:t>
            </a:r>
            <a:r>
              <a:rPr lang="en-US" baseline="-25000" dirty="0" smtClean="0"/>
              <a:t>3</a:t>
            </a:r>
            <a:endParaRPr lang="en-US" baseline="-25000" dirty="0"/>
          </a:p>
        </p:txBody>
      </p:sp>
      <p:cxnSp>
        <p:nvCxnSpPr>
          <p:cNvPr id="44" name="Straight Connector 43"/>
          <p:cNvCxnSpPr/>
          <p:nvPr/>
        </p:nvCxnSpPr>
        <p:spPr>
          <a:xfrm>
            <a:off x="4229100" y="3561146"/>
            <a:ext cx="8382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4495800" y="3984719"/>
            <a:ext cx="571500" cy="10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391400" y="3984824"/>
            <a:ext cx="109068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5791200" y="3588829"/>
            <a:ext cx="1182329"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33400" y="381000"/>
            <a:ext cx="3505200" cy="646331"/>
          </a:xfrm>
          <a:prstGeom prst="rect">
            <a:avLst/>
          </a:prstGeom>
          <a:noFill/>
        </p:spPr>
        <p:txBody>
          <a:bodyPr wrap="square" rtlCol="0">
            <a:spAutoFit/>
          </a:bodyPr>
          <a:lstStyle/>
          <a:p>
            <a:r>
              <a:rPr lang="en-US" sz="3600" b="1" dirty="0" smtClean="0">
                <a:solidFill>
                  <a:schemeClr val="accent2"/>
                </a:solidFill>
              </a:rPr>
              <a:t>Bridge 2</a:t>
            </a:r>
            <a:endParaRPr lang="en-US" sz="3600" b="1" dirty="0">
              <a:solidFill>
                <a:schemeClr val="accent2"/>
              </a:solidFill>
            </a:endParaRPr>
          </a:p>
        </p:txBody>
      </p:sp>
      <p:sp>
        <p:nvSpPr>
          <p:cNvPr id="34" name="TextBox 33"/>
          <p:cNvSpPr txBox="1"/>
          <p:nvPr/>
        </p:nvSpPr>
        <p:spPr>
          <a:xfrm>
            <a:off x="4648200" y="0"/>
            <a:ext cx="3505200" cy="584775"/>
          </a:xfrm>
          <a:prstGeom prst="rect">
            <a:avLst/>
          </a:prstGeom>
          <a:noFill/>
        </p:spPr>
        <p:txBody>
          <a:bodyPr wrap="square" rtlCol="0">
            <a:spAutoFit/>
          </a:bodyPr>
          <a:lstStyle/>
          <a:p>
            <a:pPr algn="ctr"/>
            <a:r>
              <a:rPr lang="en-US" sz="3200" b="1" dirty="0" smtClean="0">
                <a:solidFill>
                  <a:schemeClr val="bg1"/>
                </a:solidFill>
              </a:rPr>
              <a:t>GIVEN not moles</a:t>
            </a:r>
            <a:endParaRPr lang="en-US" sz="3200" b="1" dirty="0">
              <a:solidFill>
                <a:schemeClr val="bg1"/>
              </a:solidFill>
            </a:endParaRPr>
          </a:p>
        </p:txBody>
      </p:sp>
    </p:spTree>
    <p:extLst>
      <p:ext uri="{BB962C8B-B14F-4D97-AF65-F5344CB8AC3E}">
        <p14:creationId xmlns:p14="http://schemas.microsoft.com/office/powerpoint/2010/main" val="100305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fade">
                                      <p:cBhvr>
                                        <p:cTn id="17" dur="500"/>
                                        <p:tgtEl>
                                          <p:spTgt spid="42"/>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41"/>
                                        </p:tgtEl>
                                        <p:attrNameLst>
                                          <p:attrName>style.visibility</p:attrName>
                                        </p:attrNameLst>
                                      </p:cBhvr>
                                      <p:to>
                                        <p:strVal val="visible"/>
                                      </p:to>
                                    </p:set>
                                    <p:animEffect transition="in" filter="fade">
                                      <p:cBhvr>
                                        <p:cTn id="21" dur="500"/>
                                        <p:tgtEl>
                                          <p:spTgt spid="41"/>
                                        </p:tgtEl>
                                      </p:cBhvr>
                                    </p:animEffect>
                                  </p:childTnLst>
                                </p:cTn>
                              </p:par>
                            </p:childTnLst>
                          </p:cTn>
                        </p:par>
                        <p:par>
                          <p:cTn id="22" fill="hold">
                            <p:stCondLst>
                              <p:cond delay="1000"/>
                            </p:stCondLst>
                            <p:childTnLst>
                              <p:par>
                                <p:cTn id="23" presetID="22" presetClass="entr" presetSubtype="8"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par>
                                <p:cTn id="26" presetID="22" presetClass="entr" presetSubtype="8" fill="hold" nodeType="withEffect">
                                  <p:stCondLst>
                                    <p:cond delay="0"/>
                                  </p:stCondLst>
                                  <p:childTnLst>
                                    <p:set>
                                      <p:cBhvr>
                                        <p:cTn id="27" dur="1" fill="hold">
                                          <p:stCondLst>
                                            <p:cond delay="0"/>
                                          </p:stCondLst>
                                        </p:cTn>
                                        <p:tgtEl>
                                          <p:spTgt spid="45"/>
                                        </p:tgtEl>
                                        <p:attrNameLst>
                                          <p:attrName>style.visibility</p:attrName>
                                        </p:attrNameLst>
                                      </p:cBhvr>
                                      <p:to>
                                        <p:strVal val="visible"/>
                                      </p:to>
                                    </p:set>
                                    <p:animEffect transition="in" filter="wipe(left)">
                                      <p:cBhvr>
                                        <p:cTn id="28" dur="500"/>
                                        <p:tgtEl>
                                          <p:spTgt spid="4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fade">
                                      <p:cBhvr>
                                        <p:cTn id="33" dur="500"/>
                                        <p:tgtEl>
                                          <p:spTgt spid="33"/>
                                        </p:tgtEl>
                                      </p:cBhvr>
                                    </p:animEffect>
                                  </p:childTnLst>
                                </p:cTn>
                              </p:par>
                            </p:childTnLst>
                          </p:cTn>
                        </p:par>
                        <p:par>
                          <p:cTn id="34" fill="hold">
                            <p:stCondLst>
                              <p:cond delay="500"/>
                            </p:stCondLst>
                            <p:childTnLst>
                              <p:par>
                                <p:cTn id="35" presetID="10" presetClass="entr" presetSubtype="0" fill="hold" grpId="0" nodeType="after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fade">
                                      <p:cBhvr>
                                        <p:cTn id="37" dur="500"/>
                                        <p:tgtEl>
                                          <p:spTgt spid="32"/>
                                        </p:tgtEl>
                                      </p:cBhvr>
                                    </p:animEffect>
                                  </p:childTnLst>
                                </p:cTn>
                              </p:par>
                            </p:childTnLst>
                          </p:cTn>
                        </p:par>
                        <p:par>
                          <p:cTn id="38" fill="hold">
                            <p:stCondLst>
                              <p:cond delay="1000"/>
                            </p:stCondLst>
                            <p:childTnLst>
                              <p:par>
                                <p:cTn id="39" presetID="22" presetClass="entr" presetSubtype="8" fill="hold" nodeType="afterEffect">
                                  <p:stCondLst>
                                    <p:cond delay="0"/>
                                  </p:stCondLst>
                                  <p:childTnLst>
                                    <p:set>
                                      <p:cBhvr>
                                        <p:cTn id="40" dur="1" fill="hold">
                                          <p:stCondLst>
                                            <p:cond delay="0"/>
                                          </p:stCondLst>
                                        </p:cTn>
                                        <p:tgtEl>
                                          <p:spTgt spid="37"/>
                                        </p:tgtEl>
                                        <p:attrNameLst>
                                          <p:attrName>style.visibility</p:attrName>
                                        </p:attrNameLst>
                                      </p:cBhvr>
                                      <p:to>
                                        <p:strVal val="visible"/>
                                      </p:to>
                                    </p:set>
                                    <p:animEffect transition="in" filter="wipe(left)">
                                      <p:cBhvr>
                                        <p:cTn id="41" dur="500"/>
                                        <p:tgtEl>
                                          <p:spTgt spid="37"/>
                                        </p:tgtEl>
                                      </p:cBhvr>
                                    </p:animEffect>
                                  </p:childTnLst>
                                </p:cTn>
                              </p:par>
                              <p:par>
                                <p:cTn id="42" presetID="22" presetClass="entr" presetSubtype="8" fill="hold" nodeType="withEffect">
                                  <p:stCondLst>
                                    <p:cond delay="0"/>
                                  </p:stCondLst>
                                  <p:childTnLst>
                                    <p:set>
                                      <p:cBhvr>
                                        <p:cTn id="43" dur="1" fill="hold">
                                          <p:stCondLst>
                                            <p:cond delay="0"/>
                                          </p:stCondLst>
                                        </p:cTn>
                                        <p:tgtEl>
                                          <p:spTgt spid="44"/>
                                        </p:tgtEl>
                                        <p:attrNameLst>
                                          <p:attrName>style.visibility</p:attrName>
                                        </p:attrNameLst>
                                      </p:cBhvr>
                                      <p:to>
                                        <p:strVal val="visible"/>
                                      </p:to>
                                    </p:set>
                                    <p:animEffect transition="in" filter="wipe(left)">
                                      <p:cBhvr>
                                        <p:cTn id="44" dur="500"/>
                                        <p:tgtEl>
                                          <p:spTgt spid="44"/>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fade">
                                      <p:cBhvr>
                                        <p:cTn id="49" dur="500"/>
                                        <p:tgtEl>
                                          <p:spTgt spid="40"/>
                                        </p:tgtEl>
                                      </p:cBhvr>
                                    </p:animEffect>
                                  </p:childTnLst>
                                </p:cTn>
                              </p:par>
                            </p:childTnLst>
                          </p:cTn>
                        </p:par>
                        <p:par>
                          <p:cTn id="50" fill="hold">
                            <p:stCondLst>
                              <p:cond delay="500"/>
                            </p:stCondLst>
                            <p:childTnLst>
                              <p:par>
                                <p:cTn id="51" presetID="10" presetClass="entr" presetSubtype="0" fill="hold" grpId="0" nodeType="afterEffect">
                                  <p:stCondLst>
                                    <p:cond delay="0"/>
                                  </p:stCondLst>
                                  <p:childTnLst>
                                    <p:set>
                                      <p:cBhvr>
                                        <p:cTn id="52" dur="1" fill="hold">
                                          <p:stCondLst>
                                            <p:cond delay="0"/>
                                          </p:stCondLst>
                                        </p:cTn>
                                        <p:tgtEl>
                                          <p:spTgt spid="43"/>
                                        </p:tgtEl>
                                        <p:attrNameLst>
                                          <p:attrName>style.visibility</p:attrName>
                                        </p:attrNameLst>
                                      </p:cBhvr>
                                      <p:to>
                                        <p:strVal val="visible"/>
                                      </p:to>
                                    </p:set>
                                    <p:animEffect transition="in" filter="fade">
                                      <p:cBhvr>
                                        <p:cTn id="53" dur="500"/>
                                        <p:tgtEl>
                                          <p:spTgt spid="43"/>
                                        </p:tgtEl>
                                      </p:cBhvr>
                                    </p:animEffect>
                                  </p:childTnLst>
                                </p:cTn>
                              </p:par>
                            </p:childTnLst>
                          </p:cTn>
                        </p:par>
                        <p:par>
                          <p:cTn id="54" fill="hold">
                            <p:stCondLst>
                              <p:cond delay="1000"/>
                            </p:stCondLst>
                            <p:childTnLst>
                              <p:par>
                                <p:cTn id="55" presetID="22" presetClass="entr" presetSubtype="8" fill="hold" nodeType="afterEffect">
                                  <p:stCondLst>
                                    <p:cond delay="0"/>
                                  </p:stCondLst>
                                  <p:childTnLst>
                                    <p:set>
                                      <p:cBhvr>
                                        <p:cTn id="56" dur="1" fill="hold">
                                          <p:stCondLst>
                                            <p:cond delay="0"/>
                                          </p:stCondLst>
                                        </p:cTn>
                                        <p:tgtEl>
                                          <p:spTgt spid="47"/>
                                        </p:tgtEl>
                                        <p:attrNameLst>
                                          <p:attrName>style.visibility</p:attrName>
                                        </p:attrNameLst>
                                      </p:cBhvr>
                                      <p:to>
                                        <p:strVal val="visible"/>
                                      </p:to>
                                    </p:set>
                                    <p:animEffect transition="in" filter="wipe(left)">
                                      <p:cBhvr>
                                        <p:cTn id="57" dur="500"/>
                                        <p:tgtEl>
                                          <p:spTgt spid="47"/>
                                        </p:tgtEl>
                                      </p:cBhvr>
                                    </p:animEffect>
                                  </p:childTnLst>
                                </p:cTn>
                              </p:par>
                              <p:par>
                                <p:cTn id="58" presetID="22" presetClass="entr" presetSubtype="8" fill="hold" nodeType="withEffect">
                                  <p:stCondLst>
                                    <p:cond delay="0"/>
                                  </p:stCondLst>
                                  <p:childTnLst>
                                    <p:set>
                                      <p:cBhvr>
                                        <p:cTn id="59" dur="1" fill="hold">
                                          <p:stCondLst>
                                            <p:cond delay="0"/>
                                          </p:stCondLst>
                                        </p:cTn>
                                        <p:tgtEl>
                                          <p:spTgt spid="46"/>
                                        </p:tgtEl>
                                        <p:attrNameLst>
                                          <p:attrName>style.visibility</p:attrName>
                                        </p:attrNameLst>
                                      </p:cBhvr>
                                      <p:to>
                                        <p:strVal val="visible"/>
                                      </p:to>
                                    </p:set>
                                    <p:animEffect transition="in" filter="wipe(left)">
                                      <p:cBhvr>
                                        <p:cTn id="60" dur="500"/>
                                        <p:tgtEl>
                                          <p:spTgt spid="46"/>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38">
                                            <p:txEl>
                                              <p:pRg st="0" end="0"/>
                                            </p:txEl>
                                          </p:spTgt>
                                        </p:tgtEl>
                                        <p:attrNameLst>
                                          <p:attrName>style.visibility</p:attrName>
                                        </p:attrNameLst>
                                      </p:cBhvr>
                                      <p:to>
                                        <p:strVal val="visible"/>
                                      </p:to>
                                    </p:set>
                                    <p:animEffect transition="in" filter="fade">
                                      <p:cBhvr>
                                        <p:cTn id="65" dur="500"/>
                                        <p:tgtEl>
                                          <p:spTgt spid="38">
                                            <p:txEl>
                                              <p:pRg st="0" end="0"/>
                                            </p:txEl>
                                          </p:spTgt>
                                        </p:tgtEl>
                                      </p:cBhvr>
                                    </p:animEffect>
                                  </p:childTnLst>
                                </p:cTn>
                              </p:par>
                            </p:childTnLst>
                          </p:cTn>
                        </p:par>
                        <p:par>
                          <p:cTn id="66" fill="hold">
                            <p:stCondLst>
                              <p:cond delay="500"/>
                            </p:stCondLst>
                            <p:childTnLst>
                              <p:par>
                                <p:cTn id="67" presetID="6" presetClass="emph" presetSubtype="0" fill="hold" grpId="0" nodeType="afterEffect">
                                  <p:stCondLst>
                                    <p:cond delay="250"/>
                                  </p:stCondLst>
                                  <p:childTnLst>
                                    <p:animScale>
                                      <p:cBhvr>
                                        <p:cTn id="68" dur="1000" fill="hold"/>
                                        <p:tgtEl>
                                          <p:spTgt spid="38">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32" grpId="0"/>
      <p:bldP spid="33" grpId="0"/>
      <p:bldP spid="38" grpId="0" build="allAtOnce"/>
      <p:bldP spid="40" grpId="0"/>
      <p:bldP spid="41" grpId="0"/>
      <p:bldP spid="42" grpId="0"/>
      <p:bldP spid="4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024744" cy="1143000"/>
          </a:xfrm>
        </p:spPr>
        <p:txBody>
          <a:bodyPr/>
          <a:lstStyle/>
          <a:p>
            <a:r>
              <a:rPr lang="en-US" dirty="0" smtClean="0"/>
              <a:t>Determining LR</a:t>
            </a:r>
            <a:endParaRPr lang="en-US" dirty="0"/>
          </a:p>
        </p:txBody>
      </p:sp>
      <p:sp>
        <p:nvSpPr>
          <p:cNvPr id="3" name="Content Placeholder 2"/>
          <p:cNvSpPr>
            <a:spLocks noGrp="1"/>
          </p:cNvSpPr>
          <p:nvPr>
            <p:ph idx="1"/>
          </p:nvPr>
        </p:nvSpPr>
        <p:spPr>
          <a:xfrm>
            <a:off x="762000" y="1828800"/>
            <a:ext cx="7620000" cy="4648200"/>
          </a:xfrm>
        </p:spPr>
        <p:txBody>
          <a:bodyPr/>
          <a:lstStyle/>
          <a:p>
            <a:r>
              <a:rPr lang="en-US" dirty="0" smtClean="0"/>
              <a:t>The reactant that forms the lesser amount of product is the ____________ reactant (________).</a:t>
            </a:r>
          </a:p>
          <a:p>
            <a:r>
              <a:rPr lang="en-US" dirty="0" smtClean="0"/>
              <a:t>The reactant that forms the greater amount of product is the </a:t>
            </a:r>
            <a:r>
              <a:rPr lang="en-US" dirty="0"/>
              <a:t>__________ reactant (________).</a:t>
            </a:r>
            <a:endParaRPr lang="en-US" dirty="0" smtClean="0"/>
          </a:p>
          <a:p>
            <a:pPr marL="68580" indent="0" algn="ctr">
              <a:buNone/>
            </a:pPr>
            <a:endParaRPr lang="en-US" dirty="0" smtClean="0"/>
          </a:p>
          <a:p>
            <a:r>
              <a:rPr lang="en-US" dirty="0" smtClean="0"/>
              <a:t>The limiting reactant, by definition, determines the amount of product formed.</a:t>
            </a:r>
          </a:p>
          <a:p>
            <a:r>
              <a:rPr lang="en-US" dirty="0" smtClean="0"/>
              <a:t>In this example, the actual amount of product formed is _______________.</a:t>
            </a:r>
          </a:p>
          <a:p>
            <a:pPr>
              <a:tabLst>
                <a:tab pos="4121150" algn="l"/>
                <a:tab pos="5254625" algn="l"/>
              </a:tabLst>
            </a:pPr>
            <a:endParaRPr lang="en-US" dirty="0" smtClean="0"/>
          </a:p>
          <a:p>
            <a:pPr marL="68580" indent="0">
              <a:buNone/>
            </a:pPr>
            <a:endParaRPr lang="en-US" dirty="0"/>
          </a:p>
        </p:txBody>
      </p:sp>
      <p:sp>
        <p:nvSpPr>
          <p:cNvPr id="7" name="TextBox 6"/>
          <p:cNvSpPr txBox="1"/>
          <p:nvPr/>
        </p:nvSpPr>
        <p:spPr>
          <a:xfrm>
            <a:off x="3276600" y="2133600"/>
            <a:ext cx="1828800" cy="461665"/>
          </a:xfrm>
          <a:prstGeom prst="rect">
            <a:avLst/>
          </a:prstGeom>
          <a:noFill/>
        </p:spPr>
        <p:txBody>
          <a:bodyPr wrap="square" rtlCol="0">
            <a:spAutoFit/>
          </a:bodyPr>
          <a:lstStyle/>
          <a:p>
            <a:pPr algn="ctr"/>
            <a:r>
              <a:rPr lang="en-US" sz="2400" dirty="0" smtClean="0">
                <a:solidFill>
                  <a:schemeClr val="accent2"/>
                </a:solidFill>
              </a:rPr>
              <a:t>limiting</a:t>
            </a:r>
            <a:endParaRPr lang="en-US" sz="2400" baseline="-25000" dirty="0">
              <a:solidFill>
                <a:schemeClr val="accent2"/>
              </a:solidFill>
            </a:endParaRPr>
          </a:p>
        </p:txBody>
      </p:sp>
      <p:sp>
        <p:nvSpPr>
          <p:cNvPr id="8" name="TextBox 7"/>
          <p:cNvSpPr txBox="1"/>
          <p:nvPr/>
        </p:nvSpPr>
        <p:spPr>
          <a:xfrm>
            <a:off x="3276600" y="2969567"/>
            <a:ext cx="1524000" cy="461665"/>
          </a:xfrm>
          <a:prstGeom prst="rect">
            <a:avLst/>
          </a:prstGeom>
          <a:noFill/>
        </p:spPr>
        <p:txBody>
          <a:bodyPr wrap="square" rtlCol="0">
            <a:spAutoFit/>
          </a:bodyPr>
          <a:lstStyle/>
          <a:p>
            <a:pPr algn="ctr"/>
            <a:r>
              <a:rPr lang="en-US" sz="2400" dirty="0" smtClean="0">
                <a:solidFill>
                  <a:schemeClr val="accent1"/>
                </a:solidFill>
              </a:rPr>
              <a:t>excess</a:t>
            </a:r>
            <a:endParaRPr lang="en-US" sz="2400" dirty="0">
              <a:solidFill>
                <a:schemeClr val="accent1"/>
              </a:solidFill>
            </a:endParaRPr>
          </a:p>
        </p:txBody>
      </p:sp>
      <p:sp>
        <p:nvSpPr>
          <p:cNvPr id="12" name="TextBox 11"/>
          <p:cNvSpPr txBox="1"/>
          <p:nvPr/>
        </p:nvSpPr>
        <p:spPr>
          <a:xfrm>
            <a:off x="2590800" y="4953000"/>
            <a:ext cx="2286000" cy="461665"/>
          </a:xfrm>
          <a:prstGeom prst="rect">
            <a:avLst/>
          </a:prstGeom>
          <a:noFill/>
        </p:spPr>
        <p:txBody>
          <a:bodyPr wrap="square" rtlCol="0">
            <a:spAutoFit/>
          </a:bodyPr>
          <a:lstStyle/>
          <a:p>
            <a:pPr algn="ctr"/>
            <a:r>
              <a:rPr lang="en-US" sz="2400" dirty="0" smtClean="0">
                <a:solidFill>
                  <a:schemeClr val="accent2"/>
                </a:solidFill>
              </a:rPr>
              <a:t>14.2 g Al</a:t>
            </a:r>
            <a:r>
              <a:rPr lang="en-US" sz="2400" baseline="-25000" dirty="0">
                <a:solidFill>
                  <a:schemeClr val="accent2"/>
                </a:solidFill>
              </a:rPr>
              <a:t>2</a:t>
            </a:r>
            <a:r>
              <a:rPr lang="en-US" sz="2400" dirty="0" smtClean="0">
                <a:solidFill>
                  <a:schemeClr val="accent2"/>
                </a:solidFill>
              </a:rPr>
              <a:t>O</a:t>
            </a:r>
            <a:r>
              <a:rPr lang="en-US" sz="2400" baseline="-25000" dirty="0" smtClean="0">
                <a:solidFill>
                  <a:schemeClr val="accent2"/>
                </a:solidFill>
              </a:rPr>
              <a:t>3</a:t>
            </a:r>
            <a:endParaRPr lang="en-US" sz="2400" baseline="-25000" dirty="0">
              <a:solidFill>
                <a:schemeClr val="accent2"/>
              </a:solidFill>
            </a:endParaRPr>
          </a:p>
        </p:txBody>
      </p:sp>
      <p:sp>
        <p:nvSpPr>
          <p:cNvPr id="13" name="TextBox 12"/>
          <p:cNvSpPr txBox="1"/>
          <p:nvPr/>
        </p:nvSpPr>
        <p:spPr>
          <a:xfrm>
            <a:off x="6705600" y="2133600"/>
            <a:ext cx="1219200" cy="461665"/>
          </a:xfrm>
          <a:prstGeom prst="rect">
            <a:avLst/>
          </a:prstGeom>
          <a:noFill/>
        </p:spPr>
        <p:txBody>
          <a:bodyPr wrap="square" rtlCol="0">
            <a:spAutoFit/>
          </a:bodyPr>
          <a:lstStyle/>
          <a:p>
            <a:pPr algn="ctr"/>
            <a:r>
              <a:rPr lang="en-US" sz="2400" dirty="0" smtClean="0">
                <a:solidFill>
                  <a:schemeClr val="accent2"/>
                </a:solidFill>
              </a:rPr>
              <a:t>Al</a:t>
            </a:r>
            <a:endParaRPr lang="en-US" sz="2400" baseline="-25000" dirty="0">
              <a:solidFill>
                <a:schemeClr val="accent2"/>
              </a:solidFill>
            </a:endParaRPr>
          </a:p>
        </p:txBody>
      </p:sp>
      <p:sp>
        <p:nvSpPr>
          <p:cNvPr id="14" name="TextBox 13"/>
          <p:cNvSpPr txBox="1"/>
          <p:nvPr/>
        </p:nvSpPr>
        <p:spPr>
          <a:xfrm>
            <a:off x="6429233" y="2895600"/>
            <a:ext cx="1219200" cy="461665"/>
          </a:xfrm>
          <a:prstGeom prst="rect">
            <a:avLst/>
          </a:prstGeom>
          <a:noFill/>
        </p:spPr>
        <p:txBody>
          <a:bodyPr wrap="square" rtlCol="0">
            <a:spAutoFit/>
          </a:bodyPr>
          <a:lstStyle/>
          <a:p>
            <a:pPr algn="ctr"/>
            <a:r>
              <a:rPr lang="en-US" sz="2400" dirty="0" smtClean="0">
                <a:solidFill>
                  <a:schemeClr val="accent1"/>
                </a:solidFill>
              </a:rPr>
              <a:t>O</a:t>
            </a:r>
            <a:r>
              <a:rPr lang="en-US" sz="2400" baseline="-25000" dirty="0" smtClean="0">
                <a:solidFill>
                  <a:schemeClr val="accent1"/>
                </a:solidFill>
              </a:rPr>
              <a:t>2</a:t>
            </a:r>
            <a:endParaRPr lang="en-US" sz="2400" baseline="-25000" dirty="0">
              <a:solidFill>
                <a:schemeClr val="accent1"/>
              </a:solidFill>
            </a:endParaRPr>
          </a:p>
        </p:txBody>
      </p:sp>
      <p:sp>
        <p:nvSpPr>
          <p:cNvPr id="10" name="TextBox 9"/>
          <p:cNvSpPr txBox="1"/>
          <p:nvPr/>
        </p:nvSpPr>
        <p:spPr>
          <a:xfrm>
            <a:off x="4648200" y="0"/>
            <a:ext cx="3505200" cy="584775"/>
          </a:xfrm>
          <a:prstGeom prst="rect">
            <a:avLst/>
          </a:prstGeom>
          <a:noFill/>
        </p:spPr>
        <p:txBody>
          <a:bodyPr wrap="square" rtlCol="0">
            <a:spAutoFit/>
          </a:bodyPr>
          <a:lstStyle/>
          <a:p>
            <a:pPr algn="ctr"/>
            <a:r>
              <a:rPr lang="en-US" sz="3200" b="1" dirty="0" smtClean="0">
                <a:solidFill>
                  <a:schemeClr val="bg1"/>
                </a:solidFill>
              </a:rPr>
              <a:t>GIVEN not moles</a:t>
            </a:r>
            <a:endParaRPr lang="en-US" sz="3200" b="1" dirty="0">
              <a:solidFill>
                <a:schemeClr val="bg1"/>
              </a:solidFill>
            </a:endParaRPr>
          </a:p>
        </p:txBody>
      </p:sp>
    </p:spTree>
    <p:extLst>
      <p:ext uri="{BB962C8B-B14F-4D97-AF65-F5344CB8AC3E}">
        <p14:creationId xmlns:p14="http://schemas.microsoft.com/office/powerpoint/2010/main" val="30954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wipe(left)">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P spid="13" grpId="0"/>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 Yield</a:t>
            </a:r>
            <a:endParaRPr lang="en-US" dirty="0"/>
          </a:p>
        </p:txBody>
      </p:sp>
      <p:sp>
        <p:nvSpPr>
          <p:cNvPr id="3" name="Content Placeholder 2"/>
          <p:cNvSpPr>
            <a:spLocks noGrp="1"/>
          </p:cNvSpPr>
          <p:nvPr>
            <p:ph idx="1"/>
          </p:nvPr>
        </p:nvSpPr>
        <p:spPr/>
        <p:txBody>
          <a:bodyPr>
            <a:normAutofit/>
          </a:bodyPr>
          <a:lstStyle/>
          <a:p>
            <a:pPr marL="68580" indent="0">
              <a:buNone/>
            </a:pPr>
            <a:r>
              <a:rPr lang="en-US" b="1" dirty="0"/>
              <a:t>DEFINED</a:t>
            </a:r>
            <a:endParaRPr lang="en-US" dirty="0"/>
          </a:p>
          <a:p>
            <a:pPr marL="68580" indent="0" algn="ctr">
              <a:buNone/>
            </a:pPr>
            <a:r>
              <a:rPr lang="en-US" dirty="0" smtClean="0"/>
              <a:t>a measure </a:t>
            </a:r>
            <a:r>
              <a:rPr lang="en-US" dirty="0"/>
              <a:t>of the efficiency of a </a:t>
            </a:r>
            <a:r>
              <a:rPr lang="en-US" dirty="0" smtClean="0"/>
              <a:t>reaction;</a:t>
            </a:r>
            <a:endParaRPr lang="en-US" dirty="0"/>
          </a:p>
          <a:p>
            <a:pPr marL="68580" indent="0" algn="ctr">
              <a:buNone/>
            </a:pPr>
            <a:r>
              <a:rPr lang="en-US" dirty="0" smtClean="0"/>
              <a:t>the calculation </a:t>
            </a:r>
            <a:r>
              <a:rPr lang="en-US" dirty="0"/>
              <a:t>of percentage of the amount of product that could theoretically be </a:t>
            </a:r>
            <a:r>
              <a:rPr lang="en-US" dirty="0" smtClean="0"/>
              <a:t>produced</a:t>
            </a:r>
            <a:endParaRPr lang="en-US" dirty="0"/>
          </a:p>
        </p:txBody>
      </p:sp>
      <p:sp>
        <p:nvSpPr>
          <p:cNvPr id="4" name="TextBox 3"/>
          <p:cNvSpPr txBox="1"/>
          <p:nvPr/>
        </p:nvSpPr>
        <p:spPr>
          <a:xfrm>
            <a:off x="4648200" y="86380"/>
            <a:ext cx="3505200" cy="523220"/>
          </a:xfrm>
          <a:prstGeom prst="rect">
            <a:avLst/>
          </a:prstGeom>
          <a:noFill/>
        </p:spPr>
        <p:txBody>
          <a:bodyPr wrap="square" rtlCol="0">
            <a:spAutoFit/>
          </a:bodyPr>
          <a:lstStyle/>
          <a:p>
            <a:pPr algn="ctr"/>
            <a:r>
              <a:rPr lang="en-US" sz="2800" dirty="0" smtClean="0">
                <a:solidFill>
                  <a:schemeClr val="bg1"/>
                </a:solidFill>
              </a:rPr>
              <a:t>% Yield</a:t>
            </a:r>
            <a:endParaRPr lang="en-US" sz="2800" dirty="0">
              <a:solidFill>
                <a:schemeClr val="bg1"/>
              </a:solidFill>
            </a:endParaRPr>
          </a:p>
        </p:txBody>
      </p:sp>
    </p:spTree>
    <p:extLst>
      <p:ext uri="{BB962C8B-B14F-4D97-AF65-F5344CB8AC3E}">
        <p14:creationId xmlns:p14="http://schemas.microsoft.com/office/powerpoint/2010/main" val="1670075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 Yield</a:t>
            </a:r>
            <a:endParaRPr lang="en-US" dirty="0"/>
          </a:p>
        </p:txBody>
      </p:sp>
      <p:sp>
        <p:nvSpPr>
          <p:cNvPr id="3" name="Content Placeholder 2"/>
          <p:cNvSpPr>
            <a:spLocks noGrp="1"/>
          </p:cNvSpPr>
          <p:nvPr>
            <p:ph idx="1"/>
          </p:nvPr>
        </p:nvSpPr>
        <p:spPr/>
        <p:txBody>
          <a:bodyPr>
            <a:normAutofit/>
          </a:bodyPr>
          <a:lstStyle/>
          <a:p>
            <a:pPr marL="68580" indent="0">
              <a:buNone/>
            </a:pPr>
            <a:r>
              <a:rPr lang="en-US" b="1" dirty="0"/>
              <a:t>THEORETICAL YIELD</a:t>
            </a:r>
            <a:endParaRPr lang="en-US" dirty="0"/>
          </a:p>
          <a:p>
            <a:pPr marL="68580" indent="0" algn="ctr">
              <a:buNone/>
            </a:pPr>
            <a:r>
              <a:rPr lang="en-US" dirty="0"/>
              <a:t>maximum amount of product expected from </a:t>
            </a:r>
            <a:r>
              <a:rPr lang="en-US" dirty="0" smtClean="0"/>
              <a:t>a reaction based on the amount </a:t>
            </a:r>
            <a:r>
              <a:rPr lang="en-US" dirty="0"/>
              <a:t>of </a:t>
            </a:r>
            <a:r>
              <a:rPr lang="en-US" dirty="0" smtClean="0"/>
              <a:t>reactants given</a:t>
            </a:r>
            <a:endParaRPr lang="en-US" dirty="0"/>
          </a:p>
          <a:p>
            <a:pPr marL="68580" indent="0" algn="ctr">
              <a:buNone/>
            </a:pPr>
            <a:endParaRPr lang="en-US" dirty="0"/>
          </a:p>
          <a:p>
            <a:pPr marL="68580" indent="0">
              <a:buNone/>
            </a:pPr>
            <a:r>
              <a:rPr lang="en-US" b="1" dirty="0"/>
              <a:t>ACTUAL YIELD</a:t>
            </a:r>
            <a:endParaRPr lang="en-US" dirty="0"/>
          </a:p>
          <a:p>
            <a:pPr marL="68580" indent="0" algn="ctr">
              <a:buNone/>
            </a:pPr>
            <a:r>
              <a:rPr lang="en-US" dirty="0" smtClean="0"/>
              <a:t>the amount </a:t>
            </a:r>
            <a:r>
              <a:rPr lang="en-US" dirty="0"/>
              <a:t>of product actually formed during reaction in an experiment</a:t>
            </a:r>
          </a:p>
          <a:p>
            <a:pPr marL="68580" indent="0" algn="ctr">
              <a:buNone/>
            </a:pPr>
            <a:endParaRPr lang="en-US" dirty="0"/>
          </a:p>
        </p:txBody>
      </p:sp>
      <p:sp>
        <p:nvSpPr>
          <p:cNvPr id="4" name="TextBox 3"/>
          <p:cNvSpPr txBox="1"/>
          <p:nvPr/>
        </p:nvSpPr>
        <p:spPr>
          <a:xfrm>
            <a:off x="4648200" y="86380"/>
            <a:ext cx="3505200" cy="523220"/>
          </a:xfrm>
          <a:prstGeom prst="rect">
            <a:avLst/>
          </a:prstGeom>
          <a:noFill/>
        </p:spPr>
        <p:txBody>
          <a:bodyPr wrap="square" rtlCol="0">
            <a:spAutoFit/>
          </a:bodyPr>
          <a:lstStyle/>
          <a:p>
            <a:pPr algn="ctr"/>
            <a:r>
              <a:rPr lang="en-US" sz="2800" dirty="0" smtClean="0">
                <a:solidFill>
                  <a:schemeClr val="bg1"/>
                </a:solidFill>
              </a:rPr>
              <a:t>% Yield</a:t>
            </a:r>
            <a:endParaRPr lang="en-US" sz="2800" dirty="0">
              <a:solidFill>
                <a:schemeClr val="bg1"/>
              </a:solidFill>
            </a:endParaRPr>
          </a:p>
        </p:txBody>
      </p:sp>
    </p:spTree>
    <p:extLst>
      <p:ext uri="{BB962C8B-B14F-4D97-AF65-F5344CB8AC3E}">
        <p14:creationId xmlns:p14="http://schemas.microsoft.com/office/powerpoint/2010/main" val="412624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Equation for Percent Yield</a:t>
            </a:r>
            <a:endParaRPr lang="en-US" dirty="0"/>
          </a:p>
        </p:txBody>
      </p:sp>
      <p:sp>
        <p:nvSpPr>
          <p:cNvPr id="4" name="TextBox 3"/>
          <p:cNvSpPr txBox="1"/>
          <p:nvPr/>
        </p:nvSpPr>
        <p:spPr>
          <a:xfrm>
            <a:off x="4648200" y="86380"/>
            <a:ext cx="3505200" cy="523220"/>
          </a:xfrm>
          <a:prstGeom prst="rect">
            <a:avLst/>
          </a:prstGeom>
          <a:noFill/>
        </p:spPr>
        <p:txBody>
          <a:bodyPr wrap="square" rtlCol="0">
            <a:spAutoFit/>
          </a:bodyPr>
          <a:lstStyle/>
          <a:p>
            <a:pPr algn="ctr"/>
            <a:r>
              <a:rPr lang="en-US" sz="2800" dirty="0" smtClean="0">
                <a:solidFill>
                  <a:schemeClr val="bg1"/>
                </a:solidFill>
              </a:rPr>
              <a:t>% Yield</a:t>
            </a:r>
            <a:endParaRPr lang="en-US" sz="2800" dirty="0">
              <a:solidFill>
                <a:schemeClr val="bg1"/>
              </a:solidFill>
            </a:endParaRPr>
          </a:p>
        </p:txBody>
      </p:sp>
      <p:sp>
        <p:nvSpPr>
          <p:cNvPr id="5" name="TextBox 4"/>
          <p:cNvSpPr txBox="1"/>
          <p:nvPr/>
        </p:nvSpPr>
        <p:spPr>
          <a:xfrm>
            <a:off x="1676400" y="2806432"/>
            <a:ext cx="1600200" cy="461665"/>
          </a:xfrm>
          <a:prstGeom prst="rect">
            <a:avLst/>
          </a:prstGeom>
          <a:noFill/>
        </p:spPr>
        <p:txBody>
          <a:bodyPr wrap="square" rtlCol="0">
            <a:spAutoFit/>
          </a:bodyPr>
          <a:lstStyle/>
          <a:p>
            <a:pPr algn="r"/>
            <a:r>
              <a:rPr lang="en-US" sz="2400" dirty="0" smtClean="0"/>
              <a:t>% yield =</a:t>
            </a:r>
            <a:r>
              <a:rPr lang="en-US" dirty="0" smtClean="0"/>
              <a:t> </a:t>
            </a:r>
            <a:endParaRPr lang="en-US" dirty="0"/>
          </a:p>
        </p:txBody>
      </p:sp>
      <p:sp>
        <p:nvSpPr>
          <p:cNvPr id="6" name="TextBox 5"/>
          <p:cNvSpPr txBox="1"/>
          <p:nvPr/>
        </p:nvSpPr>
        <p:spPr>
          <a:xfrm>
            <a:off x="3072581" y="2590800"/>
            <a:ext cx="2871020" cy="461665"/>
          </a:xfrm>
          <a:prstGeom prst="rect">
            <a:avLst/>
          </a:prstGeom>
          <a:noFill/>
        </p:spPr>
        <p:txBody>
          <a:bodyPr wrap="square" rtlCol="0">
            <a:spAutoFit/>
          </a:bodyPr>
          <a:lstStyle/>
          <a:p>
            <a:pPr algn="ctr"/>
            <a:r>
              <a:rPr lang="en-US" sz="2400" dirty="0" smtClean="0"/>
              <a:t>actual yield</a:t>
            </a:r>
            <a:endParaRPr lang="en-US" dirty="0"/>
          </a:p>
        </p:txBody>
      </p:sp>
      <p:sp>
        <p:nvSpPr>
          <p:cNvPr id="7" name="TextBox 6"/>
          <p:cNvSpPr txBox="1"/>
          <p:nvPr/>
        </p:nvSpPr>
        <p:spPr>
          <a:xfrm>
            <a:off x="3072580" y="3048680"/>
            <a:ext cx="2871020" cy="461665"/>
          </a:xfrm>
          <a:prstGeom prst="rect">
            <a:avLst/>
          </a:prstGeom>
          <a:noFill/>
        </p:spPr>
        <p:txBody>
          <a:bodyPr wrap="square" rtlCol="0">
            <a:spAutoFit/>
          </a:bodyPr>
          <a:lstStyle/>
          <a:p>
            <a:pPr algn="ctr"/>
            <a:r>
              <a:rPr lang="en-US" sz="2400" dirty="0" smtClean="0"/>
              <a:t>theoretical yield</a:t>
            </a:r>
            <a:endParaRPr lang="en-US" dirty="0"/>
          </a:p>
        </p:txBody>
      </p:sp>
      <p:cxnSp>
        <p:nvCxnSpPr>
          <p:cNvPr id="9" name="Straight Connector 8"/>
          <p:cNvCxnSpPr/>
          <p:nvPr/>
        </p:nvCxnSpPr>
        <p:spPr>
          <a:xfrm>
            <a:off x="3352800" y="3051784"/>
            <a:ext cx="2362200" cy="68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791200" y="2805976"/>
            <a:ext cx="1066800" cy="461665"/>
          </a:xfrm>
          <a:prstGeom prst="rect">
            <a:avLst/>
          </a:prstGeom>
          <a:noFill/>
        </p:spPr>
        <p:txBody>
          <a:bodyPr wrap="square" rtlCol="0">
            <a:spAutoFit/>
          </a:bodyPr>
          <a:lstStyle/>
          <a:p>
            <a:r>
              <a:rPr lang="en-US" sz="2400" dirty="0" smtClean="0"/>
              <a:t>x 100</a:t>
            </a:r>
            <a:r>
              <a:rPr lang="en-US" dirty="0" smtClean="0"/>
              <a:t> </a:t>
            </a:r>
            <a:endParaRPr lang="en-US" dirty="0"/>
          </a:p>
        </p:txBody>
      </p:sp>
      <p:sp>
        <p:nvSpPr>
          <p:cNvPr id="12" name="TextBox 11"/>
          <p:cNvSpPr txBox="1"/>
          <p:nvPr/>
        </p:nvSpPr>
        <p:spPr>
          <a:xfrm>
            <a:off x="3352800" y="2586335"/>
            <a:ext cx="2362200" cy="461665"/>
          </a:xfrm>
          <a:prstGeom prst="rect">
            <a:avLst/>
          </a:prstGeom>
          <a:noFill/>
        </p:spPr>
        <p:txBody>
          <a:bodyPr wrap="square" rtlCol="0">
            <a:spAutoFit/>
          </a:bodyPr>
          <a:lstStyle/>
          <a:p>
            <a:pPr algn="ctr"/>
            <a:r>
              <a:rPr lang="en-US" sz="2400" dirty="0" smtClean="0"/>
              <a:t>part</a:t>
            </a:r>
            <a:endParaRPr lang="en-US" dirty="0"/>
          </a:p>
        </p:txBody>
      </p:sp>
      <p:sp>
        <p:nvSpPr>
          <p:cNvPr id="13" name="TextBox 12"/>
          <p:cNvSpPr txBox="1"/>
          <p:nvPr/>
        </p:nvSpPr>
        <p:spPr>
          <a:xfrm>
            <a:off x="3352800" y="3052465"/>
            <a:ext cx="2362200" cy="461665"/>
          </a:xfrm>
          <a:prstGeom prst="rect">
            <a:avLst/>
          </a:prstGeom>
          <a:noFill/>
        </p:spPr>
        <p:txBody>
          <a:bodyPr wrap="square" rtlCol="0">
            <a:spAutoFit/>
          </a:bodyPr>
          <a:lstStyle/>
          <a:p>
            <a:pPr algn="ctr"/>
            <a:r>
              <a:rPr lang="en-US" sz="2400" dirty="0" smtClean="0"/>
              <a:t>whole</a:t>
            </a:r>
            <a:endParaRPr lang="en-US" dirty="0"/>
          </a:p>
        </p:txBody>
      </p:sp>
      <p:sp>
        <p:nvSpPr>
          <p:cNvPr id="14" name="Content Placeholder 2"/>
          <p:cNvSpPr>
            <a:spLocks noGrp="1"/>
          </p:cNvSpPr>
          <p:nvPr>
            <p:ph idx="1"/>
          </p:nvPr>
        </p:nvSpPr>
        <p:spPr>
          <a:xfrm>
            <a:off x="1043492" y="3844771"/>
            <a:ext cx="6777317" cy="2175029"/>
          </a:xfrm>
        </p:spPr>
        <p:txBody>
          <a:bodyPr>
            <a:normAutofit/>
          </a:bodyPr>
          <a:lstStyle/>
          <a:p>
            <a:pPr marL="68580" indent="0">
              <a:buNone/>
            </a:pPr>
            <a:r>
              <a:rPr lang="en-US" b="1" dirty="0" smtClean="0"/>
              <a:t>ACTUAL YIELD (AY) </a:t>
            </a:r>
            <a:r>
              <a:rPr lang="en-US" dirty="0" smtClean="0">
                <a:latin typeface="Times New Roman"/>
                <a:cs typeface="Times New Roman"/>
              </a:rPr>
              <a:t>→ </a:t>
            </a:r>
            <a:r>
              <a:rPr lang="en-US" dirty="0" smtClean="0"/>
              <a:t>from experimental results</a:t>
            </a:r>
            <a:endParaRPr lang="en-US" b="1" dirty="0" smtClean="0"/>
          </a:p>
          <a:p>
            <a:pPr marL="68580" indent="0">
              <a:buNone/>
            </a:pPr>
            <a:endParaRPr lang="en-US" b="1" dirty="0"/>
          </a:p>
          <a:p>
            <a:pPr marL="68580" indent="0">
              <a:buNone/>
            </a:pPr>
            <a:r>
              <a:rPr lang="en-US" b="1" dirty="0" smtClean="0"/>
              <a:t>THEORETICAL YIELD (TY) </a:t>
            </a:r>
            <a:r>
              <a:rPr lang="en-US" dirty="0">
                <a:latin typeface="Times New Roman"/>
                <a:cs typeface="Times New Roman"/>
              </a:rPr>
              <a:t>→ </a:t>
            </a:r>
            <a:r>
              <a:rPr lang="en-US" dirty="0"/>
              <a:t>from </a:t>
            </a:r>
            <a:r>
              <a:rPr lang="en-US" dirty="0" smtClean="0"/>
              <a:t>stoichiometric calculations</a:t>
            </a:r>
            <a:endParaRPr lang="en-US" b="1" dirty="0"/>
          </a:p>
          <a:p>
            <a:pPr marL="68580" indent="0">
              <a:buNone/>
            </a:pPr>
            <a:endParaRPr lang="en-US" b="1" dirty="0"/>
          </a:p>
        </p:txBody>
      </p:sp>
    </p:spTree>
    <p:extLst>
      <p:ext uri="{BB962C8B-B14F-4D97-AF65-F5344CB8AC3E}">
        <p14:creationId xmlns:p14="http://schemas.microsoft.com/office/powerpoint/2010/main" val="4195334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par>
                          <p:cTn id="13" fill="hold">
                            <p:stCondLst>
                              <p:cond delay="500"/>
                            </p:stCondLst>
                            <p:childTnLst>
                              <p:par>
                                <p:cTn id="14" presetID="22" presetClass="entr" presetSubtype="4"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00"/>
                                        <p:tgtEl>
                                          <p:spTgt spid="9"/>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12"/>
                                        </p:tgtEl>
                                      </p:cBhvr>
                                    </p:animEffect>
                                    <p:set>
                                      <p:cBhvr>
                                        <p:cTn id="29" dur="1" fill="hold">
                                          <p:stCondLst>
                                            <p:cond delay="499"/>
                                          </p:stCondLst>
                                        </p:cTn>
                                        <p:tgtEl>
                                          <p:spTgt spid="12"/>
                                        </p:tgtEl>
                                        <p:attrNameLst>
                                          <p:attrName>style.visibility</p:attrName>
                                        </p:attrNameLst>
                                      </p:cBhvr>
                                      <p:to>
                                        <p:strVal val="hidden"/>
                                      </p:to>
                                    </p:set>
                                  </p:childTnLst>
                                </p:cTn>
                              </p:par>
                              <p:par>
                                <p:cTn id="30" presetID="10" presetClass="entr" presetSubtype="0"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13"/>
                                        </p:tgtEl>
                                      </p:cBhvr>
                                    </p:animEffect>
                                    <p:set>
                                      <p:cBhvr>
                                        <p:cTn id="37" dur="1" fill="hold">
                                          <p:stCondLst>
                                            <p:cond delay="499"/>
                                          </p:stCondLst>
                                        </p:cTn>
                                        <p:tgtEl>
                                          <p:spTgt spid="13"/>
                                        </p:tgtEl>
                                        <p:attrNameLst>
                                          <p:attrName>style.visibility</p:attrName>
                                        </p:attrNameLst>
                                      </p:cBhvr>
                                      <p:to>
                                        <p:strVal val="hidden"/>
                                      </p:to>
                                    </p:set>
                                  </p:childTnLst>
                                </p:cTn>
                              </p:par>
                              <p:par>
                                <p:cTn id="38" presetID="10" presetClass="entr" presetSubtype="0" fill="hold" grpId="0" nodeType="with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14">
                                            <p:txEl>
                                              <p:pRg st="0" end="0"/>
                                            </p:txEl>
                                          </p:spTgt>
                                        </p:tgtEl>
                                        <p:attrNameLst>
                                          <p:attrName>style.visibility</p:attrName>
                                        </p:attrNameLst>
                                      </p:cBhvr>
                                      <p:to>
                                        <p:strVal val="visible"/>
                                      </p:to>
                                    </p:set>
                                    <p:animEffect transition="in" filter="wipe(left)">
                                      <p:cBhvr>
                                        <p:cTn id="45" dur="500"/>
                                        <p:tgtEl>
                                          <p:spTgt spid="14">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14">
                                            <p:txEl>
                                              <p:pRg st="2" end="2"/>
                                            </p:txEl>
                                          </p:spTgt>
                                        </p:tgtEl>
                                        <p:attrNameLst>
                                          <p:attrName>style.visibility</p:attrName>
                                        </p:attrNameLst>
                                      </p:cBhvr>
                                      <p:to>
                                        <p:strVal val="visible"/>
                                      </p:to>
                                    </p:set>
                                    <p:animEffect transition="in" filter="wipe(left)">
                                      <p:cBhvr>
                                        <p:cTn id="50"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1" grpId="0"/>
      <p:bldP spid="12" grpId="0"/>
      <p:bldP spid="12" grpId="1"/>
      <p:bldP spid="13" grpId="0"/>
      <p:bldP spid="13"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68580" indent="0"/>
            <a:r>
              <a:rPr lang="en-US" dirty="0" smtClean="0"/>
              <a:t>Percent Yield</a:t>
            </a:r>
            <a:endParaRPr lang="en-US" baseline="-25000" dirty="0"/>
          </a:p>
        </p:txBody>
      </p:sp>
      <p:sp>
        <p:nvSpPr>
          <p:cNvPr id="3" name="Content Placeholder 2"/>
          <p:cNvSpPr>
            <a:spLocks noGrp="1"/>
          </p:cNvSpPr>
          <p:nvPr>
            <p:ph idx="1"/>
          </p:nvPr>
        </p:nvSpPr>
        <p:spPr>
          <a:xfrm>
            <a:off x="990600" y="2323652"/>
            <a:ext cx="7391400" cy="4305748"/>
          </a:xfrm>
        </p:spPr>
        <p:txBody>
          <a:bodyPr>
            <a:normAutofit/>
          </a:bodyPr>
          <a:lstStyle/>
          <a:p>
            <a:pPr marL="68580" indent="0">
              <a:spcAft>
                <a:spcPts val="600"/>
              </a:spcAft>
              <a:buNone/>
            </a:pPr>
            <a:r>
              <a:rPr lang="en-US" u="sng" dirty="0" smtClean="0"/>
              <a:t>Example</a:t>
            </a:r>
            <a:r>
              <a:rPr lang="en-US" dirty="0" smtClean="0"/>
              <a:t>: Balance the following equation.</a:t>
            </a:r>
          </a:p>
          <a:p>
            <a:pPr marL="68580" indent="0" algn="ctr">
              <a:spcAft>
                <a:spcPts val="1200"/>
              </a:spcAft>
              <a:buNone/>
            </a:pPr>
            <a:endParaRPr lang="en-US" dirty="0" smtClean="0"/>
          </a:p>
          <a:p>
            <a:pPr marL="68580" indent="0" algn="ctr">
              <a:spcAft>
                <a:spcPts val="1200"/>
              </a:spcAft>
              <a:buNone/>
            </a:pPr>
            <a:r>
              <a:rPr lang="en-US" dirty="0" smtClean="0"/>
              <a:t>___ Mg  + ___ HNO</a:t>
            </a:r>
            <a:r>
              <a:rPr lang="en-US" baseline="-25000" dirty="0"/>
              <a:t>3</a:t>
            </a:r>
            <a:r>
              <a:rPr lang="en-US" dirty="0" smtClean="0"/>
              <a:t>  →  ___ Mg(NO</a:t>
            </a:r>
            <a:r>
              <a:rPr lang="en-US" baseline="-25000" dirty="0" smtClean="0"/>
              <a:t>3</a:t>
            </a:r>
            <a:r>
              <a:rPr lang="en-US" dirty="0" smtClean="0"/>
              <a:t>)</a:t>
            </a:r>
            <a:r>
              <a:rPr lang="en-US" baseline="-25000" dirty="0" smtClean="0"/>
              <a:t>2</a:t>
            </a:r>
            <a:r>
              <a:rPr lang="en-US" dirty="0" smtClean="0"/>
              <a:t>  +  ___ H</a:t>
            </a:r>
            <a:r>
              <a:rPr lang="en-US" baseline="-25000" dirty="0" smtClean="0"/>
              <a:t>2</a:t>
            </a:r>
            <a:endParaRPr lang="en-US" dirty="0" smtClean="0"/>
          </a:p>
          <a:p>
            <a:pPr marL="68580" indent="0">
              <a:spcAft>
                <a:spcPts val="1200"/>
              </a:spcAft>
              <a:buNone/>
            </a:pPr>
            <a:r>
              <a:rPr lang="en-US" dirty="0" smtClean="0">
                <a:sym typeface="Wingdings"/>
              </a:rPr>
              <a:t>What type of reaction is taking place?</a:t>
            </a:r>
          </a:p>
          <a:p>
            <a:pPr marL="68580" indent="0">
              <a:spcAft>
                <a:spcPts val="1200"/>
              </a:spcAft>
              <a:buNone/>
            </a:pPr>
            <a:r>
              <a:rPr lang="en-US" b="1" dirty="0" smtClean="0">
                <a:solidFill>
                  <a:schemeClr val="accent2"/>
                </a:solidFill>
              </a:rPr>
              <a:t>Single replacement</a:t>
            </a:r>
          </a:p>
          <a:p>
            <a:pPr marL="525780" indent="-457200">
              <a:spcAft>
                <a:spcPts val="1200"/>
              </a:spcAft>
              <a:buFont typeface="+mj-lt"/>
              <a:buAutoNum type="alphaLcPeriod"/>
            </a:pPr>
            <a:r>
              <a:rPr lang="en-US" dirty="0" smtClean="0"/>
              <a:t>If the reaction begins with 40.0 g Mg and an excess of nitric acid, how many grams H</a:t>
            </a:r>
            <a:r>
              <a:rPr lang="en-US" baseline="-25000" dirty="0"/>
              <a:t>2</a:t>
            </a:r>
            <a:r>
              <a:rPr lang="en-US" dirty="0" smtClean="0"/>
              <a:t> will be produced?</a:t>
            </a:r>
            <a:endParaRPr lang="en-US" dirty="0"/>
          </a:p>
          <a:p>
            <a:pPr marL="68580" indent="0">
              <a:buNone/>
            </a:pPr>
            <a:endParaRPr lang="en-US" dirty="0"/>
          </a:p>
        </p:txBody>
      </p:sp>
      <p:sp>
        <p:nvSpPr>
          <p:cNvPr id="4" name="TextBox 3"/>
          <p:cNvSpPr txBox="1"/>
          <p:nvPr/>
        </p:nvSpPr>
        <p:spPr>
          <a:xfrm>
            <a:off x="4648200" y="86380"/>
            <a:ext cx="3505200" cy="523220"/>
          </a:xfrm>
          <a:prstGeom prst="rect">
            <a:avLst/>
          </a:prstGeom>
          <a:noFill/>
        </p:spPr>
        <p:txBody>
          <a:bodyPr wrap="square" rtlCol="0">
            <a:spAutoFit/>
          </a:bodyPr>
          <a:lstStyle/>
          <a:p>
            <a:pPr algn="ctr"/>
            <a:r>
              <a:rPr lang="en-US" sz="2800" dirty="0" smtClean="0">
                <a:solidFill>
                  <a:schemeClr val="bg1"/>
                </a:solidFill>
              </a:rPr>
              <a:t>% Yield</a:t>
            </a:r>
            <a:endParaRPr lang="en-US" sz="2800" dirty="0">
              <a:solidFill>
                <a:schemeClr val="bg1"/>
              </a:solidFill>
            </a:endParaRPr>
          </a:p>
        </p:txBody>
      </p:sp>
      <p:sp>
        <p:nvSpPr>
          <p:cNvPr id="5" name="TextBox 4"/>
          <p:cNvSpPr txBox="1"/>
          <p:nvPr/>
        </p:nvSpPr>
        <p:spPr>
          <a:xfrm>
            <a:off x="2743200" y="3429000"/>
            <a:ext cx="457200" cy="461665"/>
          </a:xfrm>
          <a:prstGeom prst="rect">
            <a:avLst/>
          </a:prstGeom>
          <a:noFill/>
        </p:spPr>
        <p:txBody>
          <a:bodyPr wrap="square" rtlCol="0">
            <a:spAutoFit/>
          </a:bodyPr>
          <a:lstStyle/>
          <a:p>
            <a:pPr algn="ctr"/>
            <a:r>
              <a:rPr lang="en-US" sz="2400" b="1" dirty="0" smtClean="0">
                <a:solidFill>
                  <a:schemeClr val="accent2"/>
                </a:solidFill>
              </a:rPr>
              <a:t>2</a:t>
            </a:r>
            <a:endParaRPr lang="en-US" sz="2400" b="1" dirty="0">
              <a:solidFill>
                <a:schemeClr val="accent2"/>
              </a:solidFill>
            </a:endParaRPr>
          </a:p>
        </p:txBody>
      </p:sp>
      <p:cxnSp>
        <p:nvCxnSpPr>
          <p:cNvPr id="9" name="Straight Connector 8"/>
          <p:cNvCxnSpPr/>
          <p:nvPr/>
        </p:nvCxnSpPr>
        <p:spPr>
          <a:xfrm>
            <a:off x="6324600" y="6019800"/>
            <a:ext cx="137160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486400" y="5334000"/>
            <a:ext cx="1539922" cy="304800"/>
          </a:xfrm>
          <a:prstGeom prst="round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7315200" y="2950275"/>
            <a:ext cx="1066800" cy="461665"/>
          </a:xfrm>
          <a:prstGeom prst="rect">
            <a:avLst/>
          </a:prstGeom>
          <a:noFill/>
        </p:spPr>
        <p:txBody>
          <a:bodyPr wrap="square" rtlCol="0">
            <a:spAutoFit/>
          </a:bodyPr>
          <a:lstStyle/>
          <a:p>
            <a:pPr algn="ctr"/>
            <a:r>
              <a:rPr lang="en-US" sz="2400" dirty="0" smtClean="0">
                <a:solidFill>
                  <a:schemeClr val="accent2"/>
                </a:solidFill>
              </a:rPr>
              <a:t>? g</a:t>
            </a:r>
            <a:endParaRPr lang="en-US" sz="2400" dirty="0">
              <a:solidFill>
                <a:schemeClr val="accent2"/>
              </a:solidFill>
            </a:endParaRPr>
          </a:p>
        </p:txBody>
      </p:sp>
      <p:sp>
        <p:nvSpPr>
          <p:cNvPr id="13" name="TextBox 12"/>
          <p:cNvSpPr txBox="1"/>
          <p:nvPr/>
        </p:nvSpPr>
        <p:spPr>
          <a:xfrm>
            <a:off x="1531961" y="2967335"/>
            <a:ext cx="1066800" cy="461665"/>
          </a:xfrm>
          <a:prstGeom prst="rect">
            <a:avLst/>
          </a:prstGeom>
          <a:noFill/>
        </p:spPr>
        <p:txBody>
          <a:bodyPr wrap="square" rtlCol="0">
            <a:spAutoFit/>
          </a:bodyPr>
          <a:lstStyle/>
          <a:p>
            <a:pPr algn="ctr"/>
            <a:r>
              <a:rPr lang="en-US" sz="2400" dirty="0" smtClean="0">
                <a:solidFill>
                  <a:schemeClr val="accent2"/>
                </a:solidFill>
              </a:rPr>
              <a:t>40.0 g</a:t>
            </a:r>
            <a:endParaRPr lang="en-US" sz="2400" dirty="0">
              <a:solidFill>
                <a:schemeClr val="accent2"/>
              </a:solidFill>
            </a:endParaRPr>
          </a:p>
        </p:txBody>
      </p:sp>
    </p:spTree>
    <p:extLst>
      <p:ext uri="{BB962C8B-B14F-4D97-AF65-F5344CB8AC3E}">
        <p14:creationId xmlns:p14="http://schemas.microsoft.com/office/powerpoint/2010/main" val="3736461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par>
                          <p:cTn id="33" fill="hold">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wipe(left)">
                                      <p:cBhvr>
                                        <p:cTn id="41" dur="500"/>
                                        <p:tgtEl>
                                          <p:spTgt spid="10"/>
                                        </p:tgtEl>
                                      </p:cBhvr>
                                    </p:animEffect>
                                  </p:childTnLst>
                                </p:cTn>
                              </p:par>
                            </p:childTnLst>
                          </p:cTn>
                        </p:par>
                        <p:par>
                          <p:cTn id="42" fill="hold">
                            <p:stCondLst>
                              <p:cond delay="500"/>
                            </p:stCondLst>
                            <p:childTnLst>
                              <p:par>
                                <p:cTn id="43" presetID="10" presetClass="entr" presetSubtype="0" fill="hold" grpId="0" nodeType="after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animBg="1"/>
      <p:bldP spid="12" grpId="0"/>
      <p:bldP spid="1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pPr marL="68580" indent="0" algn="ctr">
              <a:spcAft>
                <a:spcPts val="1200"/>
              </a:spcAft>
            </a:pPr>
            <a:r>
              <a:rPr lang="en-US" dirty="0" smtClean="0"/>
              <a:t>Mg  </a:t>
            </a:r>
            <a:r>
              <a:rPr lang="en-US" dirty="0"/>
              <a:t>+  </a:t>
            </a:r>
            <a:r>
              <a:rPr lang="en-US" dirty="0" smtClean="0"/>
              <a:t>2 HNO</a:t>
            </a:r>
            <a:r>
              <a:rPr lang="en-US" baseline="-25000" dirty="0"/>
              <a:t>3</a:t>
            </a:r>
            <a:r>
              <a:rPr lang="en-US" dirty="0" smtClean="0"/>
              <a:t>  →  Mg(NO</a:t>
            </a:r>
            <a:r>
              <a:rPr lang="en-US" baseline="-25000" dirty="0"/>
              <a:t>3</a:t>
            </a:r>
            <a:r>
              <a:rPr lang="en-US" dirty="0" smtClean="0"/>
              <a:t>)</a:t>
            </a:r>
            <a:r>
              <a:rPr lang="en-US" baseline="-25000" dirty="0" smtClean="0"/>
              <a:t>2</a:t>
            </a:r>
            <a:r>
              <a:rPr lang="en-US" dirty="0" smtClean="0"/>
              <a:t>  </a:t>
            </a:r>
            <a:r>
              <a:rPr lang="en-US" dirty="0"/>
              <a:t>+  </a:t>
            </a:r>
            <a:r>
              <a:rPr lang="en-US" dirty="0" smtClean="0"/>
              <a:t> H</a:t>
            </a:r>
            <a:r>
              <a:rPr lang="en-US" baseline="-25000" dirty="0" smtClean="0"/>
              <a:t>2</a:t>
            </a:r>
            <a:endParaRPr lang="en-US" dirty="0"/>
          </a:p>
        </p:txBody>
      </p:sp>
      <p:sp>
        <p:nvSpPr>
          <p:cNvPr id="4" name="TextBox 3"/>
          <p:cNvSpPr txBox="1"/>
          <p:nvPr/>
        </p:nvSpPr>
        <p:spPr>
          <a:xfrm>
            <a:off x="4648200" y="86380"/>
            <a:ext cx="3505200" cy="523220"/>
          </a:xfrm>
          <a:prstGeom prst="rect">
            <a:avLst/>
          </a:prstGeom>
          <a:noFill/>
        </p:spPr>
        <p:txBody>
          <a:bodyPr wrap="square" rtlCol="0">
            <a:spAutoFit/>
          </a:bodyPr>
          <a:lstStyle/>
          <a:p>
            <a:pPr algn="ctr"/>
            <a:r>
              <a:rPr lang="en-US" sz="2800" dirty="0" smtClean="0">
                <a:solidFill>
                  <a:schemeClr val="bg1"/>
                </a:solidFill>
              </a:rPr>
              <a:t>% Yield</a:t>
            </a:r>
            <a:endParaRPr lang="en-US" sz="2800" dirty="0">
              <a:solidFill>
                <a:schemeClr val="bg1"/>
              </a:solidFill>
            </a:endParaRPr>
          </a:p>
        </p:txBody>
      </p:sp>
      <p:sp>
        <p:nvSpPr>
          <p:cNvPr id="18" name="TextBox 17"/>
          <p:cNvSpPr txBox="1"/>
          <p:nvPr/>
        </p:nvSpPr>
        <p:spPr>
          <a:xfrm>
            <a:off x="7620000" y="853069"/>
            <a:ext cx="1066800" cy="461665"/>
          </a:xfrm>
          <a:prstGeom prst="rect">
            <a:avLst/>
          </a:prstGeom>
          <a:noFill/>
        </p:spPr>
        <p:txBody>
          <a:bodyPr wrap="square" rtlCol="0">
            <a:spAutoFit/>
          </a:bodyPr>
          <a:lstStyle/>
          <a:p>
            <a:pPr algn="ctr"/>
            <a:r>
              <a:rPr lang="en-US" sz="2400" dirty="0" smtClean="0">
                <a:solidFill>
                  <a:schemeClr val="accent2"/>
                </a:solidFill>
              </a:rPr>
              <a:t>? g</a:t>
            </a:r>
            <a:endParaRPr lang="en-US" sz="2400" dirty="0">
              <a:solidFill>
                <a:schemeClr val="accent2"/>
              </a:solidFill>
            </a:endParaRPr>
          </a:p>
        </p:txBody>
      </p:sp>
      <p:sp>
        <p:nvSpPr>
          <p:cNvPr id="20" name="TextBox 19"/>
          <p:cNvSpPr txBox="1"/>
          <p:nvPr/>
        </p:nvSpPr>
        <p:spPr>
          <a:xfrm>
            <a:off x="685800" y="833735"/>
            <a:ext cx="1066800" cy="461665"/>
          </a:xfrm>
          <a:prstGeom prst="rect">
            <a:avLst/>
          </a:prstGeom>
          <a:noFill/>
        </p:spPr>
        <p:txBody>
          <a:bodyPr wrap="square" rtlCol="0">
            <a:spAutoFit/>
          </a:bodyPr>
          <a:lstStyle/>
          <a:p>
            <a:pPr algn="ctr"/>
            <a:r>
              <a:rPr lang="en-US" sz="2400" dirty="0" smtClean="0">
                <a:solidFill>
                  <a:schemeClr val="accent2"/>
                </a:solidFill>
              </a:rPr>
              <a:t>40.0 g</a:t>
            </a:r>
            <a:endParaRPr lang="en-US" sz="2400" dirty="0">
              <a:solidFill>
                <a:schemeClr val="accent2"/>
              </a:solidFill>
            </a:endParaRPr>
          </a:p>
        </p:txBody>
      </p:sp>
      <p:grpSp>
        <p:nvGrpSpPr>
          <p:cNvPr id="3" name="Group 2"/>
          <p:cNvGrpSpPr/>
          <p:nvPr/>
        </p:nvGrpSpPr>
        <p:grpSpPr>
          <a:xfrm>
            <a:off x="457200" y="2512306"/>
            <a:ext cx="8229600" cy="2135894"/>
            <a:chOff x="457200" y="2512306"/>
            <a:chExt cx="8229600" cy="2135894"/>
          </a:xfrm>
        </p:grpSpPr>
        <p:sp>
          <p:nvSpPr>
            <p:cNvPr id="13" name="TextBox 12"/>
            <p:cNvSpPr txBox="1"/>
            <p:nvPr/>
          </p:nvSpPr>
          <p:spPr>
            <a:xfrm>
              <a:off x="457200" y="2876722"/>
              <a:ext cx="8229600" cy="1754326"/>
            </a:xfrm>
            <a:prstGeom prst="rect">
              <a:avLst/>
            </a:prstGeom>
            <a:noFill/>
            <a:ln w="25400">
              <a:solidFill>
                <a:schemeClr val="accent2"/>
              </a:solidFill>
            </a:ln>
          </p:spPr>
          <p:txBody>
            <a:bodyPr wrap="square" rtlCol="0">
              <a:spAutoFit/>
            </a:bodyPr>
            <a:lstStyle/>
            <a:p>
              <a:pPr>
                <a:tabLst>
                  <a:tab pos="574675" algn="ctr"/>
                  <a:tab pos="2005013" algn="ctr"/>
                  <a:tab pos="3657600" algn="ctr"/>
                  <a:tab pos="5368925" algn="ctr"/>
                  <a:tab pos="7094538" algn="ctr"/>
                </a:tabLst>
              </a:pPr>
              <a:r>
                <a:rPr lang="en-US" dirty="0" smtClean="0"/>
                <a:t>	</a:t>
              </a:r>
            </a:p>
            <a:p>
              <a:pPr>
                <a:tabLst>
                  <a:tab pos="574675" algn="ctr"/>
                  <a:tab pos="2005013" algn="ctr"/>
                  <a:tab pos="3657600" algn="ctr"/>
                  <a:tab pos="5368925" algn="ctr"/>
                  <a:tab pos="7094538" algn="ctr"/>
                </a:tabLst>
              </a:pPr>
              <a:endParaRPr lang="en-US" dirty="0"/>
            </a:p>
            <a:p>
              <a:pPr>
                <a:tabLst>
                  <a:tab pos="574675" algn="ctr"/>
                  <a:tab pos="2005013" algn="ctr"/>
                  <a:tab pos="3657600" algn="ctr"/>
                  <a:tab pos="5368925" algn="ctr"/>
                  <a:tab pos="7094538" algn="ctr"/>
                </a:tabLst>
              </a:pPr>
              <a:endParaRPr lang="en-US" dirty="0" smtClean="0"/>
            </a:p>
            <a:p>
              <a:pPr>
                <a:tabLst>
                  <a:tab pos="574675" algn="ctr"/>
                  <a:tab pos="2005013" algn="ctr"/>
                  <a:tab pos="3657600" algn="ctr"/>
                  <a:tab pos="5368925" algn="ctr"/>
                  <a:tab pos="7094538" algn="ctr"/>
                </a:tabLst>
              </a:pPr>
              <a:endParaRPr lang="en-US" dirty="0"/>
            </a:p>
            <a:p>
              <a:pPr>
                <a:tabLst>
                  <a:tab pos="574675" algn="ctr"/>
                  <a:tab pos="2005013" algn="ctr"/>
                  <a:tab pos="3657600" algn="ctr"/>
                  <a:tab pos="5368925" algn="ctr"/>
                  <a:tab pos="7094538" algn="ctr"/>
                </a:tabLst>
              </a:pPr>
              <a:endParaRPr lang="en-US" dirty="0" smtClean="0"/>
            </a:p>
            <a:p>
              <a:pPr>
                <a:tabLst>
                  <a:tab pos="574675" algn="ctr"/>
                  <a:tab pos="2005013" algn="ctr"/>
                  <a:tab pos="3657600" algn="ctr"/>
                  <a:tab pos="5368925" algn="ctr"/>
                  <a:tab pos="7094538" algn="ctr"/>
                </a:tabLst>
              </a:pPr>
              <a:endParaRPr lang="en-US" dirty="0"/>
            </a:p>
          </p:txBody>
        </p:sp>
        <p:sp>
          <p:nvSpPr>
            <p:cNvPr id="14" name="TextBox 13"/>
            <p:cNvSpPr txBox="1"/>
            <p:nvPr/>
          </p:nvSpPr>
          <p:spPr>
            <a:xfrm>
              <a:off x="457200" y="2512306"/>
              <a:ext cx="8229600" cy="369332"/>
            </a:xfrm>
            <a:prstGeom prst="rect">
              <a:avLst/>
            </a:prstGeom>
            <a:noFill/>
            <a:ln w="25400">
              <a:solidFill>
                <a:schemeClr val="accent2"/>
              </a:solidFill>
            </a:ln>
          </p:spPr>
          <p:txBody>
            <a:bodyPr wrap="square" rtlCol="0">
              <a:spAutoFit/>
            </a:bodyPr>
            <a:lstStyle/>
            <a:p>
              <a:pPr>
                <a:tabLst>
                  <a:tab pos="693738" algn="ctr"/>
                  <a:tab pos="2168525" algn="ctr"/>
                  <a:tab pos="3894138" algn="ctr"/>
                  <a:tab pos="5603875" algn="ctr"/>
                  <a:tab pos="7315200" algn="ctr"/>
                </a:tabLst>
              </a:pPr>
              <a:r>
                <a:rPr lang="en-US" dirty="0" smtClean="0"/>
                <a:t>	UNKNOWN	GIVEN	</a:t>
              </a:r>
              <a:r>
                <a:rPr lang="en-US" dirty="0" err="1" smtClean="0"/>
                <a:t>g→mol</a:t>
              </a:r>
              <a:r>
                <a:rPr lang="en-US" dirty="0" smtClean="0"/>
                <a:t> (G)</a:t>
              </a:r>
              <a:r>
                <a:rPr lang="en-US" dirty="0"/>
                <a:t>	</a:t>
              </a:r>
              <a:r>
                <a:rPr lang="en-US" b="1" dirty="0">
                  <a:solidFill>
                    <a:schemeClr val="accent6">
                      <a:lumMod val="75000"/>
                    </a:schemeClr>
                  </a:solidFill>
                </a:rPr>
                <a:t>Mole Ratio</a:t>
              </a:r>
              <a:r>
                <a:rPr lang="en-US" dirty="0"/>
                <a:t>	</a:t>
              </a:r>
              <a:r>
                <a:rPr lang="en-US" dirty="0" err="1" smtClean="0"/>
                <a:t>mol→g</a:t>
              </a:r>
              <a:r>
                <a:rPr lang="en-US" dirty="0" smtClean="0"/>
                <a:t> (U)</a:t>
              </a:r>
              <a:endParaRPr lang="en-US" dirty="0"/>
            </a:p>
          </p:txBody>
        </p:sp>
        <p:cxnSp>
          <p:nvCxnSpPr>
            <p:cNvPr id="15" name="Straight Connector 14"/>
            <p:cNvCxnSpPr/>
            <p:nvPr/>
          </p:nvCxnSpPr>
          <p:spPr>
            <a:xfrm>
              <a:off x="1981200" y="2512306"/>
              <a:ext cx="0" cy="211874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086600" y="2512306"/>
              <a:ext cx="0" cy="211874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334000" y="2512306"/>
              <a:ext cx="0" cy="211874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657600" y="2529458"/>
              <a:ext cx="0" cy="211874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13" idx="3"/>
            </p:cNvCxnSpPr>
            <p:nvPr/>
          </p:nvCxnSpPr>
          <p:spPr>
            <a:xfrm>
              <a:off x="1981200" y="3753885"/>
              <a:ext cx="670560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5" name="TextBox 24"/>
          <p:cNvSpPr txBox="1"/>
          <p:nvPr/>
        </p:nvSpPr>
        <p:spPr>
          <a:xfrm>
            <a:off x="457200" y="3569219"/>
            <a:ext cx="1524000" cy="400110"/>
          </a:xfrm>
          <a:prstGeom prst="rect">
            <a:avLst/>
          </a:prstGeom>
          <a:noFill/>
        </p:spPr>
        <p:txBody>
          <a:bodyPr wrap="square" rtlCol="0">
            <a:spAutoFit/>
          </a:bodyPr>
          <a:lstStyle/>
          <a:p>
            <a:pPr algn="r"/>
            <a:r>
              <a:rPr lang="en-US" sz="2000" dirty="0" smtClean="0"/>
              <a:t>g H</a:t>
            </a:r>
            <a:r>
              <a:rPr lang="en-US" sz="2000" baseline="-25000" dirty="0" smtClean="0"/>
              <a:t>2</a:t>
            </a:r>
            <a:r>
              <a:rPr lang="en-US" sz="2000" dirty="0" smtClean="0"/>
              <a:t>  =</a:t>
            </a:r>
            <a:endParaRPr lang="en-US" sz="2000" dirty="0"/>
          </a:p>
        </p:txBody>
      </p:sp>
      <p:sp>
        <p:nvSpPr>
          <p:cNvPr id="26" name="TextBox 25"/>
          <p:cNvSpPr txBox="1"/>
          <p:nvPr/>
        </p:nvSpPr>
        <p:spPr>
          <a:xfrm>
            <a:off x="1887794" y="3357716"/>
            <a:ext cx="1846006" cy="369332"/>
          </a:xfrm>
          <a:prstGeom prst="rect">
            <a:avLst/>
          </a:prstGeom>
          <a:noFill/>
        </p:spPr>
        <p:txBody>
          <a:bodyPr wrap="square" rtlCol="0">
            <a:spAutoFit/>
          </a:bodyPr>
          <a:lstStyle/>
          <a:p>
            <a:pPr algn="ctr"/>
            <a:r>
              <a:rPr lang="en-US" dirty="0" smtClean="0"/>
              <a:t>40.0 g Mg</a:t>
            </a:r>
            <a:endParaRPr lang="en-US" baseline="-25000" dirty="0"/>
          </a:p>
        </p:txBody>
      </p:sp>
      <p:sp>
        <p:nvSpPr>
          <p:cNvPr id="32" name="TextBox 31"/>
          <p:cNvSpPr txBox="1"/>
          <p:nvPr/>
        </p:nvSpPr>
        <p:spPr>
          <a:xfrm>
            <a:off x="5486400" y="3336405"/>
            <a:ext cx="1524000" cy="400110"/>
          </a:xfrm>
          <a:prstGeom prst="rect">
            <a:avLst/>
          </a:prstGeom>
          <a:noFill/>
        </p:spPr>
        <p:txBody>
          <a:bodyPr wrap="square" rtlCol="0">
            <a:spAutoFit/>
          </a:bodyPr>
          <a:lstStyle/>
          <a:p>
            <a:pPr algn="ctr"/>
            <a:r>
              <a:rPr lang="en-US" sz="2000" dirty="0" smtClean="0"/>
              <a:t>1 </a:t>
            </a:r>
            <a:r>
              <a:rPr lang="en-US" sz="2000" dirty="0" err="1" smtClean="0"/>
              <a:t>mol</a:t>
            </a:r>
            <a:r>
              <a:rPr lang="en-US" sz="2000" dirty="0" smtClean="0"/>
              <a:t> </a:t>
            </a:r>
            <a:r>
              <a:rPr lang="en-US" sz="2000" dirty="0"/>
              <a:t>H</a:t>
            </a:r>
            <a:r>
              <a:rPr lang="en-US" sz="2000" baseline="-25000" dirty="0"/>
              <a:t>2</a:t>
            </a:r>
            <a:endParaRPr lang="en-US" sz="2000" baseline="-25000" dirty="0"/>
          </a:p>
        </p:txBody>
      </p:sp>
      <p:sp>
        <p:nvSpPr>
          <p:cNvPr id="33" name="TextBox 32"/>
          <p:cNvSpPr txBox="1"/>
          <p:nvPr/>
        </p:nvSpPr>
        <p:spPr>
          <a:xfrm>
            <a:off x="5334000" y="3756545"/>
            <a:ext cx="1752599" cy="369332"/>
          </a:xfrm>
          <a:prstGeom prst="rect">
            <a:avLst/>
          </a:prstGeom>
          <a:noFill/>
        </p:spPr>
        <p:txBody>
          <a:bodyPr wrap="square" rtlCol="0">
            <a:spAutoFit/>
          </a:bodyPr>
          <a:lstStyle/>
          <a:p>
            <a:pPr algn="ctr"/>
            <a:r>
              <a:rPr lang="en-US" dirty="0" smtClean="0"/>
              <a:t> 1 </a:t>
            </a:r>
            <a:r>
              <a:rPr lang="en-US" dirty="0" err="1" smtClean="0"/>
              <a:t>mol</a:t>
            </a:r>
            <a:r>
              <a:rPr lang="en-US" dirty="0" smtClean="0"/>
              <a:t> Mg</a:t>
            </a:r>
            <a:endParaRPr lang="en-US" dirty="0"/>
          </a:p>
        </p:txBody>
      </p:sp>
      <p:sp>
        <p:nvSpPr>
          <p:cNvPr id="38" name="TextBox 37"/>
          <p:cNvSpPr txBox="1"/>
          <p:nvPr/>
        </p:nvSpPr>
        <p:spPr>
          <a:xfrm>
            <a:off x="1811594" y="4705290"/>
            <a:ext cx="1846006" cy="400110"/>
          </a:xfrm>
          <a:prstGeom prst="rect">
            <a:avLst/>
          </a:prstGeom>
          <a:noFill/>
        </p:spPr>
        <p:txBody>
          <a:bodyPr wrap="square" rtlCol="0">
            <a:spAutoFit/>
          </a:bodyPr>
          <a:lstStyle/>
          <a:p>
            <a:r>
              <a:rPr lang="en-US" sz="2000" dirty="0" smtClean="0"/>
              <a:t>= </a:t>
            </a:r>
            <a:r>
              <a:rPr lang="en-US" sz="2000" dirty="0" smtClean="0"/>
              <a:t>3.29 </a:t>
            </a:r>
            <a:r>
              <a:rPr lang="en-US" sz="2000" dirty="0" smtClean="0"/>
              <a:t>g H</a:t>
            </a:r>
            <a:r>
              <a:rPr lang="en-US" sz="2000" baseline="-25000" dirty="0" smtClean="0"/>
              <a:t>2</a:t>
            </a:r>
            <a:endParaRPr lang="en-US" sz="2000" baseline="-25000" dirty="0"/>
          </a:p>
        </p:txBody>
      </p:sp>
      <p:sp>
        <p:nvSpPr>
          <p:cNvPr id="31" name="TextBox 30"/>
          <p:cNvSpPr txBox="1"/>
          <p:nvPr/>
        </p:nvSpPr>
        <p:spPr>
          <a:xfrm>
            <a:off x="3576484" y="3771934"/>
            <a:ext cx="1846006" cy="369332"/>
          </a:xfrm>
          <a:prstGeom prst="rect">
            <a:avLst/>
          </a:prstGeom>
          <a:noFill/>
        </p:spPr>
        <p:txBody>
          <a:bodyPr wrap="square" rtlCol="0">
            <a:spAutoFit/>
          </a:bodyPr>
          <a:lstStyle/>
          <a:p>
            <a:pPr algn="ctr"/>
            <a:r>
              <a:rPr lang="en-US" dirty="0" smtClean="0"/>
              <a:t>24.3 </a:t>
            </a:r>
            <a:r>
              <a:rPr lang="en-US" dirty="0" smtClean="0"/>
              <a:t>g Mg</a:t>
            </a:r>
            <a:endParaRPr lang="en-US" baseline="-25000" dirty="0"/>
          </a:p>
        </p:txBody>
      </p:sp>
      <p:sp>
        <p:nvSpPr>
          <p:cNvPr id="39" name="TextBox 38"/>
          <p:cNvSpPr txBox="1"/>
          <p:nvPr/>
        </p:nvSpPr>
        <p:spPr>
          <a:xfrm>
            <a:off x="3581400" y="3357716"/>
            <a:ext cx="1846006" cy="369332"/>
          </a:xfrm>
          <a:prstGeom prst="rect">
            <a:avLst/>
          </a:prstGeom>
          <a:noFill/>
        </p:spPr>
        <p:txBody>
          <a:bodyPr wrap="square" rtlCol="0">
            <a:spAutoFit/>
          </a:bodyPr>
          <a:lstStyle/>
          <a:p>
            <a:pPr algn="ctr"/>
            <a:r>
              <a:rPr lang="en-US" dirty="0" smtClean="0"/>
              <a:t>1 </a:t>
            </a:r>
            <a:r>
              <a:rPr lang="en-US" dirty="0" err="1" smtClean="0"/>
              <a:t>mol</a:t>
            </a:r>
            <a:r>
              <a:rPr lang="en-US" dirty="0" smtClean="0"/>
              <a:t> Mg</a:t>
            </a:r>
            <a:endParaRPr lang="en-US" baseline="-25000" dirty="0"/>
          </a:p>
        </p:txBody>
      </p:sp>
      <p:sp>
        <p:nvSpPr>
          <p:cNvPr id="40" name="TextBox 39"/>
          <p:cNvSpPr txBox="1"/>
          <p:nvPr/>
        </p:nvSpPr>
        <p:spPr>
          <a:xfrm>
            <a:off x="7150509" y="3741156"/>
            <a:ext cx="1524000" cy="400110"/>
          </a:xfrm>
          <a:prstGeom prst="rect">
            <a:avLst/>
          </a:prstGeom>
          <a:noFill/>
        </p:spPr>
        <p:txBody>
          <a:bodyPr wrap="square" rtlCol="0">
            <a:spAutoFit/>
          </a:bodyPr>
          <a:lstStyle/>
          <a:p>
            <a:pPr algn="ctr"/>
            <a:r>
              <a:rPr lang="en-US" sz="2000" dirty="0" smtClean="0"/>
              <a:t>1 </a:t>
            </a:r>
            <a:r>
              <a:rPr lang="en-US" sz="2000" dirty="0" err="1" smtClean="0"/>
              <a:t>mol</a:t>
            </a:r>
            <a:r>
              <a:rPr lang="en-US" sz="2000" dirty="0" smtClean="0"/>
              <a:t> H</a:t>
            </a:r>
            <a:r>
              <a:rPr lang="en-US" sz="2000" baseline="-25000" dirty="0" smtClean="0"/>
              <a:t>2</a:t>
            </a:r>
            <a:endParaRPr lang="en-US" sz="2000" baseline="-25000" dirty="0"/>
          </a:p>
        </p:txBody>
      </p:sp>
      <p:sp>
        <p:nvSpPr>
          <p:cNvPr id="41" name="TextBox 40"/>
          <p:cNvSpPr txBox="1"/>
          <p:nvPr/>
        </p:nvSpPr>
        <p:spPr>
          <a:xfrm>
            <a:off x="6988277" y="3367183"/>
            <a:ext cx="1846006" cy="369332"/>
          </a:xfrm>
          <a:prstGeom prst="rect">
            <a:avLst/>
          </a:prstGeom>
          <a:noFill/>
        </p:spPr>
        <p:txBody>
          <a:bodyPr wrap="square" rtlCol="0">
            <a:spAutoFit/>
          </a:bodyPr>
          <a:lstStyle/>
          <a:p>
            <a:pPr algn="ctr"/>
            <a:r>
              <a:rPr lang="en-US" dirty="0" smtClean="0"/>
              <a:t>2.0 g H</a:t>
            </a:r>
            <a:r>
              <a:rPr lang="en-US" baseline="-25000" dirty="0" smtClean="0"/>
              <a:t>2</a:t>
            </a:r>
            <a:endParaRPr lang="en-US" baseline="-25000" dirty="0"/>
          </a:p>
        </p:txBody>
      </p:sp>
      <p:grpSp>
        <p:nvGrpSpPr>
          <p:cNvPr id="50" name="Group 49"/>
          <p:cNvGrpSpPr/>
          <p:nvPr/>
        </p:nvGrpSpPr>
        <p:grpSpPr>
          <a:xfrm>
            <a:off x="4191000" y="3556612"/>
            <a:ext cx="2514600" cy="412718"/>
            <a:chOff x="4191000" y="3556612"/>
            <a:chExt cx="2514600" cy="412718"/>
          </a:xfrm>
        </p:grpSpPr>
        <p:cxnSp>
          <p:nvCxnSpPr>
            <p:cNvPr id="37" name="Straight Connector 36"/>
            <p:cNvCxnSpPr/>
            <p:nvPr/>
          </p:nvCxnSpPr>
          <p:spPr>
            <a:xfrm flipV="1">
              <a:off x="6019800" y="3919981"/>
              <a:ext cx="685800" cy="4934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4191000" y="3556612"/>
              <a:ext cx="838200" cy="34286"/>
            </a:xfrm>
            <a:prstGeom prst="line">
              <a:avLst/>
            </a:prstGeom>
            <a:ln w="25400"/>
          </p:spPr>
          <p:style>
            <a:lnRef idx="1">
              <a:schemeClr val="accent1"/>
            </a:lnRef>
            <a:fillRef idx="0">
              <a:schemeClr val="accent1"/>
            </a:fillRef>
            <a:effectRef idx="0">
              <a:schemeClr val="accent1"/>
            </a:effectRef>
            <a:fontRef idx="minor">
              <a:schemeClr val="tx1"/>
            </a:fontRef>
          </p:style>
        </p:cxnSp>
      </p:grpSp>
      <p:grpSp>
        <p:nvGrpSpPr>
          <p:cNvPr id="49" name="Group 48"/>
          <p:cNvGrpSpPr/>
          <p:nvPr/>
        </p:nvGrpSpPr>
        <p:grpSpPr>
          <a:xfrm>
            <a:off x="2734597" y="3522328"/>
            <a:ext cx="2294603" cy="496350"/>
            <a:chOff x="2734597" y="3522328"/>
            <a:chExt cx="2294603" cy="496350"/>
          </a:xfrm>
        </p:grpSpPr>
        <p:cxnSp>
          <p:nvCxnSpPr>
            <p:cNvPr id="7" name="Straight Connector 6"/>
            <p:cNvCxnSpPr/>
            <p:nvPr/>
          </p:nvCxnSpPr>
          <p:spPr>
            <a:xfrm flipV="1">
              <a:off x="2734597" y="3522328"/>
              <a:ext cx="618203" cy="6650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4499487" y="3956600"/>
              <a:ext cx="529713" cy="62078"/>
            </a:xfrm>
            <a:prstGeom prst="line">
              <a:avLst/>
            </a:prstGeom>
            <a:ln w="25400"/>
          </p:spPr>
          <p:style>
            <a:lnRef idx="1">
              <a:schemeClr val="accent1"/>
            </a:lnRef>
            <a:fillRef idx="0">
              <a:schemeClr val="accent1"/>
            </a:fillRef>
            <a:effectRef idx="0">
              <a:schemeClr val="accent1"/>
            </a:effectRef>
            <a:fontRef idx="minor">
              <a:schemeClr val="tx1"/>
            </a:fontRef>
          </p:style>
        </p:cxnSp>
      </p:grpSp>
      <p:grpSp>
        <p:nvGrpSpPr>
          <p:cNvPr id="51" name="Group 50"/>
          <p:cNvGrpSpPr/>
          <p:nvPr/>
        </p:nvGrpSpPr>
        <p:grpSpPr>
          <a:xfrm>
            <a:off x="5867400" y="3522329"/>
            <a:ext cx="2514600" cy="487451"/>
            <a:chOff x="5867400" y="3522329"/>
            <a:chExt cx="2514600" cy="487451"/>
          </a:xfrm>
        </p:grpSpPr>
        <p:cxnSp>
          <p:nvCxnSpPr>
            <p:cNvPr id="45" name="Straight Connector 44"/>
            <p:cNvCxnSpPr/>
            <p:nvPr/>
          </p:nvCxnSpPr>
          <p:spPr>
            <a:xfrm flipV="1">
              <a:off x="5867400" y="3522329"/>
              <a:ext cx="990600" cy="6856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V="1">
              <a:off x="7620000" y="3956600"/>
              <a:ext cx="762000" cy="53180"/>
            </a:xfrm>
            <a:prstGeom prst="line">
              <a:avLst/>
            </a:prstGeom>
            <a:ln w="2540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0138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fade">
                                      <p:cBhvr>
                                        <p:cTn id="17" dur="500"/>
                                        <p:tgtEl>
                                          <p:spTgt spid="39"/>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fade">
                                      <p:cBhvr>
                                        <p:cTn id="20" dur="500"/>
                                        <p:tgtEl>
                                          <p:spTgt spid="31"/>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49"/>
                                        </p:tgtEl>
                                        <p:attrNameLst>
                                          <p:attrName>style.visibility</p:attrName>
                                        </p:attrNameLst>
                                      </p:cBhvr>
                                      <p:to>
                                        <p:strVal val="visible"/>
                                      </p:to>
                                    </p:set>
                                    <p:animEffect transition="in" filter="wipe(left)">
                                      <p:cBhvr>
                                        <p:cTn id="24" dur="500"/>
                                        <p:tgtEl>
                                          <p:spTgt spid="4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fade">
                                      <p:cBhvr>
                                        <p:cTn id="29" dur="500"/>
                                        <p:tgtEl>
                                          <p:spTgt spid="3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fade">
                                      <p:cBhvr>
                                        <p:cTn id="32" dur="500"/>
                                        <p:tgtEl>
                                          <p:spTgt spid="33"/>
                                        </p:tgtEl>
                                      </p:cBhvr>
                                    </p:animEffect>
                                  </p:childTnLst>
                                </p:cTn>
                              </p:par>
                            </p:childTnLst>
                          </p:cTn>
                        </p:par>
                        <p:par>
                          <p:cTn id="33" fill="hold">
                            <p:stCondLst>
                              <p:cond delay="500"/>
                            </p:stCondLst>
                            <p:childTnLst>
                              <p:par>
                                <p:cTn id="34" presetID="22" presetClass="entr" presetSubtype="8" fill="hold" nodeType="afterEffect">
                                  <p:stCondLst>
                                    <p:cond delay="0"/>
                                  </p:stCondLst>
                                  <p:childTnLst>
                                    <p:set>
                                      <p:cBhvr>
                                        <p:cTn id="35" dur="1" fill="hold">
                                          <p:stCondLst>
                                            <p:cond delay="0"/>
                                          </p:stCondLst>
                                        </p:cTn>
                                        <p:tgtEl>
                                          <p:spTgt spid="50"/>
                                        </p:tgtEl>
                                        <p:attrNameLst>
                                          <p:attrName>style.visibility</p:attrName>
                                        </p:attrNameLst>
                                      </p:cBhvr>
                                      <p:to>
                                        <p:strVal val="visible"/>
                                      </p:to>
                                    </p:set>
                                    <p:animEffect transition="in" filter="wipe(left)">
                                      <p:cBhvr>
                                        <p:cTn id="36" dur="500"/>
                                        <p:tgtEl>
                                          <p:spTgt spid="50"/>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fade">
                                      <p:cBhvr>
                                        <p:cTn id="41" dur="500"/>
                                        <p:tgtEl>
                                          <p:spTgt spid="41"/>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0"/>
                                        </p:tgtEl>
                                        <p:attrNameLst>
                                          <p:attrName>style.visibility</p:attrName>
                                        </p:attrNameLst>
                                      </p:cBhvr>
                                      <p:to>
                                        <p:strVal val="visible"/>
                                      </p:to>
                                    </p:set>
                                    <p:animEffect transition="in" filter="fade">
                                      <p:cBhvr>
                                        <p:cTn id="44" dur="500"/>
                                        <p:tgtEl>
                                          <p:spTgt spid="40"/>
                                        </p:tgtEl>
                                      </p:cBhvr>
                                    </p:animEffect>
                                  </p:childTnLst>
                                </p:cTn>
                              </p:par>
                            </p:childTnLst>
                          </p:cTn>
                        </p:par>
                        <p:par>
                          <p:cTn id="45" fill="hold">
                            <p:stCondLst>
                              <p:cond delay="500"/>
                            </p:stCondLst>
                            <p:childTnLst>
                              <p:par>
                                <p:cTn id="46" presetID="22" presetClass="entr" presetSubtype="8" fill="hold" nodeType="afterEffect">
                                  <p:stCondLst>
                                    <p:cond delay="0"/>
                                  </p:stCondLst>
                                  <p:childTnLst>
                                    <p:set>
                                      <p:cBhvr>
                                        <p:cTn id="47" dur="1" fill="hold">
                                          <p:stCondLst>
                                            <p:cond delay="0"/>
                                          </p:stCondLst>
                                        </p:cTn>
                                        <p:tgtEl>
                                          <p:spTgt spid="51"/>
                                        </p:tgtEl>
                                        <p:attrNameLst>
                                          <p:attrName>style.visibility</p:attrName>
                                        </p:attrNameLst>
                                      </p:cBhvr>
                                      <p:to>
                                        <p:strVal val="visible"/>
                                      </p:to>
                                    </p:set>
                                    <p:animEffect transition="in" filter="wipe(left)">
                                      <p:cBhvr>
                                        <p:cTn id="48" dur="500"/>
                                        <p:tgtEl>
                                          <p:spTgt spid="51"/>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8">
                                            <p:txEl>
                                              <p:pRg st="0" end="0"/>
                                            </p:txEl>
                                          </p:spTgt>
                                        </p:tgtEl>
                                        <p:attrNameLst>
                                          <p:attrName>style.visibility</p:attrName>
                                        </p:attrNameLst>
                                      </p:cBhvr>
                                      <p:to>
                                        <p:strVal val="visible"/>
                                      </p:to>
                                    </p:set>
                                    <p:animEffect transition="in" filter="fade">
                                      <p:cBhvr>
                                        <p:cTn id="53" dur="500"/>
                                        <p:tgtEl>
                                          <p:spTgt spid="38">
                                            <p:txEl>
                                              <p:pRg st="0" end="0"/>
                                            </p:txEl>
                                          </p:spTgt>
                                        </p:tgtEl>
                                      </p:cBhvr>
                                    </p:animEffect>
                                  </p:childTnLst>
                                </p:cTn>
                              </p:par>
                            </p:childTnLst>
                          </p:cTn>
                        </p:par>
                        <p:par>
                          <p:cTn id="54" fill="hold">
                            <p:stCondLst>
                              <p:cond delay="500"/>
                            </p:stCondLst>
                            <p:childTnLst>
                              <p:par>
                                <p:cTn id="55" presetID="6" presetClass="emph" presetSubtype="0" fill="hold" grpId="0" nodeType="afterEffect">
                                  <p:stCondLst>
                                    <p:cond delay="0"/>
                                  </p:stCondLst>
                                  <p:childTnLst>
                                    <p:animScale>
                                      <p:cBhvr>
                                        <p:cTn id="56" dur="1000" fill="hold"/>
                                        <p:tgtEl>
                                          <p:spTgt spid="38">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32" grpId="0"/>
      <p:bldP spid="33" grpId="0"/>
      <p:bldP spid="38" grpId="0" build="allAtOnce"/>
      <p:bldP spid="31" grpId="0"/>
      <p:bldP spid="39" grpId="0"/>
      <p:bldP spid="40" grpId="0"/>
      <p:bldP spid="4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68580" indent="0"/>
            <a:r>
              <a:rPr lang="en-US" dirty="0" smtClean="0"/>
              <a:t>Percent Yield</a:t>
            </a:r>
            <a:endParaRPr lang="en-US" baseline="-25000" dirty="0"/>
          </a:p>
        </p:txBody>
      </p:sp>
      <p:sp>
        <p:nvSpPr>
          <p:cNvPr id="3" name="Content Placeholder 2"/>
          <p:cNvSpPr>
            <a:spLocks noGrp="1"/>
          </p:cNvSpPr>
          <p:nvPr>
            <p:ph idx="1"/>
          </p:nvPr>
        </p:nvSpPr>
        <p:spPr>
          <a:xfrm>
            <a:off x="990600" y="2323652"/>
            <a:ext cx="7391400" cy="4305748"/>
          </a:xfrm>
        </p:spPr>
        <p:txBody>
          <a:bodyPr>
            <a:normAutofit/>
          </a:bodyPr>
          <a:lstStyle/>
          <a:p>
            <a:pPr marL="68580" indent="0">
              <a:spcAft>
                <a:spcPts val="600"/>
              </a:spcAft>
              <a:buNone/>
            </a:pPr>
            <a:r>
              <a:rPr lang="en-US" u="sng" dirty="0" smtClean="0"/>
              <a:t>Example</a:t>
            </a:r>
            <a:r>
              <a:rPr lang="en-US" dirty="0" smtClean="0"/>
              <a:t>:</a:t>
            </a:r>
          </a:p>
          <a:p>
            <a:pPr marL="68580" indent="0" algn="ctr">
              <a:spcAft>
                <a:spcPts val="1200"/>
              </a:spcAft>
              <a:buNone/>
            </a:pPr>
            <a:endParaRPr lang="en-US" dirty="0" smtClean="0"/>
          </a:p>
          <a:p>
            <a:pPr marL="68580" indent="0" algn="ctr">
              <a:spcAft>
                <a:spcPts val="1200"/>
              </a:spcAft>
              <a:buNone/>
            </a:pPr>
            <a:r>
              <a:rPr lang="en-US" dirty="0" smtClean="0"/>
              <a:t>___ Mg  + ___ HNO</a:t>
            </a:r>
            <a:r>
              <a:rPr lang="en-US" baseline="-25000" dirty="0"/>
              <a:t>3</a:t>
            </a:r>
            <a:r>
              <a:rPr lang="en-US" dirty="0" smtClean="0"/>
              <a:t>  →  ___ Mg(NO</a:t>
            </a:r>
            <a:r>
              <a:rPr lang="en-US" baseline="-25000" dirty="0" smtClean="0"/>
              <a:t>3</a:t>
            </a:r>
            <a:r>
              <a:rPr lang="en-US" dirty="0" smtClean="0"/>
              <a:t>)</a:t>
            </a:r>
            <a:r>
              <a:rPr lang="en-US" baseline="-25000" dirty="0" smtClean="0"/>
              <a:t>2</a:t>
            </a:r>
            <a:r>
              <a:rPr lang="en-US" dirty="0" smtClean="0"/>
              <a:t>  +  ___ H</a:t>
            </a:r>
            <a:r>
              <a:rPr lang="en-US" baseline="-25000" dirty="0" smtClean="0"/>
              <a:t>2</a:t>
            </a:r>
            <a:endParaRPr lang="en-US" dirty="0" smtClean="0"/>
          </a:p>
          <a:p>
            <a:pPr marL="525780" indent="-457200">
              <a:spcAft>
                <a:spcPts val="1200"/>
              </a:spcAft>
              <a:buFont typeface="+mj-lt"/>
              <a:buAutoNum type="alphaLcPeriod" startAt="2"/>
            </a:pPr>
            <a:r>
              <a:rPr lang="en-US" dirty="0" smtClean="0"/>
              <a:t>If 2.70 grams hydrogen is actually produced, what was the percent yield of hydrogen?</a:t>
            </a:r>
          </a:p>
          <a:p>
            <a:pPr marL="519113" indent="0">
              <a:spcAft>
                <a:spcPts val="1200"/>
              </a:spcAft>
              <a:buNone/>
            </a:pPr>
            <a:r>
              <a:rPr lang="en-US" dirty="0" smtClean="0"/>
              <a:t>Actual yield </a:t>
            </a:r>
            <a:r>
              <a:rPr lang="en-US" i="1" dirty="0" smtClean="0"/>
              <a:t>(from problem)</a:t>
            </a:r>
            <a:r>
              <a:rPr lang="en-US" dirty="0" smtClean="0"/>
              <a:t>:</a:t>
            </a:r>
          </a:p>
          <a:p>
            <a:pPr marL="519113" indent="0">
              <a:spcAft>
                <a:spcPts val="1200"/>
              </a:spcAft>
              <a:buNone/>
            </a:pPr>
            <a:r>
              <a:rPr lang="en-US" dirty="0" smtClean="0"/>
              <a:t>Theoretical yield </a:t>
            </a:r>
            <a:r>
              <a:rPr lang="en-US" i="1" dirty="0" smtClean="0"/>
              <a:t>(from calculation)</a:t>
            </a:r>
            <a:r>
              <a:rPr lang="en-US" dirty="0" smtClean="0"/>
              <a:t>:</a:t>
            </a:r>
            <a:endParaRPr lang="en-US" dirty="0"/>
          </a:p>
          <a:p>
            <a:pPr marL="68580" indent="0">
              <a:buNone/>
            </a:pPr>
            <a:endParaRPr lang="en-US" dirty="0"/>
          </a:p>
        </p:txBody>
      </p:sp>
      <p:sp>
        <p:nvSpPr>
          <p:cNvPr id="4" name="TextBox 3"/>
          <p:cNvSpPr txBox="1"/>
          <p:nvPr/>
        </p:nvSpPr>
        <p:spPr>
          <a:xfrm>
            <a:off x="4648200" y="86380"/>
            <a:ext cx="3505200" cy="523220"/>
          </a:xfrm>
          <a:prstGeom prst="rect">
            <a:avLst/>
          </a:prstGeom>
          <a:noFill/>
        </p:spPr>
        <p:txBody>
          <a:bodyPr wrap="square" rtlCol="0">
            <a:spAutoFit/>
          </a:bodyPr>
          <a:lstStyle/>
          <a:p>
            <a:pPr algn="ctr"/>
            <a:r>
              <a:rPr lang="en-US" sz="2800" dirty="0" smtClean="0">
                <a:solidFill>
                  <a:schemeClr val="bg1"/>
                </a:solidFill>
              </a:rPr>
              <a:t>% Yield</a:t>
            </a:r>
            <a:endParaRPr lang="en-US" sz="2800" dirty="0">
              <a:solidFill>
                <a:schemeClr val="bg1"/>
              </a:solidFill>
            </a:endParaRPr>
          </a:p>
        </p:txBody>
      </p:sp>
      <p:sp>
        <p:nvSpPr>
          <p:cNvPr id="5" name="TextBox 4"/>
          <p:cNvSpPr txBox="1"/>
          <p:nvPr/>
        </p:nvSpPr>
        <p:spPr>
          <a:xfrm>
            <a:off x="2743200" y="3429000"/>
            <a:ext cx="457200" cy="461665"/>
          </a:xfrm>
          <a:prstGeom prst="rect">
            <a:avLst/>
          </a:prstGeom>
          <a:noFill/>
        </p:spPr>
        <p:txBody>
          <a:bodyPr wrap="square" rtlCol="0">
            <a:spAutoFit/>
          </a:bodyPr>
          <a:lstStyle/>
          <a:p>
            <a:pPr algn="ctr"/>
            <a:r>
              <a:rPr lang="en-US" sz="2400" b="1" dirty="0" smtClean="0">
                <a:solidFill>
                  <a:schemeClr val="accent2"/>
                </a:solidFill>
              </a:rPr>
              <a:t>2</a:t>
            </a:r>
            <a:endParaRPr lang="en-US" sz="2400" b="1" dirty="0">
              <a:solidFill>
                <a:schemeClr val="accent2"/>
              </a:solidFill>
            </a:endParaRPr>
          </a:p>
        </p:txBody>
      </p:sp>
      <p:sp>
        <p:nvSpPr>
          <p:cNvPr id="12" name="TextBox 11"/>
          <p:cNvSpPr txBox="1"/>
          <p:nvPr/>
        </p:nvSpPr>
        <p:spPr>
          <a:xfrm>
            <a:off x="7315200" y="2950275"/>
            <a:ext cx="1066800" cy="461665"/>
          </a:xfrm>
          <a:prstGeom prst="rect">
            <a:avLst/>
          </a:prstGeom>
          <a:noFill/>
        </p:spPr>
        <p:txBody>
          <a:bodyPr wrap="square" rtlCol="0">
            <a:spAutoFit/>
          </a:bodyPr>
          <a:lstStyle/>
          <a:p>
            <a:pPr algn="ctr"/>
            <a:r>
              <a:rPr lang="en-US" sz="2400" dirty="0" smtClean="0">
                <a:solidFill>
                  <a:schemeClr val="accent2"/>
                </a:solidFill>
              </a:rPr>
              <a:t>3</a:t>
            </a:r>
            <a:r>
              <a:rPr lang="en-US" sz="2400" dirty="0" smtClean="0">
                <a:solidFill>
                  <a:schemeClr val="accent2"/>
                </a:solidFill>
              </a:rPr>
              <a:t>.29 </a:t>
            </a:r>
            <a:r>
              <a:rPr lang="en-US" sz="2400" dirty="0" smtClean="0">
                <a:solidFill>
                  <a:schemeClr val="accent2"/>
                </a:solidFill>
              </a:rPr>
              <a:t>g</a:t>
            </a:r>
            <a:endParaRPr lang="en-US" sz="2400" dirty="0">
              <a:solidFill>
                <a:schemeClr val="accent2"/>
              </a:solidFill>
            </a:endParaRPr>
          </a:p>
        </p:txBody>
      </p:sp>
      <p:sp>
        <p:nvSpPr>
          <p:cNvPr id="13" name="TextBox 12"/>
          <p:cNvSpPr txBox="1"/>
          <p:nvPr/>
        </p:nvSpPr>
        <p:spPr>
          <a:xfrm>
            <a:off x="1531961" y="2967335"/>
            <a:ext cx="1066800" cy="461665"/>
          </a:xfrm>
          <a:prstGeom prst="rect">
            <a:avLst/>
          </a:prstGeom>
          <a:noFill/>
        </p:spPr>
        <p:txBody>
          <a:bodyPr wrap="square" rtlCol="0">
            <a:spAutoFit/>
          </a:bodyPr>
          <a:lstStyle/>
          <a:p>
            <a:pPr algn="ctr"/>
            <a:r>
              <a:rPr lang="en-US" sz="2400" dirty="0" smtClean="0">
                <a:solidFill>
                  <a:schemeClr val="accent2"/>
                </a:solidFill>
              </a:rPr>
              <a:t>40.0 g</a:t>
            </a:r>
            <a:endParaRPr lang="en-US" sz="2400" dirty="0">
              <a:solidFill>
                <a:schemeClr val="accent2"/>
              </a:solidFill>
            </a:endParaRPr>
          </a:p>
        </p:txBody>
      </p:sp>
      <p:sp>
        <p:nvSpPr>
          <p:cNvPr id="11" name="TextBox 10"/>
          <p:cNvSpPr txBox="1"/>
          <p:nvPr/>
        </p:nvSpPr>
        <p:spPr>
          <a:xfrm>
            <a:off x="5867400" y="4953000"/>
            <a:ext cx="1600200" cy="461665"/>
          </a:xfrm>
          <a:prstGeom prst="rect">
            <a:avLst/>
          </a:prstGeom>
          <a:noFill/>
        </p:spPr>
        <p:txBody>
          <a:bodyPr wrap="square" rtlCol="0">
            <a:spAutoFit/>
          </a:bodyPr>
          <a:lstStyle/>
          <a:p>
            <a:pPr algn="ctr"/>
            <a:r>
              <a:rPr lang="en-US" sz="2400" dirty="0" smtClean="0">
                <a:solidFill>
                  <a:schemeClr val="accent2"/>
                </a:solidFill>
              </a:rPr>
              <a:t>2.70 g H</a:t>
            </a:r>
            <a:r>
              <a:rPr lang="en-US" sz="2400" baseline="-25000" dirty="0" smtClean="0">
                <a:solidFill>
                  <a:schemeClr val="accent2"/>
                </a:solidFill>
              </a:rPr>
              <a:t>2</a:t>
            </a:r>
            <a:endParaRPr lang="en-US" sz="2400" baseline="-25000" dirty="0">
              <a:solidFill>
                <a:schemeClr val="accent2"/>
              </a:solidFill>
            </a:endParaRPr>
          </a:p>
        </p:txBody>
      </p:sp>
      <p:sp>
        <p:nvSpPr>
          <p:cNvPr id="14" name="TextBox 13"/>
          <p:cNvSpPr txBox="1"/>
          <p:nvPr/>
        </p:nvSpPr>
        <p:spPr>
          <a:xfrm>
            <a:off x="6934200" y="5562600"/>
            <a:ext cx="1676400" cy="461665"/>
          </a:xfrm>
          <a:prstGeom prst="rect">
            <a:avLst/>
          </a:prstGeom>
          <a:noFill/>
        </p:spPr>
        <p:txBody>
          <a:bodyPr wrap="square" rtlCol="0">
            <a:spAutoFit/>
          </a:bodyPr>
          <a:lstStyle/>
          <a:p>
            <a:pPr algn="ctr"/>
            <a:r>
              <a:rPr lang="en-US" sz="2400" dirty="0" smtClean="0">
                <a:solidFill>
                  <a:schemeClr val="accent2"/>
                </a:solidFill>
              </a:rPr>
              <a:t>3.29 </a:t>
            </a:r>
            <a:r>
              <a:rPr lang="en-US" sz="2400" dirty="0">
                <a:solidFill>
                  <a:schemeClr val="accent2"/>
                </a:solidFill>
              </a:rPr>
              <a:t>g H</a:t>
            </a:r>
            <a:r>
              <a:rPr lang="en-US" sz="2400" baseline="-25000" dirty="0">
                <a:solidFill>
                  <a:schemeClr val="accent2"/>
                </a:solidFill>
              </a:rPr>
              <a:t>2</a:t>
            </a:r>
            <a:endParaRPr lang="en-US" sz="2400" dirty="0">
              <a:solidFill>
                <a:schemeClr val="accent2"/>
              </a:solidFill>
            </a:endParaRPr>
          </a:p>
        </p:txBody>
      </p:sp>
    </p:spTree>
    <p:extLst>
      <p:ext uri="{BB962C8B-B14F-4D97-AF65-F5344CB8AC3E}">
        <p14:creationId xmlns:p14="http://schemas.microsoft.com/office/powerpoint/2010/main" val="2997362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68580" indent="0"/>
            <a:r>
              <a:rPr lang="en-US" dirty="0" smtClean="0"/>
              <a:t>Percent Yield</a:t>
            </a:r>
            <a:endParaRPr lang="en-US" baseline="-25000" dirty="0"/>
          </a:p>
        </p:txBody>
      </p:sp>
      <p:sp>
        <p:nvSpPr>
          <p:cNvPr id="3" name="Content Placeholder 2"/>
          <p:cNvSpPr>
            <a:spLocks noGrp="1"/>
          </p:cNvSpPr>
          <p:nvPr>
            <p:ph idx="1"/>
          </p:nvPr>
        </p:nvSpPr>
        <p:spPr>
          <a:xfrm>
            <a:off x="990600" y="2323652"/>
            <a:ext cx="7391400" cy="4305748"/>
          </a:xfrm>
        </p:spPr>
        <p:txBody>
          <a:bodyPr>
            <a:normAutofit/>
          </a:bodyPr>
          <a:lstStyle/>
          <a:p>
            <a:pPr marL="68580" indent="0">
              <a:spcAft>
                <a:spcPts val="600"/>
              </a:spcAft>
              <a:buNone/>
            </a:pPr>
            <a:r>
              <a:rPr lang="en-US" u="sng" dirty="0" smtClean="0"/>
              <a:t>Example</a:t>
            </a:r>
            <a:r>
              <a:rPr lang="en-US" dirty="0" smtClean="0"/>
              <a:t>:</a:t>
            </a:r>
          </a:p>
          <a:p>
            <a:pPr marL="68580" indent="0" algn="ctr">
              <a:spcAft>
                <a:spcPts val="1200"/>
              </a:spcAft>
              <a:buNone/>
            </a:pPr>
            <a:endParaRPr lang="en-US" dirty="0" smtClean="0"/>
          </a:p>
          <a:p>
            <a:pPr marL="68580" indent="0" algn="ctr">
              <a:spcAft>
                <a:spcPts val="1200"/>
              </a:spcAft>
              <a:buNone/>
            </a:pPr>
            <a:r>
              <a:rPr lang="en-US" dirty="0" smtClean="0"/>
              <a:t>___ Mg  + ___ HNO</a:t>
            </a:r>
            <a:r>
              <a:rPr lang="en-US" baseline="-25000" dirty="0"/>
              <a:t>3</a:t>
            </a:r>
            <a:r>
              <a:rPr lang="en-US" dirty="0" smtClean="0"/>
              <a:t>  →  ___ Mg(NO</a:t>
            </a:r>
            <a:r>
              <a:rPr lang="en-US" baseline="-25000" dirty="0" smtClean="0"/>
              <a:t>3</a:t>
            </a:r>
            <a:r>
              <a:rPr lang="en-US" dirty="0" smtClean="0"/>
              <a:t>)</a:t>
            </a:r>
            <a:r>
              <a:rPr lang="en-US" baseline="-25000" dirty="0" smtClean="0"/>
              <a:t>2</a:t>
            </a:r>
            <a:r>
              <a:rPr lang="en-US" dirty="0" smtClean="0"/>
              <a:t>  +  ___ H</a:t>
            </a:r>
            <a:r>
              <a:rPr lang="en-US" baseline="-25000" dirty="0" smtClean="0"/>
              <a:t>2</a:t>
            </a:r>
            <a:endParaRPr lang="en-US" dirty="0" smtClean="0"/>
          </a:p>
          <a:p>
            <a:pPr marL="525780" indent="-457200">
              <a:spcAft>
                <a:spcPts val="1200"/>
              </a:spcAft>
              <a:buFont typeface="+mj-lt"/>
              <a:buAutoNum type="alphaLcPeriod" startAt="2"/>
            </a:pPr>
            <a:r>
              <a:rPr lang="en-US" dirty="0" smtClean="0"/>
              <a:t>If 2.70 grams hydrogen is actually produced, what was the percent yield of hydrogen?</a:t>
            </a:r>
          </a:p>
          <a:p>
            <a:pPr marL="519113" indent="0">
              <a:spcAft>
                <a:spcPts val="1200"/>
              </a:spcAft>
              <a:buNone/>
              <a:tabLst>
                <a:tab pos="4121150" algn="l"/>
              </a:tabLst>
            </a:pPr>
            <a:r>
              <a:rPr lang="en-US" dirty="0" smtClean="0"/>
              <a:t>% yield  = </a:t>
            </a:r>
          </a:p>
          <a:p>
            <a:pPr marL="68580" indent="0">
              <a:buNone/>
            </a:pPr>
            <a:endParaRPr lang="en-US" dirty="0"/>
          </a:p>
        </p:txBody>
      </p:sp>
      <p:sp>
        <p:nvSpPr>
          <p:cNvPr id="4" name="TextBox 3"/>
          <p:cNvSpPr txBox="1"/>
          <p:nvPr/>
        </p:nvSpPr>
        <p:spPr>
          <a:xfrm>
            <a:off x="4648200" y="86380"/>
            <a:ext cx="3505200" cy="523220"/>
          </a:xfrm>
          <a:prstGeom prst="rect">
            <a:avLst/>
          </a:prstGeom>
          <a:noFill/>
        </p:spPr>
        <p:txBody>
          <a:bodyPr wrap="square" rtlCol="0">
            <a:spAutoFit/>
          </a:bodyPr>
          <a:lstStyle/>
          <a:p>
            <a:pPr algn="ctr"/>
            <a:r>
              <a:rPr lang="en-US" sz="2800" dirty="0" smtClean="0">
                <a:solidFill>
                  <a:schemeClr val="bg1"/>
                </a:solidFill>
              </a:rPr>
              <a:t>% Yield</a:t>
            </a:r>
            <a:endParaRPr lang="en-US" sz="2800" dirty="0">
              <a:solidFill>
                <a:schemeClr val="bg1"/>
              </a:solidFill>
            </a:endParaRPr>
          </a:p>
        </p:txBody>
      </p:sp>
      <p:sp>
        <p:nvSpPr>
          <p:cNvPr id="5" name="TextBox 4"/>
          <p:cNvSpPr txBox="1"/>
          <p:nvPr/>
        </p:nvSpPr>
        <p:spPr>
          <a:xfrm>
            <a:off x="2743200" y="3429000"/>
            <a:ext cx="457200" cy="461665"/>
          </a:xfrm>
          <a:prstGeom prst="rect">
            <a:avLst/>
          </a:prstGeom>
          <a:noFill/>
        </p:spPr>
        <p:txBody>
          <a:bodyPr wrap="square" rtlCol="0">
            <a:spAutoFit/>
          </a:bodyPr>
          <a:lstStyle/>
          <a:p>
            <a:pPr algn="ctr"/>
            <a:r>
              <a:rPr lang="en-US" sz="2400" b="1" dirty="0" smtClean="0">
                <a:solidFill>
                  <a:schemeClr val="accent2"/>
                </a:solidFill>
              </a:rPr>
              <a:t>2</a:t>
            </a:r>
            <a:endParaRPr lang="en-US" sz="2400" b="1" dirty="0">
              <a:solidFill>
                <a:schemeClr val="accent2"/>
              </a:solidFill>
            </a:endParaRPr>
          </a:p>
        </p:txBody>
      </p:sp>
      <p:sp>
        <p:nvSpPr>
          <p:cNvPr id="12" name="TextBox 11"/>
          <p:cNvSpPr txBox="1"/>
          <p:nvPr/>
        </p:nvSpPr>
        <p:spPr>
          <a:xfrm>
            <a:off x="7315200" y="2950275"/>
            <a:ext cx="1066800" cy="461665"/>
          </a:xfrm>
          <a:prstGeom prst="rect">
            <a:avLst/>
          </a:prstGeom>
          <a:noFill/>
        </p:spPr>
        <p:txBody>
          <a:bodyPr wrap="square" rtlCol="0">
            <a:spAutoFit/>
          </a:bodyPr>
          <a:lstStyle/>
          <a:p>
            <a:pPr algn="ctr"/>
            <a:r>
              <a:rPr lang="en-US" sz="2400" dirty="0" smtClean="0">
                <a:solidFill>
                  <a:schemeClr val="accent2"/>
                </a:solidFill>
              </a:rPr>
              <a:t>3</a:t>
            </a:r>
            <a:r>
              <a:rPr lang="en-US" sz="2400" dirty="0" smtClean="0">
                <a:solidFill>
                  <a:schemeClr val="accent2"/>
                </a:solidFill>
              </a:rPr>
              <a:t>.29 </a:t>
            </a:r>
            <a:r>
              <a:rPr lang="en-US" sz="2400" dirty="0" smtClean="0">
                <a:solidFill>
                  <a:schemeClr val="accent2"/>
                </a:solidFill>
              </a:rPr>
              <a:t>g</a:t>
            </a:r>
            <a:endParaRPr lang="en-US" sz="2400" dirty="0">
              <a:solidFill>
                <a:schemeClr val="accent2"/>
              </a:solidFill>
            </a:endParaRPr>
          </a:p>
        </p:txBody>
      </p:sp>
      <p:sp>
        <p:nvSpPr>
          <p:cNvPr id="13" name="TextBox 12"/>
          <p:cNvSpPr txBox="1"/>
          <p:nvPr/>
        </p:nvSpPr>
        <p:spPr>
          <a:xfrm>
            <a:off x="1531961" y="2967335"/>
            <a:ext cx="1066800" cy="461665"/>
          </a:xfrm>
          <a:prstGeom prst="rect">
            <a:avLst/>
          </a:prstGeom>
          <a:noFill/>
        </p:spPr>
        <p:txBody>
          <a:bodyPr wrap="square" rtlCol="0">
            <a:spAutoFit/>
          </a:bodyPr>
          <a:lstStyle/>
          <a:p>
            <a:pPr algn="ctr"/>
            <a:r>
              <a:rPr lang="en-US" sz="2400" dirty="0" smtClean="0">
                <a:solidFill>
                  <a:schemeClr val="accent2"/>
                </a:solidFill>
              </a:rPr>
              <a:t>40.0 g</a:t>
            </a:r>
            <a:endParaRPr lang="en-US" sz="2400" dirty="0">
              <a:solidFill>
                <a:schemeClr val="accent2"/>
              </a:solidFill>
            </a:endParaRPr>
          </a:p>
        </p:txBody>
      </p:sp>
      <p:sp>
        <p:nvSpPr>
          <p:cNvPr id="10" name="TextBox 9"/>
          <p:cNvSpPr txBox="1"/>
          <p:nvPr/>
        </p:nvSpPr>
        <p:spPr>
          <a:xfrm>
            <a:off x="3124200" y="4800600"/>
            <a:ext cx="838200" cy="461665"/>
          </a:xfrm>
          <a:prstGeom prst="rect">
            <a:avLst/>
          </a:prstGeom>
          <a:noFill/>
        </p:spPr>
        <p:txBody>
          <a:bodyPr wrap="square" rtlCol="0">
            <a:spAutoFit/>
          </a:bodyPr>
          <a:lstStyle/>
          <a:p>
            <a:pPr algn="ctr"/>
            <a:r>
              <a:rPr lang="en-US" sz="2400" dirty="0" smtClean="0"/>
              <a:t>AY</a:t>
            </a:r>
            <a:endParaRPr lang="en-US" sz="2400" dirty="0"/>
          </a:p>
        </p:txBody>
      </p:sp>
      <p:sp>
        <p:nvSpPr>
          <p:cNvPr id="15" name="TextBox 14"/>
          <p:cNvSpPr txBox="1"/>
          <p:nvPr/>
        </p:nvSpPr>
        <p:spPr>
          <a:xfrm>
            <a:off x="3124200" y="5257800"/>
            <a:ext cx="838200" cy="461665"/>
          </a:xfrm>
          <a:prstGeom prst="rect">
            <a:avLst/>
          </a:prstGeom>
          <a:noFill/>
        </p:spPr>
        <p:txBody>
          <a:bodyPr wrap="square" rtlCol="0">
            <a:spAutoFit/>
          </a:bodyPr>
          <a:lstStyle/>
          <a:p>
            <a:pPr algn="ctr"/>
            <a:r>
              <a:rPr lang="en-US" sz="2400" dirty="0" smtClean="0"/>
              <a:t>TY</a:t>
            </a:r>
            <a:endParaRPr lang="en-US" sz="2400" dirty="0"/>
          </a:p>
        </p:txBody>
      </p:sp>
      <p:cxnSp>
        <p:nvCxnSpPr>
          <p:cNvPr id="7" name="Straight Connector 6"/>
          <p:cNvCxnSpPr/>
          <p:nvPr/>
        </p:nvCxnSpPr>
        <p:spPr>
          <a:xfrm>
            <a:off x="3124200" y="5257800"/>
            <a:ext cx="838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038600" y="5024735"/>
            <a:ext cx="990600" cy="461665"/>
          </a:xfrm>
          <a:prstGeom prst="rect">
            <a:avLst/>
          </a:prstGeom>
          <a:noFill/>
        </p:spPr>
        <p:txBody>
          <a:bodyPr wrap="square" rtlCol="0">
            <a:spAutoFit/>
          </a:bodyPr>
          <a:lstStyle/>
          <a:p>
            <a:r>
              <a:rPr lang="en-US" sz="2400" dirty="0" smtClean="0"/>
              <a:t>× 100</a:t>
            </a:r>
            <a:endParaRPr lang="en-US" sz="2400" dirty="0"/>
          </a:p>
        </p:txBody>
      </p:sp>
    </p:spTree>
    <p:extLst>
      <p:ext uri="{BB962C8B-B14F-4D97-AF65-F5344CB8AC3E}">
        <p14:creationId xmlns:p14="http://schemas.microsoft.com/office/powerpoint/2010/main" val="4100476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left)">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p:bldP spid="1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68580" indent="0"/>
            <a:r>
              <a:rPr lang="en-US" dirty="0" smtClean="0"/>
              <a:t>Percent Yield</a:t>
            </a:r>
            <a:endParaRPr lang="en-US" baseline="-25000" dirty="0"/>
          </a:p>
        </p:txBody>
      </p:sp>
      <p:sp>
        <p:nvSpPr>
          <p:cNvPr id="3" name="Content Placeholder 2"/>
          <p:cNvSpPr>
            <a:spLocks noGrp="1"/>
          </p:cNvSpPr>
          <p:nvPr>
            <p:ph idx="1"/>
          </p:nvPr>
        </p:nvSpPr>
        <p:spPr>
          <a:xfrm>
            <a:off x="990600" y="2323652"/>
            <a:ext cx="7391400" cy="4305748"/>
          </a:xfrm>
        </p:spPr>
        <p:txBody>
          <a:bodyPr>
            <a:normAutofit/>
          </a:bodyPr>
          <a:lstStyle/>
          <a:p>
            <a:pPr marL="68580" indent="0">
              <a:spcAft>
                <a:spcPts val="600"/>
              </a:spcAft>
              <a:buNone/>
            </a:pPr>
            <a:r>
              <a:rPr lang="en-US" u="sng" dirty="0" smtClean="0"/>
              <a:t>Example</a:t>
            </a:r>
            <a:r>
              <a:rPr lang="en-US" dirty="0" smtClean="0"/>
              <a:t>:</a:t>
            </a:r>
          </a:p>
          <a:p>
            <a:pPr marL="68580" indent="0" algn="ctr">
              <a:spcAft>
                <a:spcPts val="1200"/>
              </a:spcAft>
              <a:buNone/>
            </a:pPr>
            <a:endParaRPr lang="en-US" dirty="0" smtClean="0"/>
          </a:p>
          <a:p>
            <a:pPr marL="68580" indent="0" algn="ctr">
              <a:spcAft>
                <a:spcPts val="1200"/>
              </a:spcAft>
              <a:buNone/>
            </a:pPr>
            <a:r>
              <a:rPr lang="en-US" dirty="0" smtClean="0"/>
              <a:t>___ Mg  + ___ HNO</a:t>
            </a:r>
            <a:r>
              <a:rPr lang="en-US" baseline="-25000" dirty="0"/>
              <a:t>3</a:t>
            </a:r>
            <a:r>
              <a:rPr lang="en-US" dirty="0" smtClean="0"/>
              <a:t>  →  ___ Mg(NO</a:t>
            </a:r>
            <a:r>
              <a:rPr lang="en-US" baseline="-25000" dirty="0" smtClean="0"/>
              <a:t>3</a:t>
            </a:r>
            <a:r>
              <a:rPr lang="en-US" dirty="0" smtClean="0"/>
              <a:t>)</a:t>
            </a:r>
            <a:r>
              <a:rPr lang="en-US" baseline="-25000" dirty="0" smtClean="0"/>
              <a:t>2</a:t>
            </a:r>
            <a:r>
              <a:rPr lang="en-US" dirty="0" smtClean="0"/>
              <a:t>  +  ___ H</a:t>
            </a:r>
            <a:r>
              <a:rPr lang="en-US" baseline="-25000" dirty="0" smtClean="0"/>
              <a:t>2</a:t>
            </a:r>
            <a:endParaRPr lang="en-US" dirty="0" smtClean="0"/>
          </a:p>
          <a:p>
            <a:pPr marL="525780" indent="-457200">
              <a:spcAft>
                <a:spcPts val="1200"/>
              </a:spcAft>
              <a:buFont typeface="+mj-lt"/>
              <a:buAutoNum type="alphaLcPeriod" startAt="2"/>
            </a:pPr>
            <a:r>
              <a:rPr lang="en-US" dirty="0" smtClean="0"/>
              <a:t>If 2.70 grams hydrogen is actually produced, what was the percent yield of hydrogen?</a:t>
            </a:r>
          </a:p>
          <a:p>
            <a:pPr marL="519113" indent="0">
              <a:spcAft>
                <a:spcPts val="1200"/>
              </a:spcAft>
              <a:buNone/>
              <a:tabLst>
                <a:tab pos="4121150" algn="l"/>
              </a:tabLst>
            </a:pPr>
            <a:r>
              <a:rPr lang="en-US" dirty="0" smtClean="0"/>
              <a:t>% yield  = 	=</a:t>
            </a:r>
          </a:p>
          <a:p>
            <a:pPr marL="519113" indent="0">
              <a:spcBef>
                <a:spcPts val="1800"/>
              </a:spcBef>
              <a:buNone/>
              <a:tabLst>
                <a:tab pos="4121150" algn="l"/>
              </a:tabLst>
            </a:pPr>
            <a:r>
              <a:rPr lang="en-US" dirty="0" smtClean="0"/>
              <a:t>% yield  =</a:t>
            </a:r>
          </a:p>
          <a:p>
            <a:pPr marL="68580" indent="0">
              <a:buNone/>
            </a:pPr>
            <a:endParaRPr lang="en-US" dirty="0"/>
          </a:p>
        </p:txBody>
      </p:sp>
      <p:sp>
        <p:nvSpPr>
          <p:cNvPr id="4" name="TextBox 3"/>
          <p:cNvSpPr txBox="1"/>
          <p:nvPr/>
        </p:nvSpPr>
        <p:spPr>
          <a:xfrm>
            <a:off x="4648200" y="86380"/>
            <a:ext cx="3505200" cy="523220"/>
          </a:xfrm>
          <a:prstGeom prst="rect">
            <a:avLst/>
          </a:prstGeom>
          <a:noFill/>
        </p:spPr>
        <p:txBody>
          <a:bodyPr wrap="square" rtlCol="0">
            <a:spAutoFit/>
          </a:bodyPr>
          <a:lstStyle/>
          <a:p>
            <a:pPr algn="ctr"/>
            <a:r>
              <a:rPr lang="en-US" sz="2800" dirty="0" smtClean="0">
                <a:solidFill>
                  <a:schemeClr val="bg1"/>
                </a:solidFill>
              </a:rPr>
              <a:t>% Yield</a:t>
            </a:r>
            <a:endParaRPr lang="en-US" sz="2800" dirty="0">
              <a:solidFill>
                <a:schemeClr val="bg1"/>
              </a:solidFill>
            </a:endParaRPr>
          </a:p>
        </p:txBody>
      </p:sp>
      <p:sp>
        <p:nvSpPr>
          <p:cNvPr id="5" name="TextBox 4"/>
          <p:cNvSpPr txBox="1"/>
          <p:nvPr/>
        </p:nvSpPr>
        <p:spPr>
          <a:xfrm>
            <a:off x="2743200" y="3429000"/>
            <a:ext cx="457200" cy="461665"/>
          </a:xfrm>
          <a:prstGeom prst="rect">
            <a:avLst/>
          </a:prstGeom>
          <a:noFill/>
        </p:spPr>
        <p:txBody>
          <a:bodyPr wrap="square" rtlCol="0">
            <a:spAutoFit/>
          </a:bodyPr>
          <a:lstStyle/>
          <a:p>
            <a:pPr algn="ctr"/>
            <a:r>
              <a:rPr lang="en-US" sz="2400" b="1" dirty="0" smtClean="0">
                <a:solidFill>
                  <a:schemeClr val="accent2"/>
                </a:solidFill>
              </a:rPr>
              <a:t>2</a:t>
            </a:r>
            <a:endParaRPr lang="en-US" sz="2400" b="1" dirty="0">
              <a:solidFill>
                <a:schemeClr val="accent2"/>
              </a:solidFill>
            </a:endParaRPr>
          </a:p>
        </p:txBody>
      </p:sp>
      <p:sp>
        <p:nvSpPr>
          <p:cNvPr id="12" name="TextBox 11"/>
          <p:cNvSpPr txBox="1"/>
          <p:nvPr/>
        </p:nvSpPr>
        <p:spPr>
          <a:xfrm>
            <a:off x="7315200" y="2950275"/>
            <a:ext cx="1066800" cy="461665"/>
          </a:xfrm>
          <a:prstGeom prst="rect">
            <a:avLst/>
          </a:prstGeom>
          <a:noFill/>
        </p:spPr>
        <p:txBody>
          <a:bodyPr wrap="square" rtlCol="0">
            <a:spAutoFit/>
          </a:bodyPr>
          <a:lstStyle/>
          <a:p>
            <a:pPr algn="ctr"/>
            <a:r>
              <a:rPr lang="en-US" sz="2400" dirty="0" smtClean="0">
                <a:solidFill>
                  <a:schemeClr val="accent2"/>
                </a:solidFill>
              </a:rPr>
              <a:t>3.29 </a:t>
            </a:r>
            <a:r>
              <a:rPr lang="en-US" sz="2400" dirty="0" smtClean="0">
                <a:solidFill>
                  <a:schemeClr val="accent2"/>
                </a:solidFill>
              </a:rPr>
              <a:t>g</a:t>
            </a:r>
            <a:endParaRPr lang="en-US" sz="2400" dirty="0">
              <a:solidFill>
                <a:schemeClr val="accent2"/>
              </a:solidFill>
            </a:endParaRPr>
          </a:p>
        </p:txBody>
      </p:sp>
      <p:sp>
        <p:nvSpPr>
          <p:cNvPr id="13" name="TextBox 12"/>
          <p:cNvSpPr txBox="1"/>
          <p:nvPr/>
        </p:nvSpPr>
        <p:spPr>
          <a:xfrm>
            <a:off x="1531961" y="2967335"/>
            <a:ext cx="1066800" cy="461665"/>
          </a:xfrm>
          <a:prstGeom prst="rect">
            <a:avLst/>
          </a:prstGeom>
          <a:noFill/>
        </p:spPr>
        <p:txBody>
          <a:bodyPr wrap="square" rtlCol="0">
            <a:spAutoFit/>
          </a:bodyPr>
          <a:lstStyle/>
          <a:p>
            <a:pPr algn="ctr"/>
            <a:r>
              <a:rPr lang="en-US" sz="2400" dirty="0" smtClean="0">
                <a:solidFill>
                  <a:schemeClr val="accent2"/>
                </a:solidFill>
              </a:rPr>
              <a:t>40.0 g</a:t>
            </a:r>
            <a:endParaRPr lang="en-US" sz="2400" dirty="0">
              <a:solidFill>
                <a:schemeClr val="accent2"/>
              </a:solidFill>
            </a:endParaRPr>
          </a:p>
        </p:txBody>
      </p:sp>
      <p:sp>
        <p:nvSpPr>
          <p:cNvPr id="10" name="TextBox 9"/>
          <p:cNvSpPr txBox="1"/>
          <p:nvPr/>
        </p:nvSpPr>
        <p:spPr>
          <a:xfrm>
            <a:off x="3124200" y="4800600"/>
            <a:ext cx="838200" cy="461665"/>
          </a:xfrm>
          <a:prstGeom prst="rect">
            <a:avLst/>
          </a:prstGeom>
          <a:noFill/>
        </p:spPr>
        <p:txBody>
          <a:bodyPr wrap="square" rtlCol="0">
            <a:spAutoFit/>
          </a:bodyPr>
          <a:lstStyle/>
          <a:p>
            <a:pPr algn="ctr"/>
            <a:r>
              <a:rPr lang="en-US" sz="2400" dirty="0" smtClean="0"/>
              <a:t>AY</a:t>
            </a:r>
            <a:endParaRPr lang="en-US" sz="2400" dirty="0"/>
          </a:p>
        </p:txBody>
      </p:sp>
      <p:sp>
        <p:nvSpPr>
          <p:cNvPr id="15" name="TextBox 14"/>
          <p:cNvSpPr txBox="1"/>
          <p:nvPr/>
        </p:nvSpPr>
        <p:spPr>
          <a:xfrm>
            <a:off x="3124200" y="5257800"/>
            <a:ext cx="838200" cy="461665"/>
          </a:xfrm>
          <a:prstGeom prst="rect">
            <a:avLst/>
          </a:prstGeom>
          <a:noFill/>
        </p:spPr>
        <p:txBody>
          <a:bodyPr wrap="square" rtlCol="0">
            <a:spAutoFit/>
          </a:bodyPr>
          <a:lstStyle/>
          <a:p>
            <a:pPr algn="ctr"/>
            <a:r>
              <a:rPr lang="en-US" sz="2400" dirty="0" smtClean="0"/>
              <a:t>TY</a:t>
            </a:r>
            <a:endParaRPr lang="en-US" sz="2400" dirty="0"/>
          </a:p>
        </p:txBody>
      </p:sp>
      <p:cxnSp>
        <p:nvCxnSpPr>
          <p:cNvPr id="7" name="Straight Connector 6"/>
          <p:cNvCxnSpPr/>
          <p:nvPr/>
        </p:nvCxnSpPr>
        <p:spPr>
          <a:xfrm>
            <a:off x="3124200" y="5257800"/>
            <a:ext cx="838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038600" y="5024735"/>
            <a:ext cx="990600" cy="461665"/>
          </a:xfrm>
          <a:prstGeom prst="rect">
            <a:avLst/>
          </a:prstGeom>
          <a:noFill/>
        </p:spPr>
        <p:txBody>
          <a:bodyPr wrap="square" rtlCol="0">
            <a:spAutoFit/>
          </a:bodyPr>
          <a:lstStyle/>
          <a:p>
            <a:r>
              <a:rPr lang="en-US" sz="2400" dirty="0" smtClean="0"/>
              <a:t>× 100</a:t>
            </a:r>
            <a:endParaRPr lang="en-US" sz="2400" dirty="0"/>
          </a:p>
        </p:txBody>
      </p:sp>
      <p:sp>
        <p:nvSpPr>
          <p:cNvPr id="14" name="TextBox 13"/>
          <p:cNvSpPr txBox="1"/>
          <p:nvPr/>
        </p:nvSpPr>
        <p:spPr>
          <a:xfrm>
            <a:off x="5562600" y="4766354"/>
            <a:ext cx="1600200" cy="461665"/>
          </a:xfrm>
          <a:prstGeom prst="rect">
            <a:avLst/>
          </a:prstGeom>
          <a:noFill/>
        </p:spPr>
        <p:txBody>
          <a:bodyPr wrap="square" rtlCol="0">
            <a:spAutoFit/>
          </a:bodyPr>
          <a:lstStyle/>
          <a:p>
            <a:pPr algn="ctr"/>
            <a:r>
              <a:rPr lang="en-US" sz="2400" dirty="0">
                <a:solidFill>
                  <a:schemeClr val="accent2"/>
                </a:solidFill>
              </a:rPr>
              <a:t>2.70 g H</a:t>
            </a:r>
            <a:r>
              <a:rPr lang="en-US" sz="2400" baseline="-25000" dirty="0">
                <a:solidFill>
                  <a:schemeClr val="accent2"/>
                </a:solidFill>
              </a:rPr>
              <a:t>2</a:t>
            </a:r>
            <a:endParaRPr lang="en-US" sz="2400" dirty="0">
              <a:solidFill>
                <a:schemeClr val="accent2"/>
              </a:solidFill>
            </a:endParaRPr>
          </a:p>
        </p:txBody>
      </p:sp>
      <p:sp>
        <p:nvSpPr>
          <p:cNvPr id="17" name="TextBox 16"/>
          <p:cNvSpPr txBox="1"/>
          <p:nvPr/>
        </p:nvSpPr>
        <p:spPr>
          <a:xfrm>
            <a:off x="5560324" y="5281557"/>
            <a:ext cx="1602476" cy="461665"/>
          </a:xfrm>
          <a:prstGeom prst="rect">
            <a:avLst/>
          </a:prstGeom>
          <a:noFill/>
        </p:spPr>
        <p:txBody>
          <a:bodyPr wrap="square" rtlCol="0">
            <a:spAutoFit/>
          </a:bodyPr>
          <a:lstStyle/>
          <a:p>
            <a:pPr algn="ctr"/>
            <a:r>
              <a:rPr lang="en-US" sz="2400" dirty="0" smtClean="0">
                <a:solidFill>
                  <a:schemeClr val="accent2"/>
                </a:solidFill>
              </a:rPr>
              <a:t>3.29 </a:t>
            </a:r>
            <a:r>
              <a:rPr lang="en-US" sz="2400" dirty="0" smtClean="0">
                <a:solidFill>
                  <a:schemeClr val="accent2"/>
                </a:solidFill>
              </a:rPr>
              <a:t>g H</a:t>
            </a:r>
            <a:r>
              <a:rPr lang="en-US" sz="2400" baseline="-25000" dirty="0" smtClean="0">
                <a:solidFill>
                  <a:schemeClr val="accent2"/>
                </a:solidFill>
              </a:rPr>
              <a:t>2</a:t>
            </a:r>
            <a:endParaRPr lang="en-US" sz="2400" baseline="-25000" dirty="0">
              <a:solidFill>
                <a:schemeClr val="accent2"/>
              </a:solidFill>
            </a:endParaRPr>
          </a:p>
        </p:txBody>
      </p:sp>
      <p:cxnSp>
        <p:nvCxnSpPr>
          <p:cNvPr id="18" name="Straight Connector 17"/>
          <p:cNvCxnSpPr/>
          <p:nvPr/>
        </p:nvCxnSpPr>
        <p:spPr>
          <a:xfrm>
            <a:off x="5715000" y="5281557"/>
            <a:ext cx="1295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086600" y="5029200"/>
            <a:ext cx="990600" cy="461665"/>
          </a:xfrm>
          <a:prstGeom prst="rect">
            <a:avLst/>
          </a:prstGeom>
          <a:noFill/>
        </p:spPr>
        <p:txBody>
          <a:bodyPr wrap="square" rtlCol="0">
            <a:spAutoFit/>
          </a:bodyPr>
          <a:lstStyle/>
          <a:p>
            <a:r>
              <a:rPr lang="en-US" sz="2400" dirty="0" smtClean="0"/>
              <a:t>× 100</a:t>
            </a:r>
            <a:endParaRPr lang="en-US" sz="2400" dirty="0"/>
          </a:p>
        </p:txBody>
      </p:sp>
      <p:sp>
        <p:nvSpPr>
          <p:cNvPr id="20" name="TextBox 19"/>
          <p:cNvSpPr txBox="1"/>
          <p:nvPr/>
        </p:nvSpPr>
        <p:spPr>
          <a:xfrm>
            <a:off x="3200400" y="5719465"/>
            <a:ext cx="1600200" cy="461665"/>
          </a:xfrm>
          <a:prstGeom prst="rect">
            <a:avLst/>
          </a:prstGeom>
          <a:noFill/>
        </p:spPr>
        <p:txBody>
          <a:bodyPr wrap="square" rtlCol="0">
            <a:spAutoFit/>
          </a:bodyPr>
          <a:lstStyle/>
          <a:p>
            <a:pPr algn="ctr"/>
            <a:r>
              <a:rPr lang="en-US" sz="2400" dirty="0" smtClean="0">
                <a:solidFill>
                  <a:schemeClr val="accent2"/>
                </a:solidFill>
              </a:rPr>
              <a:t>82.1% </a:t>
            </a:r>
            <a:r>
              <a:rPr lang="en-US" sz="2400" dirty="0">
                <a:solidFill>
                  <a:schemeClr val="accent2"/>
                </a:solidFill>
              </a:rPr>
              <a:t>H</a:t>
            </a:r>
            <a:r>
              <a:rPr lang="en-US" sz="2400" baseline="-25000" dirty="0">
                <a:solidFill>
                  <a:schemeClr val="accent2"/>
                </a:solidFill>
              </a:rPr>
              <a:t>2</a:t>
            </a:r>
            <a:endParaRPr lang="en-US" sz="2400" dirty="0">
              <a:solidFill>
                <a:schemeClr val="accent2"/>
              </a:solidFill>
            </a:endParaRPr>
          </a:p>
        </p:txBody>
      </p:sp>
    </p:spTree>
    <p:extLst>
      <p:ext uri="{BB962C8B-B14F-4D97-AF65-F5344CB8AC3E}">
        <p14:creationId xmlns:p14="http://schemas.microsoft.com/office/powerpoint/2010/main" val="3212286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500"/>
                                        <p:tgtEl>
                                          <p:spTgt spid="1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left)">
                                      <p:cBhvr>
                                        <p:cTn id="16" dur="500"/>
                                        <p:tgtEl>
                                          <p:spTgt spid="17"/>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wipe(left)">
                                      <p:cBhvr>
                                        <p:cTn id="20" dur="500"/>
                                        <p:tgtEl>
                                          <p:spTgt spid="1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left)">
                                      <p:cBhvr>
                                        <p:cTn id="25" dur="500"/>
                                        <p:tgtEl>
                                          <p:spTgt spid="3">
                                            <p:txEl>
                                              <p:pRg st="5" end="5"/>
                                            </p:txEl>
                                          </p:spTgt>
                                        </p:tgtEl>
                                      </p:cBhvr>
                                    </p:animEffect>
                                  </p:childTnLst>
                                </p:cTn>
                              </p:par>
                            </p:childTnLst>
                          </p:cTn>
                        </p:par>
                        <p:par>
                          <p:cTn id="26" fill="hold">
                            <p:stCondLst>
                              <p:cond delay="500"/>
                            </p:stCondLst>
                            <p:childTnLst>
                              <p:par>
                                <p:cTn id="27" presetID="22" presetClass="entr" presetSubtype="8" fill="hold" grpId="0" nodeType="afterEffect">
                                  <p:stCondLst>
                                    <p:cond delay="250"/>
                                  </p:stCondLst>
                                  <p:childTnLst>
                                    <p:set>
                                      <p:cBhvr>
                                        <p:cTn id="28" dur="1" fill="hold">
                                          <p:stCondLst>
                                            <p:cond delay="0"/>
                                          </p:stCondLst>
                                        </p:cTn>
                                        <p:tgtEl>
                                          <p:spTgt spid="20"/>
                                        </p:tgtEl>
                                        <p:attrNameLst>
                                          <p:attrName>style.visibility</p:attrName>
                                        </p:attrNameLst>
                                      </p:cBhvr>
                                      <p:to>
                                        <p:strVal val="visible"/>
                                      </p:to>
                                    </p:set>
                                    <p:animEffect transition="in" filter="wipe(left)">
                                      <p:cBhvr>
                                        <p:cTn id="29" dur="500"/>
                                        <p:tgtEl>
                                          <p:spTgt spid="20"/>
                                        </p:tgtEl>
                                      </p:cBhvr>
                                    </p:animEffect>
                                  </p:childTnLst>
                                </p:cTn>
                              </p:par>
                            </p:childTnLst>
                          </p:cTn>
                        </p:par>
                        <p:par>
                          <p:cTn id="30" fill="hold">
                            <p:stCondLst>
                              <p:cond delay="1250"/>
                            </p:stCondLst>
                            <p:childTnLst>
                              <p:par>
                                <p:cTn id="31" presetID="6" presetClass="emph" presetSubtype="0" fill="hold" grpId="1" nodeType="afterEffect">
                                  <p:stCondLst>
                                    <p:cond delay="250"/>
                                  </p:stCondLst>
                                  <p:childTnLst>
                                    <p:animScale>
                                      <p:cBhvr>
                                        <p:cTn id="32" dur="2000" fill="hold"/>
                                        <p:tgtEl>
                                          <p:spTgt spid="2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19" grpId="0"/>
      <p:bldP spid="20" grpId="0"/>
      <p:bldP spid="20"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Defined</a:t>
            </a:r>
            <a:endParaRPr lang="en-US" dirty="0"/>
          </a:p>
        </p:txBody>
      </p:sp>
      <p:sp>
        <p:nvSpPr>
          <p:cNvPr id="3" name="Content Placeholder 2"/>
          <p:cNvSpPr>
            <a:spLocks noGrp="1"/>
          </p:cNvSpPr>
          <p:nvPr>
            <p:ph idx="1"/>
          </p:nvPr>
        </p:nvSpPr>
        <p:spPr>
          <a:xfrm>
            <a:off x="1043492" y="2323652"/>
            <a:ext cx="7109908" cy="3848548"/>
          </a:xfrm>
        </p:spPr>
        <p:txBody>
          <a:bodyPr>
            <a:normAutofit/>
          </a:bodyPr>
          <a:lstStyle/>
          <a:p>
            <a:pPr marL="68580" indent="0">
              <a:buNone/>
            </a:pPr>
            <a:r>
              <a:rPr lang="en-US" b="1" dirty="0" smtClean="0"/>
              <a:t>LIMITING REACTANT (LR)</a:t>
            </a:r>
          </a:p>
          <a:p>
            <a:pPr marL="574675" indent="-338138">
              <a:buNone/>
            </a:pPr>
            <a:r>
              <a:rPr lang="en-US" dirty="0" smtClean="0"/>
              <a:t>A reactant that:</a:t>
            </a:r>
          </a:p>
          <a:p>
            <a:pPr marL="573088" indent="-338138">
              <a:buSzPct val="85000"/>
              <a:buFont typeface="+mj-lt"/>
              <a:buAutoNum type="arabicPeriod"/>
            </a:pPr>
            <a:r>
              <a:rPr lang="en-US" dirty="0" smtClean="0"/>
              <a:t>is totally consumed during a chemical reaction,</a:t>
            </a:r>
          </a:p>
          <a:p>
            <a:pPr marL="573088" indent="-338138">
              <a:buSzPct val="85000"/>
              <a:buFont typeface="+mj-lt"/>
              <a:buAutoNum type="arabicPeriod"/>
            </a:pPr>
            <a:r>
              <a:rPr lang="en-US" dirty="0" smtClean="0"/>
              <a:t>limits the extent of the reaction, and</a:t>
            </a:r>
          </a:p>
          <a:p>
            <a:pPr marL="573088" indent="-338138">
              <a:buSzPct val="85000"/>
              <a:buFont typeface="+mj-lt"/>
              <a:buAutoNum type="arabicPeriod"/>
            </a:pPr>
            <a:r>
              <a:rPr lang="en-US" dirty="0" smtClean="0"/>
              <a:t>determines the amount of product formed</a:t>
            </a:r>
          </a:p>
          <a:p>
            <a:pPr marL="0" indent="0">
              <a:buNone/>
            </a:pPr>
            <a:r>
              <a:rPr lang="en-US" b="1" dirty="0" smtClean="0"/>
              <a:t>EXCESS REACTANT (XR)</a:t>
            </a:r>
          </a:p>
          <a:p>
            <a:pPr marL="579438" indent="-342900"/>
            <a:r>
              <a:rPr lang="en-US" dirty="0" smtClean="0"/>
              <a:t>A reactant that remains after a chemical reaction stops</a:t>
            </a:r>
            <a:endParaRPr lang="en-US" dirty="0"/>
          </a:p>
        </p:txBody>
      </p:sp>
      <p:sp>
        <p:nvSpPr>
          <p:cNvPr id="4" name="TextBox 3"/>
          <p:cNvSpPr txBox="1"/>
          <p:nvPr/>
        </p:nvSpPr>
        <p:spPr>
          <a:xfrm>
            <a:off x="4648200" y="86380"/>
            <a:ext cx="3505200" cy="523220"/>
          </a:xfrm>
          <a:prstGeom prst="rect">
            <a:avLst/>
          </a:prstGeom>
          <a:noFill/>
        </p:spPr>
        <p:txBody>
          <a:bodyPr wrap="square" rtlCol="0">
            <a:spAutoFit/>
          </a:bodyPr>
          <a:lstStyle/>
          <a:p>
            <a:pPr algn="ctr"/>
            <a:r>
              <a:rPr lang="en-US" sz="2800" dirty="0" smtClean="0">
                <a:solidFill>
                  <a:schemeClr val="bg1"/>
                </a:solidFill>
              </a:rPr>
              <a:t>p. 8 of Notes</a:t>
            </a:r>
            <a:endParaRPr lang="en-US" sz="2800" dirty="0">
              <a:solidFill>
                <a:schemeClr val="bg1"/>
              </a:solidFill>
            </a:endParaRPr>
          </a:p>
        </p:txBody>
      </p:sp>
    </p:spTree>
    <p:extLst>
      <p:ext uri="{BB962C8B-B14F-4D97-AF65-F5344CB8AC3E}">
        <p14:creationId xmlns:p14="http://schemas.microsoft.com/office/powerpoint/2010/main" val="120547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100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childTnLst>
                                </p:cTn>
                              </p:par>
                            </p:childTnLst>
                          </p:cTn>
                        </p:par>
                        <p:par>
                          <p:cTn id="30" fill="hold">
                            <p:stCondLst>
                              <p:cond delay="0"/>
                            </p:stCondLst>
                            <p:childTnLst>
                              <p:par>
                                <p:cTn id="31" presetID="10" presetClass="entr" presetSubtype="0" fill="hold" nodeType="afterEffect">
                                  <p:stCondLst>
                                    <p:cond delay="100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Reactions Stop?</a:t>
            </a:r>
            <a:endParaRPr lang="en-US"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t="8457" r="12119"/>
          <a:stretch/>
        </p:blipFill>
        <p:spPr>
          <a:xfrm>
            <a:off x="481781" y="2261420"/>
            <a:ext cx="1061884" cy="1548580"/>
          </a:xfrm>
          <a:prstGeom prst="rect">
            <a:avLst/>
          </a:prstGeom>
        </p:spPr>
      </p:pic>
      <p:sp>
        <p:nvSpPr>
          <p:cNvPr id="3" name="Content Placeholder 2"/>
          <p:cNvSpPr>
            <a:spLocks noGrp="1"/>
          </p:cNvSpPr>
          <p:nvPr>
            <p:ph idx="1"/>
          </p:nvPr>
        </p:nvSpPr>
        <p:spPr>
          <a:xfrm>
            <a:off x="1295400" y="2362200"/>
            <a:ext cx="6525409" cy="4114800"/>
          </a:xfrm>
        </p:spPr>
        <p:txBody>
          <a:bodyPr>
            <a:normAutofit/>
          </a:bodyPr>
          <a:lstStyle/>
          <a:p>
            <a:pPr marL="68580" indent="0">
              <a:buNone/>
            </a:pPr>
            <a:r>
              <a:rPr lang="en-US" dirty="0" smtClean="0"/>
              <a:t>Treat bags stopped being assembled because there were no more Hershey’s Hugs in the supply inventory.</a:t>
            </a:r>
          </a:p>
          <a:p>
            <a:pPr marL="68580" indent="0">
              <a:buNone/>
            </a:pPr>
            <a:endParaRPr lang="en-US" dirty="0"/>
          </a:p>
          <a:p>
            <a:pPr marL="68580" indent="0">
              <a:buNone/>
            </a:pPr>
            <a:r>
              <a:rPr lang="en-US" dirty="0" smtClean="0"/>
              <a:t>A product stops being formed because there is no more limiting reactant available for the reaction.</a:t>
            </a:r>
          </a:p>
        </p:txBody>
      </p:sp>
      <p:sp>
        <p:nvSpPr>
          <p:cNvPr id="7" name="TextBox 6"/>
          <p:cNvSpPr txBox="1"/>
          <p:nvPr/>
        </p:nvSpPr>
        <p:spPr>
          <a:xfrm>
            <a:off x="4648200" y="86380"/>
            <a:ext cx="3505200" cy="523220"/>
          </a:xfrm>
          <a:prstGeom prst="rect">
            <a:avLst/>
          </a:prstGeom>
          <a:noFill/>
        </p:spPr>
        <p:txBody>
          <a:bodyPr wrap="square" rtlCol="0">
            <a:spAutoFit/>
          </a:bodyPr>
          <a:lstStyle/>
          <a:p>
            <a:pPr algn="ctr"/>
            <a:r>
              <a:rPr lang="en-US" sz="2800" dirty="0" smtClean="0">
                <a:solidFill>
                  <a:schemeClr val="bg1"/>
                </a:solidFill>
              </a:rPr>
              <a:t>p. 8 of Notes</a:t>
            </a:r>
            <a:endParaRPr lang="en-US" sz="2800" dirty="0">
              <a:solidFill>
                <a:schemeClr val="bg1"/>
              </a:solidFill>
            </a:endParaRPr>
          </a:p>
        </p:txBody>
      </p:sp>
      <p:pic>
        <p:nvPicPr>
          <p:cNvPr id="1026" name="Picture 2" descr="C:\Users\e200801253\AppData\Local\Microsoft\Windows\Temporary Internet Files\Content.IE5\U6G7B5E0\MC900434805[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4572000"/>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4921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10"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10" presetClass="entr" presetSubtype="0" fill="hold" nodeType="with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fade">
                                      <p:cBhvr>
                                        <p:cTn id="22"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68580" indent="0"/>
            <a:r>
              <a:rPr lang="en-US" dirty="0" err="1"/>
              <a:t>MgO</a:t>
            </a:r>
            <a:r>
              <a:rPr lang="en-US" dirty="0"/>
              <a:t>  +  H</a:t>
            </a:r>
            <a:r>
              <a:rPr lang="en-US" baseline="-25000" dirty="0"/>
              <a:t>2</a:t>
            </a:r>
            <a:r>
              <a:rPr lang="en-US" dirty="0"/>
              <a:t>O  →  Mg(OH)</a:t>
            </a:r>
            <a:r>
              <a:rPr lang="en-US" baseline="-25000" dirty="0"/>
              <a:t>2</a:t>
            </a:r>
          </a:p>
        </p:txBody>
      </p:sp>
      <p:sp>
        <p:nvSpPr>
          <p:cNvPr id="3" name="Content Placeholder 2"/>
          <p:cNvSpPr>
            <a:spLocks noGrp="1"/>
          </p:cNvSpPr>
          <p:nvPr>
            <p:ph idx="1"/>
          </p:nvPr>
        </p:nvSpPr>
        <p:spPr>
          <a:xfrm>
            <a:off x="1043492" y="2323652"/>
            <a:ext cx="7109908" cy="4153348"/>
          </a:xfrm>
        </p:spPr>
        <p:txBody>
          <a:bodyPr>
            <a:normAutofit fontScale="92500" lnSpcReduction="10000"/>
          </a:bodyPr>
          <a:lstStyle/>
          <a:p>
            <a:pPr marL="68580" indent="0">
              <a:spcAft>
                <a:spcPts val="600"/>
              </a:spcAft>
              <a:buNone/>
            </a:pPr>
            <a:r>
              <a:rPr lang="en-US" dirty="0" smtClean="0"/>
              <a:t>Interpret this equation in terms of moles.</a:t>
            </a:r>
          </a:p>
          <a:p>
            <a:pPr marL="68580" indent="0" algn="ctr">
              <a:buNone/>
            </a:pPr>
            <a:r>
              <a:rPr lang="en-US" dirty="0" smtClean="0">
                <a:solidFill>
                  <a:schemeClr val="accent2"/>
                </a:solidFill>
              </a:rPr>
              <a:t>1 </a:t>
            </a:r>
            <a:r>
              <a:rPr lang="en-US" dirty="0" err="1" smtClean="0">
                <a:solidFill>
                  <a:schemeClr val="accent2"/>
                </a:solidFill>
              </a:rPr>
              <a:t>mol</a:t>
            </a:r>
            <a:r>
              <a:rPr lang="en-US" dirty="0" smtClean="0">
                <a:solidFill>
                  <a:schemeClr val="accent2"/>
                </a:solidFill>
              </a:rPr>
              <a:t> </a:t>
            </a:r>
            <a:r>
              <a:rPr lang="en-US" dirty="0" err="1"/>
              <a:t>MgO</a:t>
            </a:r>
            <a:r>
              <a:rPr lang="en-US" dirty="0"/>
              <a:t> </a:t>
            </a:r>
            <a:r>
              <a:rPr lang="en-US" dirty="0" smtClean="0"/>
              <a:t>+ </a:t>
            </a:r>
            <a:r>
              <a:rPr lang="en-US" dirty="0" smtClean="0">
                <a:solidFill>
                  <a:schemeClr val="accent2"/>
                </a:solidFill>
              </a:rPr>
              <a:t>1 </a:t>
            </a:r>
            <a:r>
              <a:rPr lang="en-US" dirty="0" err="1" smtClean="0">
                <a:solidFill>
                  <a:schemeClr val="accent2"/>
                </a:solidFill>
              </a:rPr>
              <a:t>mol</a:t>
            </a:r>
            <a:r>
              <a:rPr lang="en-US" dirty="0" smtClean="0">
                <a:solidFill>
                  <a:schemeClr val="accent2"/>
                </a:solidFill>
              </a:rPr>
              <a:t> </a:t>
            </a:r>
            <a:r>
              <a:rPr lang="en-US" dirty="0" smtClean="0"/>
              <a:t>H</a:t>
            </a:r>
            <a:r>
              <a:rPr lang="en-US" baseline="-25000" dirty="0" smtClean="0"/>
              <a:t>2</a:t>
            </a:r>
            <a:r>
              <a:rPr lang="en-US" dirty="0" smtClean="0"/>
              <a:t>O </a:t>
            </a:r>
            <a:r>
              <a:rPr lang="en-US" dirty="0"/>
              <a:t>→ </a:t>
            </a:r>
            <a:r>
              <a:rPr lang="en-US" dirty="0" smtClean="0">
                <a:solidFill>
                  <a:schemeClr val="accent2"/>
                </a:solidFill>
              </a:rPr>
              <a:t>1 </a:t>
            </a:r>
            <a:r>
              <a:rPr lang="en-US" dirty="0" err="1" smtClean="0">
                <a:solidFill>
                  <a:schemeClr val="accent2"/>
                </a:solidFill>
              </a:rPr>
              <a:t>mol</a:t>
            </a:r>
            <a:r>
              <a:rPr lang="en-US" dirty="0" smtClean="0">
                <a:solidFill>
                  <a:schemeClr val="accent2"/>
                </a:solidFill>
              </a:rPr>
              <a:t> </a:t>
            </a:r>
            <a:r>
              <a:rPr lang="en-US" dirty="0" smtClean="0"/>
              <a:t>Mg(OH)</a:t>
            </a:r>
            <a:r>
              <a:rPr lang="en-US" baseline="-25000" dirty="0" smtClean="0"/>
              <a:t>2</a:t>
            </a:r>
            <a:endParaRPr lang="en-US" baseline="-25000" dirty="0"/>
          </a:p>
          <a:p>
            <a:pPr marL="68580" indent="0" algn="ctr">
              <a:buNone/>
            </a:pPr>
            <a:endParaRPr lang="en-US" dirty="0" smtClean="0"/>
          </a:p>
          <a:p>
            <a:r>
              <a:rPr lang="en-US" dirty="0" smtClean="0"/>
              <a:t>When </a:t>
            </a:r>
            <a:r>
              <a:rPr lang="en-US" dirty="0" smtClean="0">
                <a:solidFill>
                  <a:schemeClr val="accent2"/>
                </a:solidFill>
              </a:rPr>
              <a:t>1 mole of magnesium oxide </a:t>
            </a:r>
            <a:r>
              <a:rPr lang="en-US" dirty="0" smtClean="0"/>
              <a:t>is combined with </a:t>
            </a:r>
            <a:r>
              <a:rPr lang="en-US" dirty="0" smtClean="0">
                <a:solidFill>
                  <a:schemeClr val="accent2"/>
                </a:solidFill>
              </a:rPr>
              <a:t>1 mole of water</a:t>
            </a:r>
            <a:r>
              <a:rPr lang="en-US" dirty="0" smtClean="0"/>
              <a:t>, </a:t>
            </a:r>
            <a:r>
              <a:rPr lang="en-US" dirty="0" smtClean="0">
                <a:solidFill>
                  <a:schemeClr val="accent2"/>
                </a:solidFill>
              </a:rPr>
              <a:t>1 mole of magnesium hydroxide</a:t>
            </a:r>
            <a:r>
              <a:rPr lang="en-US" dirty="0" smtClean="0"/>
              <a:t> will be synthesized.</a:t>
            </a:r>
          </a:p>
          <a:p>
            <a:r>
              <a:rPr lang="en-US" dirty="0" smtClean="0"/>
              <a:t>In other words, to produce </a:t>
            </a:r>
            <a:r>
              <a:rPr lang="en-US" dirty="0" smtClean="0">
                <a:solidFill>
                  <a:schemeClr val="accent2"/>
                </a:solidFill>
              </a:rPr>
              <a:t>1 mole of magnesium hydroxide</a:t>
            </a:r>
            <a:r>
              <a:rPr lang="en-US" dirty="0" smtClean="0"/>
              <a:t>, </a:t>
            </a:r>
            <a:r>
              <a:rPr lang="en-US" dirty="0" smtClean="0">
                <a:solidFill>
                  <a:schemeClr val="accent2"/>
                </a:solidFill>
              </a:rPr>
              <a:t>1 mole of magnesium oxide</a:t>
            </a:r>
            <a:r>
              <a:rPr lang="en-US" dirty="0" smtClean="0"/>
              <a:t> and </a:t>
            </a:r>
            <a:r>
              <a:rPr lang="en-US" dirty="0" smtClean="0">
                <a:solidFill>
                  <a:schemeClr val="accent2"/>
                </a:solidFill>
              </a:rPr>
              <a:t>1 mole of water </a:t>
            </a:r>
            <a:r>
              <a:rPr lang="en-US" dirty="0" smtClean="0"/>
              <a:t>are required. </a:t>
            </a:r>
          </a:p>
          <a:p>
            <a:r>
              <a:rPr lang="en-US" dirty="0" smtClean="0"/>
              <a:t>When the reaction stops, </a:t>
            </a:r>
            <a:r>
              <a:rPr lang="en-US" dirty="0">
                <a:solidFill>
                  <a:schemeClr val="accent2"/>
                </a:solidFill>
              </a:rPr>
              <a:t>all the magnesium oxide and water</a:t>
            </a:r>
            <a:r>
              <a:rPr lang="en-US" dirty="0" smtClean="0"/>
              <a:t> have been used up and </a:t>
            </a:r>
            <a:r>
              <a:rPr lang="en-US" dirty="0">
                <a:solidFill>
                  <a:schemeClr val="accent2"/>
                </a:solidFill>
              </a:rPr>
              <a:t>1 mole magnesium hydroxide</a:t>
            </a:r>
            <a:r>
              <a:rPr lang="en-US" dirty="0" smtClean="0"/>
              <a:t> has been formed.</a:t>
            </a:r>
            <a:endParaRPr lang="en-US" dirty="0"/>
          </a:p>
        </p:txBody>
      </p:sp>
      <p:sp>
        <p:nvSpPr>
          <p:cNvPr id="4" name="TextBox 3"/>
          <p:cNvSpPr txBox="1"/>
          <p:nvPr/>
        </p:nvSpPr>
        <p:spPr>
          <a:xfrm>
            <a:off x="4648200" y="86380"/>
            <a:ext cx="3505200" cy="523220"/>
          </a:xfrm>
          <a:prstGeom prst="rect">
            <a:avLst/>
          </a:prstGeom>
          <a:noFill/>
        </p:spPr>
        <p:txBody>
          <a:bodyPr wrap="square" rtlCol="0">
            <a:spAutoFit/>
          </a:bodyPr>
          <a:lstStyle/>
          <a:p>
            <a:pPr algn="ctr"/>
            <a:r>
              <a:rPr lang="en-US" sz="2800" dirty="0" smtClean="0">
                <a:solidFill>
                  <a:schemeClr val="bg1"/>
                </a:solidFill>
              </a:rPr>
              <a:t>p. 8 of Notes</a:t>
            </a:r>
            <a:endParaRPr lang="en-US" sz="2800" dirty="0">
              <a:solidFill>
                <a:schemeClr val="bg1"/>
              </a:solidFill>
            </a:endParaRPr>
          </a:p>
        </p:txBody>
      </p:sp>
    </p:spTree>
    <p:extLst>
      <p:ext uri="{BB962C8B-B14F-4D97-AF65-F5344CB8AC3E}">
        <p14:creationId xmlns:p14="http://schemas.microsoft.com/office/powerpoint/2010/main" val="4030090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0" presetClass="emph" presetSubtype="0" fill="hold" nodeType="clickEffect">
                                  <p:stCondLst>
                                    <p:cond delay="0"/>
                                  </p:stCondLst>
                                  <p:childTnLst>
                                    <p:animClr clrSpc="hsl" dir="cw">
                                      <p:cBhvr override="childStyle">
                                        <p:cTn id="23" dur="500" fill="hold"/>
                                        <p:tgtEl>
                                          <p:spTgt spid="3">
                                            <p:txEl>
                                              <p:pRg st="3" end="3"/>
                                            </p:txEl>
                                          </p:spTgt>
                                        </p:tgtEl>
                                        <p:attrNameLst>
                                          <p:attrName>style.color</p:attrName>
                                        </p:attrNameLst>
                                      </p:cBhvr>
                                      <p:by>
                                        <p:hsl h="0" s="12549" l="25098"/>
                                      </p:by>
                                    </p:animClr>
                                    <p:animClr clrSpc="hsl" dir="cw">
                                      <p:cBhvr>
                                        <p:cTn id="24" dur="500" fill="hold"/>
                                        <p:tgtEl>
                                          <p:spTgt spid="3">
                                            <p:txEl>
                                              <p:pRg st="3" end="3"/>
                                            </p:txEl>
                                          </p:spTgt>
                                        </p:tgtEl>
                                        <p:attrNameLst>
                                          <p:attrName>fillcolor</p:attrName>
                                        </p:attrNameLst>
                                      </p:cBhvr>
                                      <p:by>
                                        <p:hsl h="0" s="12549" l="25098"/>
                                      </p:by>
                                    </p:animClr>
                                    <p:animClr clrSpc="hsl" dir="cw">
                                      <p:cBhvr>
                                        <p:cTn id="25" dur="500" fill="hold"/>
                                        <p:tgtEl>
                                          <p:spTgt spid="3">
                                            <p:txEl>
                                              <p:pRg st="3" end="3"/>
                                            </p:txEl>
                                          </p:spTgt>
                                        </p:tgtEl>
                                        <p:attrNameLst>
                                          <p:attrName>stroke.color</p:attrName>
                                        </p:attrNameLst>
                                      </p:cBhvr>
                                      <p:by>
                                        <p:hsl h="0" s="12549" l="25098"/>
                                      </p:by>
                                    </p:animClr>
                                    <p:set>
                                      <p:cBhvr>
                                        <p:cTn id="26" dur="500" fill="hold"/>
                                        <p:tgtEl>
                                          <p:spTgt spid="3">
                                            <p:txEl>
                                              <p:pRg st="3" end="3"/>
                                            </p:txEl>
                                          </p:spTgt>
                                        </p:tgtEl>
                                        <p:attrNameLst>
                                          <p:attrName>fill.type</p:attrName>
                                        </p:attrNameLst>
                                      </p:cBhvr>
                                      <p:to>
                                        <p:strVal val="solid"/>
                                      </p:to>
                                    </p:set>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0" presetClass="emph" presetSubtype="0" fill="hold" nodeType="clickEffect">
                                  <p:stCondLst>
                                    <p:cond delay="0"/>
                                  </p:stCondLst>
                                  <p:childTnLst>
                                    <p:animClr clrSpc="hsl" dir="cw">
                                      <p:cBhvr override="childStyle">
                                        <p:cTn id="35" dur="500" fill="hold"/>
                                        <p:tgtEl>
                                          <p:spTgt spid="3">
                                            <p:txEl>
                                              <p:pRg st="4" end="4"/>
                                            </p:txEl>
                                          </p:spTgt>
                                        </p:tgtEl>
                                        <p:attrNameLst>
                                          <p:attrName>style.color</p:attrName>
                                        </p:attrNameLst>
                                      </p:cBhvr>
                                      <p:by>
                                        <p:hsl h="0" s="12549" l="25098"/>
                                      </p:by>
                                    </p:animClr>
                                    <p:animClr clrSpc="hsl" dir="cw">
                                      <p:cBhvr>
                                        <p:cTn id="36" dur="500" fill="hold"/>
                                        <p:tgtEl>
                                          <p:spTgt spid="3">
                                            <p:txEl>
                                              <p:pRg st="4" end="4"/>
                                            </p:txEl>
                                          </p:spTgt>
                                        </p:tgtEl>
                                        <p:attrNameLst>
                                          <p:attrName>fillcolor</p:attrName>
                                        </p:attrNameLst>
                                      </p:cBhvr>
                                      <p:by>
                                        <p:hsl h="0" s="12549" l="25098"/>
                                      </p:by>
                                    </p:animClr>
                                    <p:animClr clrSpc="hsl" dir="cw">
                                      <p:cBhvr>
                                        <p:cTn id="37" dur="500" fill="hold"/>
                                        <p:tgtEl>
                                          <p:spTgt spid="3">
                                            <p:txEl>
                                              <p:pRg st="4" end="4"/>
                                            </p:txEl>
                                          </p:spTgt>
                                        </p:tgtEl>
                                        <p:attrNameLst>
                                          <p:attrName>stroke.color</p:attrName>
                                        </p:attrNameLst>
                                      </p:cBhvr>
                                      <p:by>
                                        <p:hsl h="0" s="12549" l="25098"/>
                                      </p:by>
                                    </p:animClr>
                                    <p:set>
                                      <p:cBhvr>
                                        <p:cTn id="38" dur="500" fill="hold"/>
                                        <p:tgtEl>
                                          <p:spTgt spid="3">
                                            <p:txEl>
                                              <p:pRg st="4" end="4"/>
                                            </p:txEl>
                                          </p:spTgt>
                                        </p:tgtEl>
                                        <p:attrNameLst>
                                          <p:attrName>fill.type</p:attrName>
                                        </p:attrNameLst>
                                      </p:cBhvr>
                                      <p:to>
                                        <p:strVal val="solid"/>
                                      </p:to>
                                    </p:set>
                                  </p:childTnLst>
                                </p:cTn>
                              </p:par>
                              <p:par>
                                <p:cTn id="39" presetID="42" presetClass="entr" presetSubtype="0" fill="hold"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68580" indent="0"/>
            <a:r>
              <a:rPr lang="en-US" dirty="0" err="1"/>
              <a:t>MgO</a:t>
            </a:r>
            <a:r>
              <a:rPr lang="en-US" dirty="0"/>
              <a:t>  +  H</a:t>
            </a:r>
            <a:r>
              <a:rPr lang="en-US" baseline="-25000" dirty="0"/>
              <a:t>2</a:t>
            </a:r>
            <a:r>
              <a:rPr lang="en-US" dirty="0"/>
              <a:t>O  →  Mg(OH)</a:t>
            </a:r>
            <a:r>
              <a:rPr lang="en-US" baseline="-25000" dirty="0"/>
              <a:t>2</a:t>
            </a:r>
          </a:p>
        </p:txBody>
      </p:sp>
      <p:sp>
        <p:nvSpPr>
          <p:cNvPr id="3" name="Content Placeholder 2"/>
          <p:cNvSpPr>
            <a:spLocks noGrp="1"/>
          </p:cNvSpPr>
          <p:nvPr>
            <p:ph idx="1"/>
          </p:nvPr>
        </p:nvSpPr>
        <p:spPr>
          <a:xfrm>
            <a:off x="1043492" y="2323652"/>
            <a:ext cx="7109908" cy="4153348"/>
          </a:xfrm>
        </p:spPr>
        <p:txBody>
          <a:bodyPr>
            <a:normAutofit/>
          </a:bodyPr>
          <a:lstStyle/>
          <a:p>
            <a:pPr marL="68580" indent="0">
              <a:spcAft>
                <a:spcPts val="600"/>
              </a:spcAft>
              <a:buNone/>
            </a:pPr>
            <a:r>
              <a:rPr lang="en-US" dirty="0" smtClean="0"/>
              <a:t>If 2 moles </a:t>
            </a:r>
            <a:r>
              <a:rPr lang="en-US" dirty="0" err="1" smtClean="0"/>
              <a:t>MgO</a:t>
            </a:r>
            <a:r>
              <a:rPr lang="en-US" dirty="0" smtClean="0"/>
              <a:t> reacts with 3 moles water, which reactant will be used up first?</a:t>
            </a:r>
            <a:endParaRPr lang="en-US" dirty="0"/>
          </a:p>
        </p:txBody>
      </p:sp>
      <p:sp>
        <p:nvSpPr>
          <p:cNvPr id="4" name="TextBox 3"/>
          <p:cNvSpPr txBox="1"/>
          <p:nvPr/>
        </p:nvSpPr>
        <p:spPr>
          <a:xfrm>
            <a:off x="4648200" y="86380"/>
            <a:ext cx="3505200" cy="523220"/>
          </a:xfrm>
          <a:prstGeom prst="rect">
            <a:avLst/>
          </a:prstGeom>
          <a:noFill/>
        </p:spPr>
        <p:txBody>
          <a:bodyPr wrap="square" rtlCol="0">
            <a:spAutoFit/>
          </a:bodyPr>
          <a:lstStyle/>
          <a:p>
            <a:pPr algn="ctr"/>
            <a:r>
              <a:rPr lang="en-US" sz="2800" dirty="0" smtClean="0">
                <a:solidFill>
                  <a:schemeClr val="bg1"/>
                </a:solidFill>
              </a:rPr>
              <a:t>p. 8 of Notes</a:t>
            </a:r>
            <a:endParaRPr lang="en-US" sz="2800" dirty="0">
              <a:solidFill>
                <a:schemeClr val="bg1"/>
              </a:solidFill>
            </a:endParaRPr>
          </a:p>
        </p:txBody>
      </p:sp>
      <p:sp>
        <p:nvSpPr>
          <p:cNvPr id="5" name="TextBox 4"/>
          <p:cNvSpPr txBox="1"/>
          <p:nvPr/>
        </p:nvSpPr>
        <p:spPr>
          <a:xfrm>
            <a:off x="1113503" y="3636764"/>
            <a:ext cx="1447800" cy="1077218"/>
          </a:xfrm>
          <a:prstGeom prst="rect">
            <a:avLst/>
          </a:prstGeom>
          <a:noFill/>
          <a:ln>
            <a:solidFill>
              <a:schemeClr val="accent2"/>
            </a:solidFill>
          </a:ln>
        </p:spPr>
        <p:txBody>
          <a:bodyPr wrap="square" rtlCol="0">
            <a:spAutoFit/>
          </a:bodyPr>
          <a:lstStyle/>
          <a:p>
            <a:pPr algn="ctr"/>
            <a:r>
              <a:rPr lang="en-US" sz="3200" dirty="0" smtClean="0">
                <a:solidFill>
                  <a:schemeClr val="accent1"/>
                </a:solidFill>
                <a:latin typeface="+mj-lt"/>
                <a:ea typeface="+mj-ea"/>
                <a:cs typeface="+mj-cs"/>
              </a:rPr>
              <a:t>1 </a:t>
            </a:r>
            <a:r>
              <a:rPr lang="en-US" sz="3200" dirty="0" err="1" smtClean="0">
                <a:solidFill>
                  <a:schemeClr val="accent1"/>
                </a:solidFill>
                <a:latin typeface="+mj-lt"/>
                <a:ea typeface="+mj-ea"/>
                <a:cs typeface="+mj-cs"/>
              </a:rPr>
              <a:t>mol</a:t>
            </a:r>
            <a:r>
              <a:rPr lang="en-US" sz="3200" dirty="0" smtClean="0">
                <a:solidFill>
                  <a:schemeClr val="accent1"/>
                </a:solidFill>
                <a:latin typeface="+mj-lt"/>
                <a:ea typeface="+mj-ea"/>
                <a:cs typeface="+mj-cs"/>
              </a:rPr>
              <a:t> </a:t>
            </a:r>
            <a:r>
              <a:rPr lang="en-US" sz="3200" dirty="0" err="1" smtClean="0">
                <a:solidFill>
                  <a:schemeClr val="accent1"/>
                </a:solidFill>
                <a:latin typeface="+mj-lt"/>
                <a:ea typeface="+mj-ea"/>
                <a:cs typeface="+mj-cs"/>
              </a:rPr>
              <a:t>MgO</a:t>
            </a:r>
            <a:endParaRPr lang="en-US" sz="3200" dirty="0">
              <a:solidFill>
                <a:schemeClr val="accent1"/>
              </a:solidFill>
              <a:latin typeface="+mj-lt"/>
              <a:ea typeface="+mj-ea"/>
              <a:cs typeface="+mj-cs"/>
            </a:endParaRPr>
          </a:p>
        </p:txBody>
      </p:sp>
      <p:sp>
        <p:nvSpPr>
          <p:cNvPr id="6" name="TextBox 5"/>
          <p:cNvSpPr txBox="1"/>
          <p:nvPr/>
        </p:nvSpPr>
        <p:spPr>
          <a:xfrm>
            <a:off x="1113503" y="4866382"/>
            <a:ext cx="1447800" cy="1077218"/>
          </a:xfrm>
          <a:prstGeom prst="rect">
            <a:avLst/>
          </a:prstGeom>
          <a:noFill/>
          <a:ln>
            <a:solidFill>
              <a:schemeClr val="accent2"/>
            </a:solidFill>
          </a:ln>
        </p:spPr>
        <p:txBody>
          <a:bodyPr wrap="square" rtlCol="0">
            <a:spAutoFit/>
          </a:bodyPr>
          <a:lstStyle/>
          <a:p>
            <a:pPr algn="ctr"/>
            <a:r>
              <a:rPr lang="en-US" sz="3200" dirty="0" smtClean="0">
                <a:solidFill>
                  <a:schemeClr val="accent1"/>
                </a:solidFill>
                <a:latin typeface="+mj-lt"/>
                <a:ea typeface="+mj-ea"/>
                <a:cs typeface="+mj-cs"/>
              </a:rPr>
              <a:t>1 </a:t>
            </a:r>
            <a:r>
              <a:rPr lang="en-US" sz="3200" dirty="0" err="1" smtClean="0">
                <a:solidFill>
                  <a:schemeClr val="accent1"/>
                </a:solidFill>
                <a:latin typeface="+mj-lt"/>
                <a:ea typeface="+mj-ea"/>
                <a:cs typeface="+mj-cs"/>
              </a:rPr>
              <a:t>mol</a:t>
            </a:r>
            <a:r>
              <a:rPr lang="en-US" sz="3200" dirty="0" smtClean="0">
                <a:solidFill>
                  <a:schemeClr val="accent1"/>
                </a:solidFill>
                <a:latin typeface="+mj-lt"/>
                <a:ea typeface="+mj-ea"/>
                <a:cs typeface="+mj-cs"/>
              </a:rPr>
              <a:t> </a:t>
            </a:r>
            <a:r>
              <a:rPr lang="en-US" sz="3200" dirty="0" err="1" smtClean="0">
                <a:solidFill>
                  <a:schemeClr val="accent1"/>
                </a:solidFill>
                <a:latin typeface="+mj-lt"/>
                <a:ea typeface="+mj-ea"/>
                <a:cs typeface="+mj-cs"/>
              </a:rPr>
              <a:t>MgO</a:t>
            </a:r>
            <a:endParaRPr lang="en-US" sz="3200" dirty="0">
              <a:solidFill>
                <a:schemeClr val="accent1"/>
              </a:solidFill>
              <a:latin typeface="+mj-lt"/>
              <a:ea typeface="+mj-ea"/>
              <a:cs typeface="+mj-cs"/>
            </a:endParaRPr>
          </a:p>
        </p:txBody>
      </p:sp>
      <p:sp>
        <p:nvSpPr>
          <p:cNvPr id="7" name="TextBox 6"/>
          <p:cNvSpPr txBox="1"/>
          <p:nvPr/>
        </p:nvSpPr>
        <p:spPr>
          <a:xfrm>
            <a:off x="3352800" y="3124200"/>
            <a:ext cx="1447800" cy="1077218"/>
          </a:xfrm>
          <a:prstGeom prst="rect">
            <a:avLst/>
          </a:prstGeom>
          <a:noFill/>
          <a:ln>
            <a:solidFill>
              <a:schemeClr val="accent2"/>
            </a:solidFill>
          </a:ln>
        </p:spPr>
        <p:txBody>
          <a:bodyPr wrap="square" rtlCol="0">
            <a:spAutoFit/>
          </a:bodyPr>
          <a:lstStyle/>
          <a:p>
            <a:pPr algn="ctr"/>
            <a:r>
              <a:rPr lang="en-US" sz="3200" dirty="0" smtClean="0">
                <a:solidFill>
                  <a:schemeClr val="accent1"/>
                </a:solidFill>
                <a:latin typeface="+mj-lt"/>
                <a:ea typeface="+mj-ea"/>
                <a:cs typeface="+mj-cs"/>
              </a:rPr>
              <a:t>1 </a:t>
            </a:r>
            <a:r>
              <a:rPr lang="en-US" sz="3200" dirty="0" err="1" smtClean="0">
                <a:solidFill>
                  <a:schemeClr val="accent1"/>
                </a:solidFill>
                <a:latin typeface="+mj-lt"/>
                <a:ea typeface="+mj-ea"/>
                <a:cs typeface="+mj-cs"/>
              </a:rPr>
              <a:t>mol</a:t>
            </a:r>
            <a:r>
              <a:rPr lang="en-US" sz="3200" dirty="0" smtClean="0">
                <a:solidFill>
                  <a:schemeClr val="accent1"/>
                </a:solidFill>
                <a:latin typeface="+mj-lt"/>
                <a:ea typeface="+mj-ea"/>
                <a:cs typeface="+mj-cs"/>
              </a:rPr>
              <a:t> H</a:t>
            </a:r>
            <a:r>
              <a:rPr lang="en-US" sz="3200" baseline="-25000" dirty="0" smtClean="0">
                <a:solidFill>
                  <a:schemeClr val="accent1"/>
                </a:solidFill>
                <a:latin typeface="+mj-lt"/>
                <a:ea typeface="+mj-ea"/>
                <a:cs typeface="+mj-cs"/>
              </a:rPr>
              <a:t>2</a:t>
            </a:r>
            <a:r>
              <a:rPr lang="en-US" sz="3200" dirty="0" smtClean="0">
                <a:solidFill>
                  <a:schemeClr val="accent1"/>
                </a:solidFill>
                <a:latin typeface="+mj-lt"/>
                <a:ea typeface="+mj-ea"/>
                <a:cs typeface="+mj-cs"/>
              </a:rPr>
              <a:t>O</a:t>
            </a:r>
            <a:endParaRPr lang="en-US" sz="3200" dirty="0">
              <a:solidFill>
                <a:schemeClr val="accent1"/>
              </a:solidFill>
              <a:latin typeface="+mj-lt"/>
              <a:ea typeface="+mj-ea"/>
              <a:cs typeface="+mj-cs"/>
            </a:endParaRPr>
          </a:p>
        </p:txBody>
      </p:sp>
      <p:sp>
        <p:nvSpPr>
          <p:cNvPr id="8" name="TextBox 7"/>
          <p:cNvSpPr txBox="1"/>
          <p:nvPr/>
        </p:nvSpPr>
        <p:spPr>
          <a:xfrm>
            <a:off x="3352800" y="4256782"/>
            <a:ext cx="1447800" cy="1077218"/>
          </a:xfrm>
          <a:prstGeom prst="rect">
            <a:avLst/>
          </a:prstGeom>
          <a:noFill/>
          <a:ln>
            <a:solidFill>
              <a:schemeClr val="accent2"/>
            </a:solidFill>
          </a:ln>
        </p:spPr>
        <p:txBody>
          <a:bodyPr wrap="square" rtlCol="0">
            <a:spAutoFit/>
          </a:bodyPr>
          <a:lstStyle/>
          <a:p>
            <a:pPr algn="ctr"/>
            <a:r>
              <a:rPr lang="en-US" sz="3200" dirty="0" smtClean="0">
                <a:solidFill>
                  <a:schemeClr val="accent1"/>
                </a:solidFill>
                <a:latin typeface="+mj-lt"/>
                <a:ea typeface="+mj-ea"/>
                <a:cs typeface="+mj-cs"/>
              </a:rPr>
              <a:t>1 </a:t>
            </a:r>
            <a:r>
              <a:rPr lang="en-US" sz="3200" dirty="0" err="1" smtClean="0">
                <a:solidFill>
                  <a:schemeClr val="accent1"/>
                </a:solidFill>
                <a:latin typeface="+mj-lt"/>
                <a:ea typeface="+mj-ea"/>
                <a:cs typeface="+mj-cs"/>
              </a:rPr>
              <a:t>mol</a:t>
            </a:r>
            <a:r>
              <a:rPr lang="en-US" sz="3200" dirty="0" smtClean="0">
                <a:solidFill>
                  <a:schemeClr val="accent1"/>
                </a:solidFill>
                <a:latin typeface="+mj-lt"/>
                <a:ea typeface="+mj-ea"/>
                <a:cs typeface="+mj-cs"/>
              </a:rPr>
              <a:t> H</a:t>
            </a:r>
            <a:r>
              <a:rPr lang="en-US" sz="3200" baseline="-25000" dirty="0" smtClean="0">
                <a:solidFill>
                  <a:schemeClr val="accent1"/>
                </a:solidFill>
                <a:latin typeface="+mj-lt"/>
                <a:ea typeface="+mj-ea"/>
                <a:cs typeface="+mj-cs"/>
              </a:rPr>
              <a:t>2</a:t>
            </a:r>
            <a:r>
              <a:rPr lang="en-US" sz="3200" dirty="0" smtClean="0">
                <a:solidFill>
                  <a:schemeClr val="accent1"/>
                </a:solidFill>
                <a:latin typeface="+mj-lt"/>
                <a:ea typeface="+mj-ea"/>
                <a:cs typeface="+mj-cs"/>
              </a:rPr>
              <a:t>O</a:t>
            </a:r>
            <a:endParaRPr lang="en-US" sz="3200" dirty="0">
              <a:solidFill>
                <a:schemeClr val="accent1"/>
              </a:solidFill>
              <a:latin typeface="+mj-lt"/>
              <a:ea typeface="+mj-ea"/>
              <a:cs typeface="+mj-cs"/>
            </a:endParaRPr>
          </a:p>
        </p:txBody>
      </p:sp>
      <p:sp>
        <p:nvSpPr>
          <p:cNvPr id="9" name="TextBox 8"/>
          <p:cNvSpPr txBox="1"/>
          <p:nvPr/>
        </p:nvSpPr>
        <p:spPr>
          <a:xfrm>
            <a:off x="3352800" y="5399782"/>
            <a:ext cx="1447800" cy="1077218"/>
          </a:xfrm>
          <a:prstGeom prst="rect">
            <a:avLst/>
          </a:prstGeom>
          <a:noFill/>
          <a:ln>
            <a:solidFill>
              <a:schemeClr val="accent2"/>
            </a:solidFill>
          </a:ln>
        </p:spPr>
        <p:txBody>
          <a:bodyPr wrap="square" rtlCol="0">
            <a:spAutoFit/>
          </a:bodyPr>
          <a:lstStyle/>
          <a:p>
            <a:pPr algn="ctr"/>
            <a:r>
              <a:rPr lang="en-US" sz="3200" dirty="0" smtClean="0">
                <a:solidFill>
                  <a:schemeClr val="accent1"/>
                </a:solidFill>
                <a:latin typeface="+mj-lt"/>
                <a:ea typeface="+mj-ea"/>
                <a:cs typeface="+mj-cs"/>
              </a:rPr>
              <a:t>1 </a:t>
            </a:r>
            <a:r>
              <a:rPr lang="en-US" sz="3200" dirty="0" err="1" smtClean="0">
                <a:solidFill>
                  <a:schemeClr val="accent1"/>
                </a:solidFill>
                <a:latin typeface="+mj-lt"/>
                <a:ea typeface="+mj-ea"/>
                <a:cs typeface="+mj-cs"/>
              </a:rPr>
              <a:t>mol</a:t>
            </a:r>
            <a:r>
              <a:rPr lang="en-US" sz="3200" dirty="0" smtClean="0">
                <a:solidFill>
                  <a:schemeClr val="accent1"/>
                </a:solidFill>
                <a:latin typeface="+mj-lt"/>
                <a:ea typeface="+mj-ea"/>
                <a:cs typeface="+mj-cs"/>
              </a:rPr>
              <a:t> H</a:t>
            </a:r>
            <a:r>
              <a:rPr lang="en-US" sz="3200" baseline="-25000" dirty="0" smtClean="0">
                <a:solidFill>
                  <a:schemeClr val="accent1"/>
                </a:solidFill>
                <a:latin typeface="+mj-lt"/>
                <a:ea typeface="+mj-ea"/>
                <a:cs typeface="+mj-cs"/>
              </a:rPr>
              <a:t>2</a:t>
            </a:r>
            <a:r>
              <a:rPr lang="en-US" sz="3200" dirty="0" smtClean="0">
                <a:solidFill>
                  <a:schemeClr val="accent1"/>
                </a:solidFill>
                <a:latin typeface="+mj-lt"/>
                <a:ea typeface="+mj-ea"/>
                <a:cs typeface="+mj-cs"/>
              </a:rPr>
              <a:t>O</a:t>
            </a:r>
            <a:endParaRPr lang="en-US" sz="3200" dirty="0">
              <a:solidFill>
                <a:schemeClr val="accent1"/>
              </a:solidFill>
              <a:latin typeface="+mj-lt"/>
              <a:ea typeface="+mj-ea"/>
              <a:cs typeface="+mj-cs"/>
            </a:endParaRPr>
          </a:p>
        </p:txBody>
      </p:sp>
      <p:sp>
        <p:nvSpPr>
          <p:cNvPr id="10" name="TextBox 9"/>
          <p:cNvSpPr txBox="1"/>
          <p:nvPr/>
        </p:nvSpPr>
        <p:spPr>
          <a:xfrm>
            <a:off x="2743200" y="4495800"/>
            <a:ext cx="457200" cy="584775"/>
          </a:xfrm>
          <a:prstGeom prst="rect">
            <a:avLst/>
          </a:prstGeom>
          <a:noFill/>
        </p:spPr>
        <p:txBody>
          <a:bodyPr wrap="square" rtlCol="0">
            <a:spAutoFit/>
          </a:bodyPr>
          <a:lstStyle/>
          <a:p>
            <a:pPr algn="ctr"/>
            <a:r>
              <a:rPr lang="en-US" sz="3200" dirty="0" smtClean="0"/>
              <a:t>+</a:t>
            </a:r>
            <a:endParaRPr lang="en-US" sz="3200" dirty="0"/>
          </a:p>
        </p:txBody>
      </p:sp>
      <p:sp>
        <p:nvSpPr>
          <p:cNvPr id="11" name="TextBox 10"/>
          <p:cNvSpPr txBox="1"/>
          <p:nvPr/>
        </p:nvSpPr>
        <p:spPr>
          <a:xfrm>
            <a:off x="4953000" y="4495800"/>
            <a:ext cx="457200" cy="584775"/>
          </a:xfrm>
          <a:prstGeom prst="rect">
            <a:avLst/>
          </a:prstGeom>
          <a:noFill/>
        </p:spPr>
        <p:txBody>
          <a:bodyPr wrap="square" rtlCol="0">
            <a:spAutoFit/>
          </a:bodyPr>
          <a:lstStyle/>
          <a:p>
            <a:pPr algn="ctr"/>
            <a:r>
              <a:rPr lang="en-US" sz="3200" dirty="0" smtClean="0">
                <a:latin typeface="Times New Roman"/>
                <a:cs typeface="Times New Roman"/>
              </a:rPr>
              <a:t>→</a:t>
            </a:r>
            <a:endParaRPr lang="en-US" sz="3200" dirty="0"/>
          </a:p>
        </p:txBody>
      </p:sp>
      <p:sp>
        <p:nvSpPr>
          <p:cNvPr id="15" name="TextBox 14"/>
          <p:cNvSpPr txBox="1"/>
          <p:nvPr/>
        </p:nvSpPr>
        <p:spPr>
          <a:xfrm>
            <a:off x="5562600" y="3647182"/>
            <a:ext cx="2895600" cy="1077218"/>
          </a:xfrm>
          <a:prstGeom prst="rect">
            <a:avLst/>
          </a:prstGeom>
          <a:noFill/>
          <a:ln>
            <a:solidFill>
              <a:schemeClr val="accent2"/>
            </a:solidFill>
          </a:ln>
        </p:spPr>
        <p:txBody>
          <a:bodyPr wrap="square" rtlCol="0">
            <a:spAutoFit/>
          </a:bodyPr>
          <a:lstStyle/>
          <a:p>
            <a:pPr algn="ctr"/>
            <a:r>
              <a:rPr lang="en-US" sz="3200" dirty="0">
                <a:solidFill>
                  <a:schemeClr val="accent1"/>
                </a:solidFill>
              </a:rPr>
              <a:t>1 </a:t>
            </a:r>
            <a:r>
              <a:rPr lang="en-US" sz="3200" dirty="0" err="1">
                <a:solidFill>
                  <a:schemeClr val="accent1"/>
                </a:solidFill>
              </a:rPr>
              <a:t>mol</a:t>
            </a:r>
            <a:r>
              <a:rPr lang="en-US" sz="3200" dirty="0">
                <a:solidFill>
                  <a:schemeClr val="accent1"/>
                </a:solidFill>
              </a:rPr>
              <a:t> </a:t>
            </a:r>
            <a:r>
              <a:rPr lang="en-US" sz="3200" dirty="0" smtClean="0">
                <a:solidFill>
                  <a:schemeClr val="accent1"/>
                </a:solidFill>
              </a:rPr>
              <a:t>Mg(OH)</a:t>
            </a:r>
            <a:r>
              <a:rPr lang="en-US" sz="3200" baseline="-25000" dirty="0" smtClean="0">
                <a:solidFill>
                  <a:schemeClr val="accent1"/>
                </a:solidFill>
              </a:rPr>
              <a:t>2</a:t>
            </a:r>
            <a:endParaRPr lang="en-US" sz="3200" baseline="-25000" dirty="0">
              <a:solidFill>
                <a:schemeClr val="accent1"/>
              </a:solidFill>
            </a:endParaRPr>
          </a:p>
        </p:txBody>
      </p:sp>
      <p:sp>
        <p:nvSpPr>
          <p:cNvPr id="16" name="TextBox 15"/>
          <p:cNvSpPr txBox="1"/>
          <p:nvPr/>
        </p:nvSpPr>
        <p:spPr>
          <a:xfrm>
            <a:off x="5562600" y="4876800"/>
            <a:ext cx="2895600" cy="1077218"/>
          </a:xfrm>
          <a:prstGeom prst="rect">
            <a:avLst/>
          </a:prstGeom>
          <a:noFill/>
          <a:ln>
            <a:solidFill>
              <a:schemeClr val="accent2"/>
            </a:solidFill>
          </a:ln>
        </p:spPr>
        <p:txBody>
          <a:bodyPr wrap="square" rtlCol="0">
            <a:spAutoFit/>
          </a:bodyPr>
          <a:lstStyle/>
          <a:p>
            <a:pPr algn="ctr"/>
            <a:r>
              <a:rPr lang="en-US" sz="3200" dirty="0">
                <a:solidFill>
                  <a:schemeClr val="accent1"/>
                </a:solidFill>
              </a:rPr>
              <a:t>1 </a:t>
            </a:r>
            <a:r>
              <a:rPr lang="en-US" sz="3200" dirty="0" err="1">
                <a:solidFill>
                  <a:schemeClr val="accent1"/>
                </a:solidFill>
              </a:rPr>
              <a:t>mol</a:t>
            </a:r>
            <a:r>
              <a:rPr lang="en-US" sz="3200" dirty="0">
                <a:solidFill>
                  <a:schemeClr val="accent1"/>
                </a:solidFill>
              </a:rPr>
              <a:t> </a:t>
            </a:r>
            <a:r>
              <a:rPr lang="en-US" sz="3200" dirty="0" smtClean="0">
                <a:solidFill>
                  <a:schemeClr val="accent1"/>
                </a:solidFill>
              </a:rPr>
              <a:t>Mg(OH)</a:t>
            </a:r>
            <a:r>
              <a:rPr lang="en-US" sz="3200" baseline="-25000" dirty="0" smtClean="0">
                <a:solidFill>
                  <a:schemeClr val="accent1"/>
                </a:solidFill>
              </a:rPr>
              <a:t>2</a:t>
            </a:r>
            <a:endParaRPr lang="en-US" sz="3200" baseline="-25000" dirty="0">
              <a:solidFill>
                <a:schemeClr val="accent1"/>
              </a:solidFill>
            </a:endParaRPr>
          </a:p>
        </p:txBody>
      </p:sp>
      <p:sp>
        <p:nvSpPr>
          <p:cNvPr id="17" name="TextBox 16"/>
          <p:cNvSpPr txBox="1"/>
          <p:nvPr/>
        </p:nvSpPr>
        <p:spPr>
          <a:xfrm>
            <a:off x="6400800" y="2687567"/>
            <a:ext cx="1066800" cy="461665"/>
          </a:xfrm>
          <a:prstGeom prst="rect">
            <a:avLst/>
          </a:prstGeom>
          <a:noFill/>
        </p:spPr>
        <p:txBody>
          <a:bodyPr wrap="square" rtlCol="0">
            <a:spAutoFit/>
          </a:bodyPr>
          <a:lstStyle/>
          <a:p>
            <a:pPr algn="ctr"/>
            <a:r>
              <a:rPr lang="en-US" sz="2400" b="1" dirty="0" err="1" smtClean="0">
                <a:solidFill>
                  <a:schemeClr val="accent2"/>
                </a:solidFill>
              </a:rPr>
              <a:t>MgO</a:t>
            </a:r>
            <a:endParaRPr lang="en-US" sz="2400" b="1" dirty="0">
              <a:solidFill>
                <a:schemeClr val="accent2"/>
              </a:solidFill>
            </a:endParaRPr>
          </a:p>
        </p:txBody>
      </p:sp>
    </p:spTree>
    <p:extLst>
      <p:ext uri="{BB962C8B-B14F-4D97-AF65-F5344CB8AC3E}">
        <p14:creationId xmlns:p14="http://schemas.microsoft.com/office/powerpoint/2010/main" val="3737828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94444E-6 3.7037E-6 L 0.48246 0.00231 " pathEditMode="relative" rAng="0" ptsTypes="AA">
                                      <p:cBhvr>
                                        <p:cTn id="6" dur="2000" fill="hold"/>
                                        <p:tgtEl>
                                          <p:spTgt spid="5"/>
                                        </p:tgtEl>
                                        <p:attrNameLst>
                                          <p:attrName>ppt_x</p:attrName>
                                          <p:attrName>ppt_y</p:attrName>
                                        </p:attrNameLst>
                                      </p:cBhvr>
                                      <p:rCtr x="24115" y="116"/>
                                    </p:animMotion>
                                  </p:childTnLst>
                                </p:cTn>
                              </p:par>
                              <p:par>
                                <p:cTn id="7" presetID="42" presetClass="path" presetSubtype="0" accel="50000" decel="50000" fill="hold" grpId="0" nodeType="withEffect">
                                  <p:stCondLst>
                                    <p:cond delay="0"/>
                                  </p:stCondLst>
                                  <p:childTnLst>
                                    <p:animMotion origin="layout" path="M -3.33333E-6 2.22222E-6 L 0.40417 0.07708 " pathEditMode="relative" rAng="0" ptsTypes="AA">
                                      <p:cBhvr>
                                        <p:cTn id="8" dur="2000" fill="hold"/>
                                        <p:tgtEl>
                                          <p:spTgt spid="7"/>
                                        </p:tgtEl>
                                        <p:attrNameLst>
                                          <p:attrName>ppt_x</p:attrName>
                                          <p:attrName>ppt_y</p:attrName>
                                        </p:attrNameLst>
                                      </p:cBhvr>
                                      <p:rCtr x="20208" y="3843"/>
                                    </p:animMotion>
                                  </p:childTnLst>
                                </p:cTn>
                              </p:par>
                            </p:childTnLst>
                          </p:cTn>
                        </p:par>
                      </p:childTnLst>
                    </p:cTn>
                  </p:par>
                  <p:par>
                    <p:cTn id="9" fill="hold">
                      <p:stCondLst>
                        <p:cond delay="indefinite"/>
                      </p:stCondLst>
                      <p:childTnLst>
                        <p:par>
                          <p:cTn id="10" fill="hold">
                            <p:stCondLst>
                              <p:cond delay="0"/>
                            </p:stCondLst>
                            <p:childTnLst>
                              <p:par>
                                <p:cTn id="11" presetID="10" presetClass="exit" presetSubtype="0" fill="hold" grpId="1" nodeType="clickEffect">
                                  <p:stCondLst>
                                    <p:cond delay="0"/>
                                  </p:stCondLst>
                                  <p:childTnLst>
                                    <p:animEffect transition="out" filter="fade">
                                      <p:cBhvr>
                                        <p:cTn id="12" dur="500"/>
                                        <p:tgtEl>
                                          <p:spTgt spid="5"/>
                                        </p:tgtEl>
                                      </p:cBhvr>
                                    </p:animEffect>
                                    <p:set>
                                      <p:cBhvr>
                                        <p:cTn id="13" dur="1" fill="hold">
                                          <p:stCondLst>
                                            <p:cond delay="499"/>
                                          </p:stCondLst>
                                        </p:cTn>
                                        <p:tgtEl>
                                          <p:spTgt spid="5"/>
                                        </p:tgtEl>
                                        <p:attrNameLst>
                                          <p:attrName>style.visibility</p:attrName>
                                        </p:attrNameLst>
                                      </p:cBhvr>
                                      <p:to>
                                        <p:strVal val="hidden"/>
                                      </p:to>
                                    </p:set>
                                  </p:childTnLst>
                                </p:cTn>
                              </p:par>
                              <p:par>
                                <p:cTn id="14" presetID="10" presetClass="exit" presetSubtype="0" fill="hold" grpId="1" nodeType="withEffect">
                                  <p:stCondLst>
                                    <p:cond delay="0"/>
                                  </p:stCondLst>
                                  <p:childTnLst>
                                    <p:animEffect transition="out" filter="fade">
                                      <p:cBhvr>
                                        <p:cTn id="15" dur="500"/>
                                        <p:tgtEl>
                                          <p:spTgt spid="7"/>
                                        </p:tgtEl>
                                      </p:cBhvr>
                                    </p:animEffect>
                                    <p:set>
                                      <p:cBhvr>
                                        <p:cTn id="16" dur="1" fill="hold">
                                          <p:stCondLst>
                                            <p:cond delay="499"/>
                                          </p:stCondLst>
                                        </p:cTn>
                                        <p:tgtEl>
                                          <p:spTgt spid="7"/>
                                        </p:tgtEl>
                                        <p:attrNameLst>
                                          <p:attrName>style.visibility</p:attrName>
                                        </p:attrNameLst>
                                      </p:cBhvr>
                                      <p:to>
                                        <p:strVal val="hidden"/>
                                      </p:to>
                                    </p:set>
                                  </p:childTnLst>
                                </p:cTn>
                              </p:par>
                              <p:par>
                                <p:cTn id="17" presetID="10"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path" presetSubtype="0" accel="50000" decel="50000" fill="hold" grpId="0" nodeType="clickEffect">
                                  <p:stCondLst>
                                    <p:cond delay="0"/>
                                  </p:stCondLst>
                                  <p:childTnLst>
                                    <p:animMotion origin="layout" path="M 1.94444E-6 -2.96296E-6 L 0.48246 0.00093 " pathEditMode="relative" rAng="0" ptsTypes="AA">
                                      <p:cBhvr>
                                        <p:cTn id="23" dur="2000" fill="hold"/>
                                        <p:tgtEl>
                                          <p:spTgt spid="6"/>
                                        </p:tgtEl>
                                        <p:attrNameLst>
                                          <p:attrName>ppt_x</p:attrName>
                                          <p:attrName>ppt_y</p:attrName>
                                        </p:attrNameLst>
                                      </p:cBhvr>
                                      <p:rCtr x="24115" y="46"/>
                                    </p:animMotion>
                                  </p:childTnLst>
                                </p:cTn>
                              </p:par>
                              <p:par>
                                <p:cTn id="24" presetID="42" presetClass="path" presetSubtype="0" accel="50000" decel="50000" fill="hold" grpId="0" nodeType="withEffect">
                                  <p:stCondLst>
                                    <p:cond delay="0"/>
                                  </p:stCondLst>
                                  <p:childTnLst>
                                    <p:animMotion origin="layout" path="M -3.33333E-6 -4.07407E-6 L 0.40417 0.08982 " pathEditMode="relative" rAng="0" ptsTypes="AA">
                                      <p:cBhvr>
                                        <p:cTn id="25" dur="2000" fill="hold"/>
                                        <p:tgtEl>
                                          <p:spTgt spid="8"/>
                                        </p:tgtEl>
                                        <p:attrNameLst>
                                          <p:attrName>ppt_x</p:attrName>
                                          <p:attrName>ppt_y</p:attrName>
                                        </p:attrNameLst>
                                      </p:cBhvr>
                                      <p:rCtr x="20208" y="4491"/>
                                    </p:animMotion>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6"/>
                                        </p:tgtEl>
                                      </p:cBhvr>
                                    </p:animEffect>
                                    <p:set>
                                      <p:cBhvr>
                                        <p:cTn id="30" dur="1" fill="hold">
                                          <p:stCondLst>
                                            <p:cond delay="499"/>
                                          </p:stCondLst>
                                        </p:cTn>
                                        <p:tgtEl>
                                          <p:spTgt spid="6"/>
                                        </p:tgtEl>
                                        <p:attrNameLst>
                                          <p:attrName>style.visibility</p:attrName>
                                        </p:attrNameLst>
                                      </p:cBhvr>
                                      <p:to>
                                        <p:strVal val="hidden"/>
                                      </p:to>
                                    </p:set>
                                  </p:childTnLst>
                                </p:cTn>
                              </p:par>
                              <p:par>
                                <p:cTn id="31" presetID="10" presetClass="exit" presetSubtype="0" fill="hold" grpId="1" nodeType="withEffect">
                                  <p:stCondLst>
                                    <p:cond delay="0"/>
                                  </p:stCondLst>
                                  <p:childTnLst>
                                    <p:animEffect transition="out" filter="fade">
                                      <p:cBhvr>
                                        <p:cTn id="32" dur="500"/>
                                        <p:tgtEl>
                                          <p:spTgt spid="8"/>
                                        </p:tgtEl>
                                      </p:cBhvr>
                                    </p:animEffect>
                                    <p:set>
                                      <p:cBhvr>
                                        <p:cTn id="33" dur="1" fill="hold">
                                          <p:stCondLst>
                                            <p:cond delay="499"/>
                                          </p:stCondLst>
                                        </p:cTn>
                                        <p:tgtEl>
                                          <p:spTgt spid="8"/>
                                        </p:tgtEl>
                                        <p:attrNameLst>
                                          <p:attrName>style.visibility</p:attrName>
                                        </p:attrNameLst>
                                      </p:cBhvr>
                                      <p:to>
                                        <p:strVal val="hidden"/>
                                      </p:to>
                                    </p:set>
                                  </p:childTnLst>
                                </p:cTn>
                              </p:par>
                              <p:par>
                                <p:cTn id="34" presetID="10" presetClass="entr" presetSubtype="0"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5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animBg="1"/>
      <p:bldP spid="8" grpId="1" animBg="1"/>
      <p:bldP spid="15" grpId="0" animBg="1"/>
      <p:bldP spid="16" grpId="0" animBg="1"/>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68580" indent="0"/>
            <a:r>
              <a:rPr lang="en-US" dirty="0" err="1"/>
              <a:t>MgO</a:t>
            </a:r>
            <a:r>
              <a:rPr lang="en-US" dirty="0"/>
              <a:t>  +  H</a:t>
            </a:r>
            <a:r>
              <a:rPr lang="en-US" baseline="-25000" dirty="0"/>
              <a:t>2</a:t>
            </a:r>
            <a:r>
              <a:rPr lang="en-US" dirty="0"/>
              <a:t>O  →  Mg(OH)</a:t>
            </a:r>
            <a:r>
              <a:rPr lang="en-US" baseline="-25000" dirty="0"/>
              <a:t>2</a:t>
            </a:r>
          </a:p>
        </p:txBody>
      </p:sp>
      <p:sp>
        <p:nvSpPr>
          <p:cNvPr id="3" name="Content Placeholder 2"/>
          <p:cNvSpPr>
            <a:spLocks noGrp="1"/>
          </p:cNvSpPr>
          <p:nvPr>
            <p:ph idx="1"/>
          </p:nvPr>
        </p:nvSpPr>
        <p:spPr>
          <a:xfrm>
            <a:off x="1043492" y="2323652"/>
            <a:ext cx="7109908" cy="4153348"/>
          </a:xfrm>
        </p:spPr>
        <p:txBody>
          <a:bodyPr>
            <a:normAutofit/>
          </a:bodyPr>
          <a:lstStyle/>
          <a:p>
            <a:pPr marL="68580" indent="0">
              <a:spcAft>
                <a:spcPts val="600"/>
              </a:spcAft>
              <a:buNone/>
            </a:pPr>
            <a:r>
              <a:rPr lang="en-US" dirty="0" smtClean="0"/>
              <a:t>Which substance is available in excess?</a:t>
            </a:r>
          </a:p>
          <a:p>
            <a:pPr marL="68580" indent="0">
              <a:spcAft>
                <a:spcPts val="600"/>
              </a:spcAft>
              <a:buNone/>
            </a:pPr>
            <a:r>
              <a:rPr lang="en-US" dirty="0" smtClean="0"/>
              <a:t>How much is available in excess?</a:t>
            </a:r>
          </a:p>
          <a:p>
            <a:pPr marL="68580" indent="0">
              <a:spcAft>
                <a:spcPts val="600"/>
              </a:spcAft>
              <a:buNone/>
            </a:pPr>
            <a:endParaRPr lang="en-US" dirty="0"/>
          </a:p>
        </p:txBody>
      </p:sp>
      <p:sp>
        <p:nvSpPr>
          <p:cNvPr id="4" name="TextBox 3"/>
          <p:cNvSpPr txBox="1"/>
          <p:nvPr/>
        </p:nvSpPr>
        <p:spPr>
          <a:xfrm>
            <a:off x="4648200" y="86380"/>
            <a:ext cx="3505200" cy="523220"/>
          </a:xfrm>
          <a:prstGeom prst="rect">
            <a:avLst/>
          </a:prstGeom>
          <a:noFill/>
        </p:spPr>
        <p:txBody>
          <a:bodyPr wrap="square" rtlCol="0">
            <a:spAutoFit/>
          </a:bodyPr>
          <a:lstStyle/>
          <a:p>
            <a:pPr algn="ctr"/>
            <a:r>
              <a:rPr lang="en-US" sz="2800" dirty="0" smtClean="0">
                <a:solidFill>
                  <a:schemeClr val="bg1"/>
                </a:solidFill>
              </a:rPr>
              <a:t>p. 8 of Notes</a:t>
            </a:r>
            <a:endParaRPr lang="en-US" sz="2800" dirty="0">
              <a:solidFill>
                <a:schemeClr val="bg1"/>
              </a:solidFill>
            </a:endParaRPr>
          </a:p>
        </p:txBody>
      </p:sp>
      <p:sp>
        <p:nvSpPr>
          <p:cNvPr id="9" name="TextBox 8"/>
          <p:cNvSpPr txBox="1"/>
          <p:nvPr/>
        </p:nvSpPr>
        <p:spPr>
          <a:xfrm>
            <a:off x="3352800" y="5399782"/>
            <a:ext cx="1447800" cy="1077218"/>
          </a:xfrm>
          <a:prstGeom prst="rect">
            <a:avLst/>
          </a:prstGeom>
          <a:noFill/>
          <a:ln>
            <a:solidFill>
              <a:schemeClr val="accent2"/>
            </a:solidFill>
          </a:ln>
        </p:spPr>
        <p:txBody>
          <a:bodyPr wrap="square" rtlCol="0">
            <a:spAutoFit/>
          </a:bodyPr>
          <a:lstStyle/>
          <a:p>
            <a:pPr algn="ctr"/>
            <a:r>
              <a:rPr lang="en-US" sz="3200" dirty="0" smtClean="0">
                <a:solidFill>
                  <a:schemeClr val="accent1"/>
                </a:solidFill>
                <a:latin typeface="+mj-lt"/>
                <a:ea typeface="+mj-ea"/>
                <a:cs typeface="+mj-cs"/>
              </a:rPr>
              <a:t>1 </a:t>
            </a:r>
            <a:r>
              <a:rPr lang="en-US" sz="3200" dirty="0" err="1" smtClean="0">
                <a:solidFill>
                  <a:schemeClr val="accent1"/>
                </a:solidFill>
                <a:latin typeface="+mj-lt"/>
                <a:ea typeface="+mj-ea"/>
                <a:cs typeface="+mj-cs"/>
              </a:rPr>
              <a:t>mol</a:t>
            </a:r>
            <a:r>
              <a:rPr lang="en-US" sz="3200" dirty="0" smtClean="0">
                <a:solidFill>
                  <a:schemeClr val="accent1"/>
                </a:solidFill>
                <a:latin typeface="+mj-lt"/>
                <a:ea typeface="+mj-ea"/>
                <a:cs typeface="+mj-cs"/>
              </a:rPr>
              <a:t> H</a:t>
            </a:r>
            <a:r>
              <a:rPr lang="en-US" sz="3200" baseline="-25000" dirty="0" smtClean="0">
                <a:solidFill>
                  <a:schemeClr val="accent1"/>
                </a:solidFill>
                <a:latin typeface="+mj-lt"/>
                <a:ea typeface="+mj-ea"/>
                <a:cs typeface="+mj-cs"/>
              </a:rPr>
              <a:t>2</a:t>
            </a:r>
            <a:r>
              <a:rPr lang="en-US" sz="3200" dirty="0" smtClean="0">
                <a:solidFill>
                  <a:schemeClr val="accent1"/>
                </a:solidFill>
                <a:latin typeface="+mj-lt"/>
                <a:ea typeface="+mj-ea"/>
                <a:cs typeface="+mj-cs"/>
              </a:rPr>
              <a:t>O</a:t>
            </a:r>
            <a:endParaRPr lang="en-US" sz="3200" dirty="0">
              <a:solidFill>
                <a:schemeClr val="accent1"/>
              </a:solidFill>
              <a:latin typeface="+mj-lt"/>
              <a:ea typeface="+mj-ea"/>
              <a:cs typeface="+mj-cs"/>
            </a:endParaRPr>
          </a:p>
        </p:txBody>
      </p:sp>
      <p:sp>
        <p:nvSpPr>
          <p:cNvPr id="10" name="TextBox 9"/>
          <p:cNvSpPr txBox="1"/>
          <p:nvPr/>
        </p:nvSpPr>
        <p:spPr>
          <a:xfrm>
            <a:off x="2743200" y="4495800"/>
            <a:ext cx="457200" cy="584775"/>
          </a:xfrm>
          <a:prstGeom prst="rect">
            <a:avLst/>
          </a:prstGeom>
          <a:noFill/>
        </p:spPr>
        <p:txBody>
          <a:bodyPr wrap="square" rtlCol="0">
            <a:spAutoFit/>
          </a:bodyPr>
          <a:lstStyle/>
          <a:p>
            <a:pPr algn="ctr"/>
            <a:r>
              <a:rPr lang="en-US" sz="3200" dirty="0" smtClean="0"/>
              <a:t>+</a:t>
            </a:r>
            <a:endParaRPr lang="en-US" sz="3200" dirty="0"/>
          </a:p>
        </p:txBody>
      </p:sp>
      <p:sp>
        <p:nvSpPr>
          <p:cNvPr id="11" name="TextBox 10"/>
          <p:cNvSpPr txBox="1"/>
          <p:nvPr/>
        </p:nvSpPr>
        <p:spPr>
          <a:xfrm>
            <a:off x="4953000" y="4495800"/>
            <a:ext cx="457200" cy="584775"/>
          </a:xfrm>
          <a:prstGeom prst="rect">
            <a:avLst/>
          </a:prstGeom>
          <a:noFill/>
        </p:spPr>
        <p:txBody>
          <a:bodyPr wrap="square" rtlCol="0">
            <a:spAutoFit/>
          </a:bodyPr>
          <a:lstStyle/>
          <a:p>
            <a:pPr algn="ctr"/>
            <a:r>
              <a:rPr lang="en-US" sz="3200" dirty="0" smtClean="0">
                <a:latin typeface="Times New Roman"/>
                <a:cs typeface="Times New Roman"/>
              </a:rPr>
              <a:t>→</a:t>
            </a:r>
            <a:endParaRPr lang="en-US" sz="3200" dirty="0"/>
          </a:p>
        </p:txBody>
      </p:sp>
      <p:sp>
        <p:nvSpPr>
          <p:cNvPr id="15" name="TextBox 14"/>
          <p:cNvSpPr txBox="1"/>
          <p:nvPr/>
        </p:nvSpPr>
        <p:spPr>
          <a:xfrm>
            <a:off x="5562600" y="3647182"/>
            <a:ext cx="2895600" cy="1077218"/>
          </a:xfrm>
          <a:prstGeom prst="rect">
            <a:avLst/>
          </a:prstGeom>
          <a:noFill/>
          <a:ln>
            <a:solidFill>
              <a:schemeClr val="accent2"/>
            </a:solidFill>
          </a:ln>
        </p:spPr>
        <p:txBody>
          <a:bodyPr wrap="square" rtlCol="0">
            <a:spAutoFit/>
          </a:bodyPr>
          <a:lstStyle/>
          <a:p>
            <a:pPr algn="ctr"/>
            <a:r>
              <a:rPr lang="en-US" sz="3200" dirty="0">
                <a:solidFill>
                  <a:schemeClr val="accent1"/>
                </a:solidFill>
              </a:rPr>
              <a:t>1 </a:t>
            </a:r>
            <a:r>
              <a:rPr lang="en-US" sz="3200" dirty="0" err="1">
                <a:solidFill>
                  <a:schemeClr val="accent1"/>
                </a:solidFill>
              </a:rPr>
              <a:t>mol</a:t>
            </a:r>
            <a:r>
              <a:rPr lang="en-US" sz="3200" dirty="0">
                <a:solidFill>
                  <a:schemeClr val="accent1"/>
                </a:solidFill>
              </a:rPr>
              <a:t> </a:t>
            </a:r>
            <a:r>
              <a:rPr lang="en-US" sz="3200" dirty="0" smtClean="0">
                <a:solidFill>
                  <a:schemeClr val="accent1"/>
                </a:solidFill>
              </a:rPr>
              <a:t>Mg(OH)</a:t>
            </a:r>
            <a:r>
              <a:rPr lang="en-US" sz="3200" baseline="-25000" dirty="0" smtClean="0">
                <a:solidFill>
                  <a:schemeClr val="accent1"/>
                </a:solidFill>
              </a:rPr>
              <a:t>2</a:t>
            </a:r>
            <a:endParaRPr lang="en-US" sz="3200" baseline="-25000" dirty="0">
              <a:solidFill>
                <a:schemeClr val="accent1"/>
              </a:solidFill>
            </a:endParaRPr>
          </a:p>
        </p:txBody>
      </p:sp>
      <p:sp>
        <p:nvSpPr>
          <p:cNvPr id="16" name="TextBox 15"/>
          <p:cNvSpPr txBox="1"/>
          <p:nvPr/>
        </p:nvSpPr>
        <p:spPr>
          <a:xfrm>
            <a:off x="5562600" y="4876800"/>
            <a:ext cx="2895600" cy="1077218"/>
          </a:xfrm>
          <a:prstGeom prst="rect">
            <a:avLst/>
          </a:prstGeom>
          <a:noFill/>
          <a:ln>
            <a:solidFill>
              <a:schemeClr val="accent2"/>
            </a:solidFill>
          </a:ln>
        </p:spPr>
        <p:txBody>
          <a:bodyPr wrap="square" rtlCol="0">
            <a:spAutoFit/>
          </a:bodyPr>
          <a:lstStyle/>
          <a:p>
            <a:pPr algn="ctr"/>
            <a:r>
              <a:rPr lang="en-US" sz="3200" dirty="0">
                <a:solidFill>
                  <a:schemeClr val="accent1"/>
                </a:solidFill>
              </a:rPr>
              <a:t>1 </a:t>
            </a:r>
            <a:r>
              <a:rPr lang="en-US" sz="3200" dirty="0" err="1">
                <a:solidFill>
                  <a:schemeClr val="accent1"/>
                </a:solidFill>
              </a:rPr>
              <a:t>mol</a:t>
            </a:r>
            <a:r>
              <a:rPr lang="en-US" sz="3200" dirty="0">
                <a:solidFill>
                  <a:schemeClr val="accent1"/>
                </a:solidFill>
              </a:rPr>
              <a:t> </a:t>
            </a:r>
            <a:r>
              <a:rPr lang="en-US" sz="3200" dirty="0" smtClean="0">
                <a:solidFill>
                  <a:schemeClr val="accent1"/>
                </a:solidFill>
              </a:rPr>
              <a:t>Mg(OH)</a:t>
            </a:r>
            <a:r>
              <a:rPr lang="en-US" sz="3200" baseline="-25000" dirty="0" smtClean="0">
                <a:solidFill>
                  <a:schemeClr val="accent1"/>
                </a:solidFill>
              </a:rPr>
              <a:t>2</a:t>
            </a:r>
            <a:endParaRPr lang="en-US" sz="3200" baseline="-25000" dirty="0">
              <a:solidFill>
                <a:schemeClr val="accent1"/>
              </a:solidFill>
            </a:endParaRPr>
          </a:p>
        </p:txBody>
      </p:sp>
      <p:sp>
        <p:nvSpPr>
          <p:cNvPr id="18" name="TextBox 17"/>
          <p:cNvSpPr txBox="1"/>
          <p:nvPr/>
        </p:nvSpPr>
        <p:spPr>
          <a:xfrm>
            <a:off x="6934200" y="2291818"/>
            <a:ext cx="1066800" cy="461665"/>
          </a:xfrm>
          <a:prstGeom prst="rect">
            <a:avLst/>
          </a:prstGeom>
          <a:noFill/>
        </p:spPr>
        <p:txBody>
          <a:bodyPr wrap="square" rtlCol="0">
            <a:spAutoFit/>
          </a:bodyPr>
          <a:lstStyle/>
          <a:p>
            <a:pPr algn="ctr"/>
            <a:r>
              <a:rPr lang="en-US" sz="2400" b="1" dirty="0" smtClean="0">
                <a:solidFill>
                  <a:schemeClr val="accent2"/>
                </a:solidFill>
              </a:rPr>
              <a:t>H</a:t>
            </a:r>
            <a:r>
              <a:rPr lang="en-US" sz="2400" b="1" baseline="-25000" dirty="0" smtClean="0">
                <a:solidFill>
                  <a:schemeClr val="accent2"/>
                </a:solidFill>
              </a:rPr>
              <a:t>2</a:t>
            </a:r>
            <a:r>
              <a:rPr lang="en-US" sz="2400" b="1" dirty="0" smtClean="0">
                <a:solidFill>
                  <a:schemeClr val="accent2"/>
                </a:solidFill>
              </a:rPr>
              <a:t>O</a:t>
            </a:r>
            <a:endParaRPr lang="en-US" sz="2400" b="1" dirty="0">
              <a:solidFill>
                <a:schemeClr val="accent2"/>
              </a:solidFill>
            </a:endParaRPr>
          </a:p>
        </p:txBody>
      </p:sp>
      <p:sp>
        <p:nvSpPr>
          <p:cNvPr id="19" name="TextBox 18"/>
          <p:cNvSpPr txBox="1"/>
          <p:nvPr/>
        </p:nvSpPr>
        <p:spPr>
          <a:xfrm>
            <a:off x="6096000" y="2842425"/>
            <a:ext cx="1219200" cy="461665"/>
          </a:xfrm>
          <a:prstGeom prst="rect">
            <a:avLst/>
          </a:prstGeom>
          <a:noFill/>
        </p:spPr>
        <p:txBody>
          <a:bodyPr wrap="square" rtlCol="0">
            <a:spAutoFit/>
          </a:bodyPr>
          <a:lstStyle/>
          <a:p>
            <a:pPr algn="ctr"/>
            <a:r>
              <a:rPr lang="en-US" sz="2400" b="1" dirty="0" smtClean="0">
                <a:solidFill>
                  <a:schemeClr val="accent2"/>
                </a:solidFill>
              </a:rPr>
              <a:t>1 mole</a:t>
            </a:r>
            <a:endParaRPr lang="en-US" sz="2400" b="1" dirty="0">
              <a:solidFill>
                <a:schemeClr val="accent2"/>
              </a:solidFill>
            </a:endParaRPr>
          </a:p>
        </p:txBody>
      </p:sp>
    </p:spTree>
    <p:extLst>
      <p:ext uri="{BB962C8B-B14F-4D97-AF65-F5344CB8AC3E}">
        <p14:creationId xmlns:p14="http://schemas.microsoft.com/office/powerpoint/2010/main" val="2186227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68580" indent="0"/>
            <a:r>
              <a:rPr lang="en-US" dirty="0" err="1"/>
              <a:t>MgO</a:t>
            </a:r>
            <a:r>
              <a:rPr lang="en-US" dirty="0"/>
              <a:t>  +  H</a:t>
            </a:r>
            <a:r>
              <a:rPr lang="en-US" baseline="-25000" dirty="0"/>
              <a:t>2</a:t>
            </a:r>
            <a:r>
              <a:rPr lang="en-US" dirty="0"/>
              <a:t>O  →  Mg(OH)</a:t>
            </a:r>
            <a:r>
              <a:rPr lang="en-US" baseline="-25000" dirty="0"/>
              <a:t>2</a:t>
            </a:r>
          </a:p>
        </p:txBody>
      </p:sp>
      <p:sp>
        <p:nvSpPr>
          <p:cNvPr id="3" name="Content Placeholder 2"/>
          <p:cNvSpPr>
            <a:spLocks noGrp="1"/>
          </p:cNvSpPr>
          <p:nvPr>
            <p:ph idx="1"/>
          </p:nvPr>
        </p:nvSpPr>
        <p:spPr>
          <a:xfrm>
            <a:off x="1043492" y="2323652"/>
            <a:ext cx="7109908" cy="4153348"/>
          </a:xfrm>
        </p:spPr>
        <p:txBody>
          <a:bodyPr>
            <a:normAutofit/>
          </a:bodyPr>
          <a:lstStyle/>
          <a:p>
            <a:pPr marL="68580" indent="0">
              <a:spcAft>
                <a:spcPts val="600"/>
              </a:spcAft>
              <a:buNone/>
            </a:pPr>
            <a:r>
              <a:rPr lang="en-US" dirty="0" smtClean="0"/>
              <a:t>The amount of magnesium hydroxide that can be produced depends upon the amount of which reactant?</a:t>
            </a:r>
          </a:p>
          <a:p>
            <a:pPr marL="68580" indent="0">
              <a:spcAft>
                <a:spcPts val="600"/>
              </a:spcAft>
              <a:buNone/>
            </a:pPr>
            <a:endParaRPr lang="en-US" dirty="0"/>
          </a:p>
        </p:txBody>
      </p:sp>
      <p:sp>
        <p:nvSpPr>
          <p:cNvPr id="4" name="TextBox 3"/>
          <p:cNvSpPr txBox="1"/>
          <p:nvPr/>
        </p:nvSpPr>
        <p:spPr>
          <a:xfrm>
            <a:off x="4648200" y="86380"/>
            <a:ext cx="3505200" cy="523220"/>
          </a:xfrm>
          <a:prstGeom prst="rect">
            <a:avLst/>
          </a:prstGeom>
          <a:noFill/>
        </p:spPr>
        <p:txBody>
          <a:bodyPr wrap="square" rtlCol="0">
            <a:spAutoFit/>
          </a:bodyPr>
          <a:lstStyle/>
          <a:p>
            <a:pPr algn="ctr"/>
            <a:r>
              <a:rPr lang="en-US" sz="2800" dirty="0" smtClean="0">
                <a:solidFill>
                  <a:schemeClr val="bg1"/>
                </a:solidFill>
              </a:rPr>
              <a:t>p. 8 of Notes</a:t>
            </a:r>
            <a:endParaRPr lang="en-US" sz="2800" dirty="0">
              <a:solidFill>
                <a:schemeClr val="bg1"/>
              </a:solidFill>
            </a:endParaRPr>
          </a:p>
        </p:txBody>
      </p:sp>
      <p:sp>
        <p:nvSpPr>
          <p:cNvPr id="9" name="TextBox 8"/>
          <p:cNvSpPr txBox="1"/>
          <p:nvPr/>
        </p:nvSpPr>
        <p:spPr>
          <a:xfrm>
            <a:off x="3352800" y="5399782"/>
            <a:ext cx="1447800" cy="1077218"/>
          </a:xfrm>
          <a:prstGeom prst="rect">
            <a:avLst/>
          </a:prstGeom>
          <a:noFill/>
          <a:ln>
            <a:solidFill>
              <a:schemeClr val="accent2"/>
            </a:solidFill>
          </a:ln>
        </p:spPr>
        <p:txBody>
          <a:bodyPr wrap="square" rtlCol="0">
            <a:spAutoFit/>
          </a:bodyPr>
          <a:lstStyle/>
          <a:p>
            <a:pPr algn="ctr"/>
            <a:r>
              <a:rPr lang="en-US" sz="3200" dirty="0" smtClean="0">
                <a:solidFill>
                  <a:schemeClr val="accent1"/>
                </a:solidFill>
                <a:latin typeface="+mj-lt"/>
                <a:ea typeface="+mj-ea"/>
                <a:cs typeface="+mj-cs"/>
              </a:rPr>
              <a:t>1 </a:t>
            </a:r>
            <a:r>
              <a:rPr lang="en-US" sz="3200" dirty="0" err="1" smtClean="0">
                <a:solidFill>
                  <a:schemeClr val="accent1"/>
                </a:solidFill>
                <a:latin typeface="+mj-lt"/>
                <a:ea typeface="+mj-ea"/>
                <a:cs typeface="+mj-cs"/>
              </a:rPr>
              <a:t>mol</a:t>
            </a:r>
            <a:r>
              <a:rPr lang="en-US" sz="3200" dirty="0" smtClean="0">
                <a:solidFill>
                  <a:schemeClr val="accent1"/>
                </a:solidFill>
                <a:latin typeface="+mj-lt"/>
                <a:ea typeface="+mj-ea"/>
                <a:cs typeface="+mj-cs"/>
              </a:rPr>
              <a:t> H</a:t>
            </a:r>
            <a:r>
              <a:rPr lang="en-US" sz="3200" baseline="-25000" dirty="0" smtClean="0">
                <a:solidFill>
                  <a:schemeClr val="accent1"/>
                </a:solidFill>
                <a:latin typeface="+mj-lt"/>
                <a:ea typeface="+mj-ea"/>
                <a:cs typeface="+mj-cs"/>
              </a:rPr>
              <a:t>2</a:t>
            </a:r>
            <a:r>
              <a:rPr lang="en-US" sz="3200" dirty="0" smtClean="0">
                <a:solidFill>
                  <a:schemeClr val="accent1"/>
                </a:solidFill>
                <a:latin typeface="+mj-lt"/>
                <a:ea typeface="+mj-ea"/>
                <a:cs typeface="+mj-cs"/>
              </a:rPr>
              <a:t>O</a:t>
            </a:r>
            <a:endParaRPr lang="en-US" sz="3200" dirty="0">
              <a:solidFill>
                <a:schemeClr val="accent1"/>
              </a:solidFill>
              <a:latin typeface="+mj-lt"/>
              <a:ea typeface="+mj-ea"/>
              <a:cs typeface="+mj-cs"/>
            </a:endParaRPr>
          </a:p>
        </p:txBody>
      </p:sp>
      <p:sp>
        <p:nvSpPr>
          <p:cNvPr id="10" name="TextBox 9"/>
          <p:cNvSpPr txBox="1"/>
          <p:nvPr/>
        </p:nvSpPr>
        <p:spPr>
          <a:xfrm>
            <a:off x="2743200" y="4495800"/>
            <a:ext cx="457200" cy="584775"/>
          </a:xfrm>
          <a:prstGeom prst="rect">
            <a:avLst/>
          </a:prstGeom>
          <a:noFill/>
        </p:spPr>
        <p:txBody>
          <a:bodyPr wrap="square" rtlCol="0">
            <a:spAutoFit/>
          </a:bodyPr>
          <a:lstStyle/>
          <a:p>
            <a:pPr algn="ctr"/>
            <a:r>
              <a:rPr lang="en-US" sz="3200" dirty="0" smtClean="0"/>
              <a:t>+</a:t>
            </a:r>
            <a:endParaRPr lang="en-US" sz="3200" dirty="0"/>
          </a:p>
        </p:txBody>
      </p:sp>
      <p:sp>
        <p:nvSpPr>
          <p:cNvPr id="11" name="TextBox 10"/>
          <p:cNvSpPr txBox="1"/>
          <p:nvPr/>
        </p:nvSpPr>
        <p:spPr>
          <a:xfrm>
            <a:off x="4953000" y="4495800"/>
            <a:ext cx="457200" cy="584775"/>
          </a:xfrm>
          <a:prstGeom prst="rect">
            <a:avLst/>
          </a:prstGeom>
          <a:noFill/>
        </p:spPr>
        <p:txBody>
          <a:bodyPr wrap="square" rtlCol="0">
            <a:spAutoFit/>
          </a:bodyPr>
          <a:lstStyle/>
          <a:p>
            <a:pPr algn="ctr"/>
            <a:r>
              <a:rPr lang="en-US" sz="3200" dirty="0" smtClean="0">
                <a:latin typeface="Times New Roman"/>
                <a:cs typeface="Times New Roman"/>
              </a:rPr>
              <a:t>→</a:t>
            </a:r>
            <a:endParaRPr lang="en-US" sz="3200" dirty="0"/>
          </a:p>
        </p:txBody>
      </p:sp>
      <p:sp>
        <p:nvSpPr>
          <p:cNvPr id="15" name="TextBox 14"/>
          <p:cNvSpPr txBox="1"/>
          <p:nvPr/>
        </p:nvSpPr>
        <p:spPr>
          <a:xfrm>
            <a:off x="5562600" y="3647182"/>
            <a:ext cx="2895600" cy="1077218"/>
          </a:xfrm>
          <a:prstGeom prst="rect">
            <a:avLst/>
          </a:prstGeom>
          <a:noFill/>
          <a:ln>
            <a:solidFill>
              <a:schemeClr val="accent2"/>
            </a:solidFill>
          </a:ln>
        </p:spPr>
        <p:txBody>
          <a:bodyPr wrap="square" rtlCol="0">
            <a:spAutoFit/>
          </a:bodyPr>
          <a:lstStyle/>
          <a:p>
            <a:pPr algn="ctr"/>
            <a:r>
              <a:rPr lang="en-US" sz="3200" dirty="0">
                <a:solidFill>
                  <a:schemeClr val="accent1"/>
                </a:solidFill>
              </a:rPr>
              <a:t>1 </a:t>
            </a:r>
            <a:r>
              <a:rPr lang="en-US" sz="3200" dirty="0" err="1">
                <a:solidFill>
                  <a:schemeClr val="accent1"/>
                </a:solidFill>
              </a:rPr>
              <a:t>mol</a:t>
            </a:r>
            <a:r>
              <a:rPr lang="en-US" sz="3200" dirty="0">
                <a:solidFill>
                  <a:schemeClr val="accent1"/>
                </a:solidFill>
              </a:rPr>
              <a:t> </a:t>
            </a:r>
            <a:r>
              <a:rPr lang="en-US" sz="3200" dirty="0" smtClean="0">
                <a:solidFill>
                  <a:schemeClr val="accent1"/>
                </a:solidFill>
              </a:rPr>
              <a:t>Mg(OH)</a:t>
            </a:r>
            <a:r>
              <a:rPr lang="en-US" sz="3200" baseline="-25000" dirty="0" smtClean="0">
                <a:solidFill>
                  <a:schemeClr val="accent1"/>
                </a:solidFill>
              </a:rPr>
              <a:t>2</a:t>
            </a:r>
            <a:endParaRPr lang="en-US" sz="3200" baseline="-25000" dirty="0">
              <a:solidFill>
                <a:schemeClr val="accent1"/>
              </a:solidFill>
            </a:endParaRPr>
          </a:p>
        </p:txBody>
      </p:sp>
      <p:sp>
        <p:nvSpPr>
          <p:cNvPr id="16" name="TextBox 15"/>
          <p:cNvSpPr txBox="1"/>
          <p:nvPr/>
        </p:nvSpPr>
        <p:spPr>
          <a:xfrm>
            <a:off x="5562600" y="4876800"/>
            <a:ext cx="2895600" cy="1077218"/>
          </a:xfrm>
          <a:prstGeom prst="rect">
            <a:avLst/>
          </a:prstGeom>
          <a:noFill/>
          <a:ln>
            <a:solidFill>
              <a:schemeClr val="accent2"/>
            </a:solidFill>
          </a:ln>
        </p:spPr>
        <p:txBody>
          <a:bodyPr wrap="square" rtlCol="0">
            <a:spAutoFit/>
          </a:bodyPr>
          <a:lstStyle/>
          <a:p>
            <a:pPr algn="ctr"/>
            <a:r>
              <a:rPr lang="en-US" sz="3200" dirty="0">
                <a:solidFill>
                  <a:schemeClr val="accent1"/>
                </a:solidFill>
              </a:rPr>
              <a:t>1 </a:t>
            </a:r>
            <a:r>
              <a:rPr lang="en-US" sz="3200" dirty="0" err="1">
                <a:solidFill>
                  <a:schemeClr val="accent1"/>
                </a:solidFill>
              </a:rPr>
              <a:t>mol</a:t>
            </a:r>
            <a:r>
              <a:rPr lang="en-US" sz="3200" dirty="0">
                <a:solidFill>
                  <a:schemeClr val="accent1"/>
                </a:solidFill>
              </a:rPr>
              <a:t> </a:t>
            </a:r>
            <a:r>
              <a:rPr lang="en-US" sz="3200" dirty="0" smtClean="0">
                <a:solidFill>
                  <a:schemeClr val="accent1"/>
                </a:solidFill>
              </a:rPr>
              <a:t>Mg(OH)</a:t>
            </a:r>
            <a:r>
              <a:rPr lang="en-US" sz="3200" baseline="-25000" dirty="0" smtClean="0">
                <a:solidFill>
                  <a:schemeClr val="accent1"/>
                </a:solidFill>
              </a:rPr>
              <a:t>2</a:t>
            </a:r>
            <a:endParaRPr lang="en-US" sz="3200" baseline="-25000" dirty="0">
              <a:solidFill>
                <a:schemeClr val="accent1"/>
              </a:solidFill>
            </a:endParaRPr>
          </a:p>
        </p:txBody>
      </p:sp>
      <p:sp>
        <p:nvSpPr>
          <p:cNvPr id="18" name="TextBox 17"/>
          <p:cNvSpPr txBox="1"/>
          <p:nvPr/>
        </p:nvSpPr>
        <p:spPr>
          <a:xfrm>
            <a:off x="4038600" y="3048000"/>
            <a:ext cx="1066800" cy="461665"/>
          </a:xfrm>
          <a:prstGeom prst="rect">
            <a:avLst/>
          </a:prstGeom>
          <a:noFill/>
        </p:spPr>
        <p:txBody>
          <a:bodyPr wrap="square" rtlCol="0">
            <a:spAutoFit/>
          </a:bodyPr>
          <a:lstStyle/>
          <a:p>
            <a:pPr algn="ctr"/>
            <a:r>
              <a:rPr lang="en-US" sz="2400" b="1" dirty="0" err="1" smtClean="0">
                <a:solidFill>
                  <a:schemeClr val="accent2"/>
                </a:solidFill>
              </a:rPr>
              <a:t>MgO</a:t>
            </a:r>
            <a:endParaRPr lang="en-US" sz="2400" b="1" dirty="0">
              <a:solidFill>
                <a:schemeClr val="accent2"/>
              </a:solidFill>
            </a:endParaRPr>
          </a:p>
        </p:txBody>
      </p:sp>
      <p:sp>
        <p:nvSpPr>
          <p:cNvPr id="5" name="TextBox 4"/>
          <p:cNvSpPr txBox="1"/>
          <p:nvPr/>
        </p:nvSpPr>
        <p:spPr>
          <a:xfrm>
            <a:off x="1143000" y="3477820"/>
            <a:ext cx="4095750" cy="1107996"/>
          </a:xfrm>
          <a:prstGeom prst="rect">
            <a:avLst/>
          </a:prstGeom>
          <a:noFill/>
        </p:spPr>
        <p:txBody>
          <a:bodyPr wrap="square" rtlCol="0">
            <a:spAutoFit/>
          </a:bodyPr>
          <a:lstStyle/>
          <a:p>
            <a:r>
              <a:rPr lang="en-US" sz="2400" dirty="0" err="1">
                <a:solidFill>
                  <a:schemeClr val="tx2"/>
                </a:solidFill>
              </a:rPr>
              <a:t>MgO</a:t>
            </a:r>
            <a:r>
              <a:rPr lang="en-US" sz="2400" dirty="0">
                <a:solidFill>
                  <a:schemeClr val="tx2"/>
                </a:solidFill>
              </a:rPr>
              <a:t> is then the _________ reactant.</a:t>
            </a:r>
          </a:p>
          <a:p>
            <a:endParaRPr lang="en-US" dirty="0"/>
          </a:p>
        </p:txBody>
      </p:sp>
      <p:sp>
        <p:nvSpPr>
          <p:cNvPr id="12" name="TextBox 11"/>
          <p:cNvSpPr txBox="1"/>
          <p:nvPr/>
        </p:nvSpPr>
        <p:spPr>
          <a:xfrm>
            <a:off x="3658737" y="3429000"/>
            <a:ext cx="1294263" cy="461665"/>
          </a:xfrm>
          <a:prstGeom prst="rect">
            <a:avLst/>
          </a:prstGeom>
          <a:noFill/>
        </p:spPr>
        <p:txBody>
          <a:bodyPr wrap="square" rtlCol="0">
            <a:spAutoFit/>
          </a:bodyPr>
          <a:lstStyle/>
          <a:p>
            <a:pPr algn="ctr"/>
            <a:r>
              <a:rPr lang="en-US" sz="2400" b="1" dirty="0" smtClean="0">
                <a:solidFill>
                  <a:schemeClr val="accent2"/>
                </a:solidFill>
              </a:rPr>
              <a:t>limiting</a:t>
            </a:r>
            <a:endParaRPr lang="en-US" sz="2400" b="1" dirty="0">
              <a:solidFill>
                <a:schemeClr val="accent2"/>
              </a:solidFill>
            </a:endParaRPr>
          </a:p>
        </p:txBody>
      </p:sp>
    </p:spTree>
    <p:extLst>
      <p:ext uri="{BB962C8B-B14F-4D97-AF65-F5344CB8AC3E}">
        <p14:creationId xmlns:p14="http://schemas.microsoft.com/office/powerpoint/2010/main" val="632970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5"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68580" indent="0"/>
            <a:r>
              <a:rPr lang="en-US" dirty="0" smtClean="0"/>
              <a:t>Identify Reactants</a:t>
            </a:r>
            <a:endParaRPr lang="en-US" baseline="-25000" dirty="0"/>
          </a:p>
        </p:txBody>
      </p:sp>
      <p:sp>
        <p:nvSpPr>
          <p:cNvPr id="3" name="Content Placeholder 2"/>
          <p:cNvSpPr>
            <a:spLocks noGrp="1"/>
          </p:cNvSpPr>
          <p:nvPr>
            <p:ph idx="1"/>
          </p:nvPr>
        </p:nvSpPr>
        <p:spPr>
          <a:xfrm>
            <a:off x="1043492" y="2323652"/>
            <a:ext cx="7109908" cy="4305748"/>
          </a:xfrm>
        </p:spPr>
        <p:txBody>
          <a:bodyPr>
            <a:normAutofit/>
          </a:bodyPr>
          <a:lstStyle/>
          <a:p>
            <a:pPr marL="68580" indent="0">
              <a:spcAft>
                <a:spcPts val="600"/>
              </a:spcAft>
              <a:buNone/>
            </a:pPr>
            <a:r>
              <a:rPr lang="en-US" dirty="0" smtClean="0"/>
              <a:t>Balance the equation for the single replacement reaction.</a:t>
            </a:r>
          </a:p>
          <a:p>
            <a:pPr marL="68580" indent="0" algn="ctr">
              <a:spcAft>
                <a:spcPts val="1200"/>
              </a:spcAft>
              <a:buNone/>
            </a:pPr>
            <a:r>
              <a:rPr lang="en-US" dirty="0" smtClean="0"/>
              <a:t>____ KI + ____ Cl</a:t>
            </a:r>
            <a:r>
              <a:rPr lang="en-US" baseline="-25000" dirty="0" smtClean="0"/>
              <a:t>2</a:t>
            </a:r>
            <a:r>
              <a:rPr lang="en-US" dirty="0" smtClean="0"/>
              <a:t>  →  ____ </a:t>
            </a:r>
            <a:r>
              <a:rPr lang="en-US" dirty="0" err="1" smtClean="0"/>
              <a:t>KCl</a:t>
            </a:r>
            <a:r>
              <a:rPr lang="en-US" dirty="0" smtClean="0"/>
              <a:t>  +  ____I</a:t>
            </a:r>
            <a:r>
              <a:rPr lang="en-US" baseline="-25000" dirty="0" smtClean="0"/>
              <a:t>2</a:t>
            </a:r>
            <a:endParaRPr lang="en-US" baseline="-25000" dirty="0"/>
          </a:p>
          <a:p>
            <a:pPr marL="68580" indent="0">
              <a:buNone/>
            </a:pPr>
            <a:r>
              <a:rPr lang="en-US" dirty="0" smtClean="0"/>
              <a:t>Interpret this equation in terms of moles.</a:t>
            </a:r>
          </a:p>
          <a:p>
            <a:pPr marL="68580" indent="0" algn="ctr">
              <a:spcAft>
                <a:spcPts val="1200"/>
              </a:spcAft>
              <a:buNone/>
            </a:pPr>
            <a:r>
              <a:rPr lang="en-US" dirty="0" smtClean="0">
                <a:solidFill>
                  <a:schemeClr val="accent2"/>
                </a:solidFill>
              </a:rPr>
              <a:t>2</a:t>
            </a:r>
            <a:r>
              <a:rPr lang="en-US" dirty="0" smtClean="0"/>
              <a:t> </a:t>
            </a:r>
            <a:r>
              <a:rPr lang="en-US" dirty="0" err="1" smtClean="0"/>
              <a:t>mol</a:t>
            </a:r>
            <a:r>
              <a:rPr lang="en-US" dirty="0" smtClean="0"/>
              <a:t> KI  +  </a:t>
            </a:r>
            <a:r>
              <a:rPr lang="en-US" dirty="0">
                <a:solidFill>
                  <a:schemeClr val="accent2"/>
                </a:solidFill>
              </a:rPr>
              <a:t>1</a:t>
            </a:r>
            <a:r>
              <a:rPr lang="en-US" dirty="0" smtClean="0"/>
              <a:t> </a:t>
            </a:r>
            <a:r>
              <a:rPr lang="en-US" dirty="0" err="1" smtClean="0"/>
              <a:t>mol</a:t>
            </a:r>
            <a:r>
              <a:rPr lang="en-US" dirty="0" smtClean="0"/>
              <a:t> </a:t>
            </a:r>
            <a:r>
              <a:rPr lang="en-US" dirty="0"/>
              <a:t>Cl</a:t>
            </a:r>
            <a:r>
              <a:rPr lang="en-US" baseline="-25000" dirty="0"/>
              <a:t>2</a:t>
            </a:r>
            <a:r>
              <a:rPr lang="en-US" dirty="0"/>
              <a:t>  →  </a:t>
            </a:r>
            <a:r>
              <a:rPr lang="en-US" dirty="0" smtClean="0">
                <a:solidFill>
                  <a:schemeClr val="accent2"/>
                </a:solidFill>
              </a:rPr>
              <a:t>2</a:t>
            </a:r>
            <a:r>
              <a:rPr lang="en-US" dirty="0" smtClean="0"/>
              <a:t> </a:t>
            </a:r>
            <a:r>
              <a:rPr lang="en-US" dirty="0" err="1" smtClean="0"/>
              <a:t>mol</a:t>
            </a:r>
            <a:r>
              <a:rPr lang="en-US" dirty="0" smtClean="0"/>
              <a:t> </a:t>
            </a:r>
            <a:r>
              <a:rPr lang="en-US" dirty="0" err="1"/>
              <a:t>KCl</a:t>
            </a:r>
            <a:r>
              <a:rPr lang="en-US" dirty="0"/>
              <a:t>  +  </a:t>
            </a:r>
            <a:r>
              <a:rPr lang="en-US" dirty="0">
                <a:solidFill>
                  <a:schemeClr val="accent2"/>
                </a:solidFill>
              </a:rPr>
              <a:t>1</a:t>
            </a:r>
            <a:r>
              <a:rPr lang="en-US" dirty="0" smtClean="0"/>
              <a:t> </a:t>
            </a:r>
            <a:r>
              <a:rPr lang="en-US" dirty="0" err="1" smtClean="0"/>
              <a:t>mol</a:t>
            </a:r>
            <a:r>
              <a:rPr lang="en-US" dirty="0" smtClean="0"/>
              <a:t> I</a:t>
            </a:r>
            <a:r>
              <a:rPr lang="en-US" baseline="-25000" dirty="0" smtClean="0"/>
              <a:t>2</a:t>
            </a:r>
            <a:endParaRPr lang="en-US" dirty="0" smtClean="0"/>
          </a:p>
          <a:p>
            <a:pPr marL="68580" indent="0">
              <a:buNone/>
            </a:pPr>
            <a:r>
              <a:rPr lang="en-US" dirty="0" smtClean="0"/>
              <a:t>When given </a:t>
            </a:r>
            <a:r>
              <a:rPr lang="en-US" dirty="0" smtClean="0">
                <a:solidFill>
                  <a:schemeClr val="accent2"/>
                </a:solidFill>
              </a:rPr>
              <a:t>5</a:t>
            </a:r>
            <a:r>
              <a:rPr lang="en-US" dirty="0" smtClean="0"/>
              <a:t> moles of KI and </a:t>
            </a:r>
            <a:r>
              <a:rPr lang="en-US" dirty="0" smtClean="0">
                <a:solidFill>
                  <a:schemeClr val="accent2"/>
                </a:solidFill>
              </a:rPr>
              <a:t>5</a:t>
            </a:r>
            <a:r>
              <a:rPr lang="en-US" dirty="0" smtClean="0"/>
              <a:t> moles Cl</a:t>
            </a:r>
            <a:r>
              <a:rPr lang="en-US" baseline="-25000" dirty="0" smtClean="0"/>
              <a:t>2</a:t>
            </a:r>
            <a:r>
              <a:rPr lang="en-US" dirty="0" smtClean="0"/>
              <a:t>, identify the </a:t>
            </a:r>
            <a:r>
              <a:rPr lang="en-US" dirty="0" smtClean="0">
                <a:solidFill>
                  <a:schemeClr val="accent1">
                    <a:lumMod val="75000"/>
                  </a:schemeClr>
                </a:solidFill>
              </a:rPr>
              <a:t>limiting</a:t>
            </a:r>
            <a:r>
              <a:rPr lang="en-US" dirty="0" smtClean="0"/>
              <a:t> (</a:t>
            </a:r>
            <a:r>
              <a:rPr lang="en-US" i="1" dirty="0" smtClean="0"/>
              <a:t>used up 1</a:t>
            </a:r>
            <a:r>
              <a:rPr lang="en-US" i="1" baseline="30000" dirty="0" smtClean="0"/>
              <a:t>st</a:t>
            </a:r>
            <a:r>
              <a:rPr lang="en-US" dirty="0" smtClean="0"/>
              <a:t>) and </a:t>
            </a:r>
            <a:r>
              <a:rPr lang="en-US" dirty="0" smtClean="0">
                <a:solidFill>
                  <a:schemeClr val="accent1">
                    <a:lumMod val="75000"/>
                  </a:schemeClr>
                </a:solidFill>
              </a:rPr>
              <a:t>excess </a:t>
            </a:r>
            <a:r>
              <a:rPr lang="en-US" dirty="0" smtClean="0"/>
              <a:t>(</a:t>
            </a:r>
            <a:r>
              <a:rPr lang="en-US" i="1" dirty="0" smtClean="0"/>
              <a:t>available when </a:t>
            </a:r>
            <a:r>
              <a:rPr lang="en-US" i="1" dirty="0" err="1" smtClean="0"/>
              <a:t>rxn</a:t>
            </a:r>
            <a:r>
              <a:rPr lang="en-US" i="1" dirty="0" smtClean="0"/>
              <a:t> stops</a:t>
            </a:r>
            <a:r>
              <a:rPr lang="en-US" dirty="0" smtClean="0"/>
              <a:t>) reactants.</a:t>
            </a:r>
          </a:p>
          <a:p>
            <a:pPr marL="68580" indent="0">
              <a:buNone/>
            </a:pPr>
            <a:endParaRPr lang="en-US" dirty="0"/>
          </a:p>
        </p:txBody>
      </p:sp>
      <p:sp>
        <p:nvSpPr>
          <p:cNvPr id="4" name="TextBox 3"/>
          <p:cNvSpPr txBox="1"/>
          <p:nvPr/>
        </p:nvSpPr>
        <p:spPr>
          <a:xfrm>
            <a:off x="4648200" y="86380"/>
            <a:ext cx="3505200" cy="523220"/>
          </a:xfrm>
          <a:prstGeom prst="rect">
            <a:avLst/>
          </a:prstGeom>
          <a:noFill/>
        </p:spPr>
        <p:txBody>
          <a:bodyPr wrap="square" rtlCol="0">
            <a:spAutoFit/>
          </a:bodyPr>
          <a:lstStyle/>
          <a:p>
            <a:pPr algn="ctr"/>
            <a:r>
              <a:rPr lang="en-US" sz="2800" dirty="0" smtClean="0">
                <a:solidFill>
                  <a:schemeClr val="bg1"/>
                </a:solidFill>
              </a:rPr>
              <a:t>p. 8 of Notes</a:t>
            </a:r>
            <a:endParaRPr lang="en-US" sz="2800" dirty="0">
              <a:solidFill>
                <a:schemeClr val="bg1"/>
              </a:solidFill>
            </a:endParaRPr>
          </a:p>
        </p:txBody>
      </p:sp>
      <p:grpSp>
        <p:nvGrpSpPr>
          <p:cNvPr id="7" name="Group 6"/>
          <p:cNvGrpSpPr/>
          <p:nvPr/>
        </p:nvGrpSpPr>
        <p:grpSpPr>
          <a:xfrm>
            <a:off x="1905000" y="3195935"/>
            <a:ext cx="3581400" cy="461665"/>
            <a:chOff x="1905000" y="3195935"/>
            <a:chExt cx="3581400" cy="461665"/>
          </a:xfrm>
        </p:grpSpPr>
        <p:sp>
          <p:nvSpPr>
            <p:cNvPr id="5" name="TextBox 4"/>
            <p:cNvSpPr txBox="1"/>
            <p:nvPr/>
          </p:nvSpPr>
          <p:spPr>
            <a:xfrm>
              <a:off x="1905000" y="3195935"/>
              <a:ext cx="533400" cy="461665"/>
            </a:xfrm>
            <a:prstGeom prst="rect">
              <a:avLst/>
            </a:prstGeom>
            <a:noFill/>
          </p:spPr>
          <p:txBody>
            <a:bodyPr wrap="square" rtlCol="0">
              <a:spAutoFit/>
            </a:bodyPr>
            <a:lstStyle/>
            <a:p>
              <a:pPr algn="ctr"/>
              <a:r>
                <a:rPr lang="en-US" sz="2400" b="1" dirty="0" smtClean="0">
                  <a:solidFill>
                    <a:schemeClr val="accent2"/>
                  </a:solidFill>
                </a:rPr>
                <a:t>2</a:t>
              </a:r>
              <a:endParaRPr lang="en-US" sz="2400" b="1" dirty="0">
                <a:solidFill>
                  <a:schemeClr val="accent2"/>
                </a:solidFill>
              </a:endParaRPr>
            </a:p>
          </p:txBody>
        </p:sp>
        <p:sp>
          <p:nvSpPr>
            <p:cNvPr id="6" name="TextBox 5"/>
            <p:cNvSpPr txBox="1"/>
            <p:nvPr/>
          </p:nvSpPr>
          <p:spPr>
            <a:xfrm>
              <a:off x="4953000" y="3195935"/>
              <a:ext cx="533400" cy="461665"/>
            </a:xfrm>
            <a:prstGeom prst="rect">
              <a:avLst/>
            </a:prstGeom>
            <a:noFill/>
          </p:spPr>
          <p:txBody>
            <a:bodyPr wrap="square" rtlCol="0">
              <a:spAutoFit/>
            </a:bodyPr>
            <a:lstStyle/>
            <a:p>
              <a:pPr algn="ctr"/>
              <a:r>
                <a:rPr lang="en-US" sz="2400" b="1" dirty="0" smtClean="0">
                  <a:solidFill>
                    <a:schemeClr val="accent2"/>
                  </a:solidFill>
                </a:rPr>
                <a:t>2</a:t>
              </a:r>
              <a:endParaRPr lang="en-US" sz="2400" b="1" dirty="0">
                <a:solidFill>
                  <a:schemeClr val="accent2"/>
                </a:solidFill>
              </a:endParaRPr>
            </a:p>
          </p:txBody>
        </p:sp>
      </p:grpSp>
    </p:spTree>
    <p:extLst>
      <p:ext uri="{BB962C8B-B14F-4D97-AF65-F5344CB8AC3E}">
        <p14:creationId xmlns:p14="http://schemas.microsoft.com/office/powerpoint/2010/main" val="586899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7ADB89F-5421-42BB-A5F6-2F55E794A9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Austin</Template>
  <TotalTime>17559</TotalTime>
  <Words>1565</Words>
  <Application>Microsoft Office PowerPoint</Application>
  <PresentationFormat>On-screen Show (4:3)</PresentationFormat>
  <Paragraphs>352</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Austin</vt:lpstr>
      <vt:lpstr>Limiting Reactants</vt:lpstr>
      <vt:lpstr>Why Do Reactions Stop?</vt:lpstr>
      <vt:lpstr>Terms Defined</vt:lpstr>
      <vt:lpstr>Why Do Reactions Stop?</vt:lpstr>
      <vt:lpstr>MgO  +  H2O  →  Mg(OH)2</vt:lpstr>
      <vt:lpstr>MgO  +  H2O  →  Mg(OH)2</vt:lpstr>
      <vt:lpstr>MgO  +  H2O  →  Mg(OH)2</vt:lpstr>
      <vt:lpstr>MgO  +  H2O  →  Mg(OH)2</vt:lpstr>
      <vt:lpstr>Identify Reactants</vt:lpstr>
      <vt:lpstr>Identify Reactants</vt:lpstr>
      <vt:lpstr>Identify Reactants</vt:lpstr>
      <vt:lpstr>___ Si + ___ H2O → ___ SiO2 + ___ H2</vt:lpstr>
      <vt:lpstr>___ Si + ___ H2O → ___ SiO2 + ___ H2</vt:lpstr>
      <vt:lpstr>Si + 2 H2O → SiO2 + 2 H2</vt:lpstr>
      <vt:lpstr>___ Si + ___ H2O → ___ SiO2 + ___ H2</vt:lpstr>
      <vt:lpstr>Si + 2 H2O → SiO2 + 2 H2</vt:lpstr>
      <vt:lpstr>___ Si + ___ H2O → ___ SiO2 + ___ H2</vt:lpstr>
      <vt:lpstr>4 Al  + 3 O2  →  2 Al2O3</vt:lpstr>
      <vt:lpstr>4 Al  + 3 O2  →  2 Al2O3</vt:lpstr>
      <vt:lpstr>4 Al  + 3 O2  →  2 Al2O3</vt:lpstr>
      <vt:lpstr>Determining LR</vt:lpstr>
      <vt:lpstr>Percent Yield</vt:lpstr>
      <vt:lpstr>Percent Yield</vt:lpstr>
      <vt:lpstr>Equation for Percent Yield</vt:lpstr>
      <vt:lpstr>Percent Yield</vt:lpstr>
      <vt:lpstr>Mg  +  2 HNO3  →  Mg(NO3)2  +   H2</vt:lpstr>
      <vt:lpstr>Percent Yield</vt:lpstr>
      <vt:lpstr>Percent Yield</vt:lpstr>
      <vt:lpstr>Percent Yield</vt:lpstr>
    </vt:vector>
  </TitlesOfParts>
  <Company>Gwinnett County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10/24/2011</dc:title>
  <dc:creator>e200801253</dc:creator>
  <cp:lastModifiedBy>Pickett, Vanessa</cp:lastModifiedBy>
  <cp:revision>451</cp:revision>
  <dcterms:created xsi:type="dcterms:W3CDTF">2011-10-23T21:22:59Z</dcterms:created>
  <dcterms:modified xsi:type="dcterms:W3CDTF">2014-02-19T19:09:11Z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TC024062679991</vt:lpwstr>
  </property>
</Properties>
</file>