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2"/>
  </p:sldMasterIdLst>
  <p:handoutMasterIdLst>
    <p:handoutMasterId r:id="rId54"/>
  </p:handoutMasterIdLst>
  <p:sldIdLst>
    <p:sldId id="265" r:id="rId3"/>
    <p:sldId id="267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316" r:id="rId17"/>
    <p:sldId id="282" r:id="rId18"/>
    <p:sldId id="283" r:id="rId19"/>
    <p:sldId id="284" r:id="rId20"/>
    <p:sldId id="315" r:id="rId21"/>
    <p:sldId id="317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318" r:id="rId31"/>
    <p:sldId id="298" r:id="rId32"/>
    <p:sldId id="294" r:id="rId33"/>
    <p:sldId id="295" r:id="rId34"/>
    <p:sldId id="296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19" r:id="rId45"/>
    <p:sldId id="308" r:id="rId46"/>
    <p:sldId id="311" r:id="rId47"/>
    <p:sldId id="310" r:id="rId48"/>
    <p:sldId id="309" r:id="rId49"/>
    <p:sldId id="312" r:id="rId50"/>
    <p:sldId id="313" r:id="rId51"/>
    <p:sldId id="314" r:id="rId52"/>
    <p:sldId id="320" r:id="rId5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7F00"/>
    <a:srgbClr val="002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A86B0-9F1B-4F1A-8E48-CF5AE2C8E1C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0B910-9131-4E9D-9C96-8BBE87D19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22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5802162-4117-40C2-AFD2-DB3ACA8FDDB0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5802162-4117-40C2-AFD2-DB3ACA8FDDB0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Stoichiometry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Interpreting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262308" cy="4800600"/>
          </a:xfrm>
        </p:spPr>
        <p:txBody>
          <a:bodyPr>
            <a:normAutofit/>
          </a:bodyPr>
          <a:lstStyle/>
          <a:p>
            <a:pPr marL="68580" indent="0">
              <a:buNone/>
              <a:tabLst>
                <a:tab pos="463550" algn="l"/>
              </a:tabLst>
            </a:pPr>
            <a:r>
              <a:rPr lang="en-US" dirty="0" smtClean="0">
                <a:sym typeface="Wingdings"/>
              </a:rPr>
              <a:t>	</a:t>
            </a:r>
            <a:r>
              <a:rPr lang="en-US" dirty="0" smtClean="0"/>
              <a:t>Interpret the equation in terms of </a:t>
            </a:r>
            <a:r>
              <a:rPr lang="en-US" b="1" dirty="0" smtClean="0">
                <a:solidFill>
                  <a:schemeClr val="accent2"/>
                </a:solidFill>
              </a:rPr>
              <a:t>mass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Multiply number of moles of each reactant and product by </a:t>
            </a:r>
            <a:r>
              <a:rPr lang="en-US" b="1" dirty="0" smtClean="0">
                <a:solidFill>
                  <a:schemeClr val="accent2"/>
                </a:solidFill>
              </a:rPr>
              <a:t>molar mass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720645" y="2320413"/>
            <a:ext cx="5614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3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chemeClr val="tx2"/>
                </a:solidFill>
              </a:rPr>
              <a:t>2 NH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>
              <a:solidFill>
                <a:schemeClr val="tx2"/>
              </a:solidFill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743200" y="4648200"/>
            <a:ext cx="3657600" cy="914400"/>
            <a:chOff x="2743200" y="4648200"/>
            <a:chExt cx="3657600" cy="914400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4419600" y="464820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743200" y="5105400"/>
              <a:ext cx="3657600" cy="13156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447800" y="4800600"/>
            <a:ext cx="1243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 N</a:t>
            </a:r>
            <a:r>
              <a:rPr lang="en-US" sz="24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=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2419" y="4643735"/>
            <a:ext cx="1777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sz="24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N</a:t>
            </a:r>
            <a:r>
              <a:rPr lang="en-US" sz="24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2419" y="2743200"/>
            <a:ext cx="1017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28.0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2743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2.0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2743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17.0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0883" y="5105400"/>
            <a:ext cx="1973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sz="24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N</a:t>
            </a:r>
            <a:r>
              <a:rPr lang="en-US" sz="24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7200" y="4667778"/>
            <a:ext cx="2358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28.0 g N</a:t>
            </a:r>
            <a:r>
              <a:rPr lang="en-US" sz="24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53189" y="4843790"/>
            <a:ext cx="208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28.0 g N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sz="24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151238" y="4800600"/>
            <a:ext cx="2944762" cy="644842"/>
            <a:chOff x="3151238" y="4800600"/>
            <a:chExt cx="2944762" cy="644842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3151238" y="4800600"/>
              <a:ext cx="1045293" cy="21842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050707" y="5227022"/>
              <a:ext cx="1045293" cy="21842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U8-5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89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Interpreting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262308" cy="4800600"/>
          </a:xfrm>
        </p:spPr>
        <p:txBody>
          <a:bodyPr>
            <a:normAutofit/>
          </a:bodyPr>
          <a:lstStyle/>
          <a:p>
            <a:pPr marL="68580" indent="0">
              <a:buNone/>
              <a:tabLst>
                <a:tab pos="463550" algn="l"/>
              </a:tabLst>
            </a:pPr>
            <a:r>
              <a:rPr lang="en-US" dirty="0" smtClean="0">
                <a:sym typeface="Wingdings"/>
              </a:rPr>
              <a:t>	</a:t>
            </a:r>
            <a:r>
              <a:rPr lang="en-US" dirty="0" smtClean="0"/>
              <a:t>Interpret the equation in terms of </a:t>
            </a:r>
            <a:r>
              <a:rPr lang="en-US" b="1" dirty="0" smtClean="0">
                <a:solidFill>
                  <a:schemeClr val="accent2"/>
                </a:solidFill>
              </a:rPr>
              <a:t>mass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Multiply number of moles of each reactant and product by </a:t>
            </a:r>
            <a:r>
              <a:rPr lang="en-US" b="1" dirty="0" smtClean="0">
                <a:solidFill>
                  <a:schemeClr val="accent2"/>
                </a:solidFill>
              </a:rPr>
              <a:t>molar mass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720645" y="2320413"/>
            <a:ext cx="5614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3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chemeClr val="tx2"/>
                </a:solidFill>
              </a:rPr>
              <a:t>2 NH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>
              <a:solidFill>
                <a:schemeClr val="tx2"/>
              </a:solidFill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743200" y="4648200"/>
            <a:ext cx="3657600" cy="914400"/>
            <a:chOff x="2743200" y="4648200"/>
            <a:chExt cx="3657600" cy="914400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4419600" y="464820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743200" y="5105400"/>
              <a:ext cx="3657600" cy="13156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447800" y="4800600"/>
            <a:ext cx="1243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 H</a:t>
            </a:r>
            <a:r>
              <a:rPr lang="en-US" sz="24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=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2419" y="4643735"/>
            <a:ext cx="1777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 </a:t>
            </a:r>
            <a:r>
              <a:rPr lang="en-US" sz="24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  <a:r>
              <a:rPr lang="en-US" sz="24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2419" y="2743200"/>
            <a:ext cx="1017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28.0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2743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2.0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2743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17.0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0883" y="5105400"/>
            <a:ext cx="1973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sz="24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H</a:t>
            </a:r>
            <a:r>
              <a:rPr lang="en-US" sz="24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7200" y="4667778"/>
            <a:ext cx="2358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2.0 g H</a:t>
            </a:r>
            <a:r>
              <a:rPr lang="en-US" sz="24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53189" y="4843790"/>
            <a:ext cx="208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.0 g H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sz="24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151238" y="4800600"/>
            <a:ext cx="2944762" cy="644842"/>
            <a:chOff x="3151238" y="4800600"/>
            <a:chExt cx="2944762" cy="644842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3151238" y="4800600"/>
              <a:ext cx="1045293" cy="21842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050707" y="5227022"/>
              <a:ext cx="1045293" cy="21842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U8-5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8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Interpreting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262308" cy="4800600"/>
          </a:xfrm>
        </p:spPr>
        <p:txBody>
          <a:bodyPr>
            <a:normAutofit/>
          </a:bodyPr>
          <a:lstStyle/>
          <a:p>
            <a:pPr marL="68580" indent="0">
              <a:buNone/>
              <a:tabLst>
                <a:tab pos="463550" algn="l"/>
              </a:tabLst>
            </a:pPr>
            <a:r>
              <a:rPr lang="en-US" dirty="0" smtClean="0">
                <a:sym typeface="Wingdings"/>
              </a:rPr>
              <a:t>	</a:t>
            </a:r>
            <a:r>
              <a:rPr lang="en-US" dirty="0" smtClean="0"/>
              <a:t>Interpret the equation in terms of </a:t>
            </a:r>
            <a:r>
              <a:rPr lang="en-US" b="1" dirty="0" smtClean="0">
                <a:solidFill>
                  <a:schemeClr val="accent2"/>
                </a:solidFill>
              </a:rPr>
              <a:t>mass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Multiply number of moles of each reactant and product by </a:t>
            </a:r>
            <a:r>
              <a:rPr lang="en-US" b="1" dirty="0" smtClean="0">
                <a:solidFill>
                  <a:schemeClr val="accent2"/>
                </a:solidFill>
              </a:rPr>
              <a:t>molar mass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720645" y="2320413"/>
            <a:ext cx="5614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3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chemeClr val="tx2"/>
                </a:solidFill>
              </a:rPr>
              <a:t>2 NH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>
              <a:solidFill>
                <a:schemeClr val="tx2"/>
              </a:solidFill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743200" y="4648200"/>
            <a:ext cx="3657600" cy="914400"/>
            <a:chOff x="2743200" y="4648200"/>
            <a:chExt cx="3657600" cy="914400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4419600" y="464820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743200" y="5105400"/>
              <a:ext cx="3657600" cy="13156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295400" y="4800600"/>
            <a:ext cx="1395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 NH</a:t>
            </a:r>
            <a:r>
              <a:rPr lang="en-US" sz="24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=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2419" y="4643735"/>
            <a:ext cx="1777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 </a:t>
            </a:r>
            <a:r>
              <a:rPr lang="en-US" sz="24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NH</a:t>
            </a:r>
            <a:r>
              <a:rPr lang="en-US" sz="24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2419" y="2743200"/>
            <a:ext cx="1017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28.0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2743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2.0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2743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17.0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0883" y="5105400"/>
            <a:ext cx="1973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</a:t>
            </a:r>
            <a:r>
              <a:rPr lang="en-US" sz="24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NH</a:t>
            </a:r>
            <a:r>
              <a:rPr lang="en-US" sz="24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7200" y="4667778"/>
            <a:ext cx="2358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17.0 g NH</a:t>
            </a:r>
            <a:r>
              <a:rPr lang="en-US" sz="2400" baseline="-25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53189" y="4843790"/>
            <a:ext cx="208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34.0 g NH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n-US" sz="24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151238" y="4800600"/>
            <a:ext cx="2944762" cy="644842"/>
            <a:chOff x="3151238" y="4800600"/>
            <a:chExt cx="2944762" cy="644842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3151238" y="4800600"/>
              <a:ext cx="1045293" cy="21842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050707" y="5227022"/>
              <a:ext cx="1045293" cy="21842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U8-5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57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Interpreting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262308" cy="4800600"/>
          </a:xfrm>
        </p:spPr>
        <p:txBody>
          <a:bodyPr>
            <a:normAutofit/>
          </a:bodyPr>
          <a:lstStyle/>
          <a:p>
            <a:pPr marL="68580" indent="0">
              <a:buNone/>
              <a:tabLst>
                <a:tab pos="463550" algn="l"/>
              </a:tabLst>
            </a:pPr>
            <a:r>
              <a:rPr lang="en-US" dirty="0" smtClean="0">
                <a:sym typeface="Wingdings"/>
              </a:rPr>
              <a:t>	</a:t>
            </a:r>
            <a:r>
              <a:rPr lang="en-US" dirty="0" smtClean="0"/>
              <a:t>Interpret the equation in terms of </a:t>
            </a:r>
            <a:r>
              <a:rPr lang="en-US" b="1" dirty="0" smtClean="0">
                <a:solidFill>
                  <a:schemeClr val="accent2"/>
                </a:solidFill>
              </a:rPr>
              <a:t>mass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720645" y="2320413"/>
            <a:ext cx="5614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3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chemeClr val="tx2"/>
                </a:solidFill>
              </a:rPr>
              <a:t>2 NH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>
              <a:solidFill>
                <a:schemeClr val="tx2"/>
              </a:solidFill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2419" y="2743200"/>
            <a:ext cx="101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28.0 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6.0 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34.0 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" y="4092714"/>
            <a:ext cx="8077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28.0 g N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800" b="1" dirty="0" smtClean="0">
                <a:solidFill>
                  <a:schemeClr val="accent2"/>
                </a:solidFill>
              </a:rPr>
              <a:t>  +  6.0 g H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800" b="1" dirty="0" smtClean="0">
                <a:solidFill>
                  <a:schemeClr val="accent2"/>
                </a:solidFill>
              </a:rPr>
              <a:t>  </a:t>
            </a:r>
            <a:r>
              <a:rPr lang="en-US" sz="2800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→  </a:t>
            </a:r>
            <a:r>
              <a:rPr lang="en-US" sz="2800" b="1" dirty="0" smtClean="0">
                <a:solidFill>
                  <a:schemeClr val="accent2"/>
                </a:solidFill>
              </a:rPr>
              <a:t>34.0 g NH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3</a:t>
            </a:r>
            <a:endParaRPr lang="en-US" sz="2800" b="1" baseline="-25000" dirty="0">
              <a:solidFill>
                <a:schemeClr val="accent2"/>
              </a:solidFill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U8-5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62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Interpreting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490908" cy="4953000"/>
          </a:xfrm>
        </p:spPr>
        <p:txBody>
          <a:bodyPr>
            <a:normAutofit/>
          </a:bodyPr>
          <a:lstStyle/>
          <a:p>
            <a:pPr marL="463550" indent="-395288">
              <a:buNone/>
              <a:tabLst>
                <a:tab pos="463550" algn="l"/>
              </a:tabLst>
            </a:pPr>
            <a:r>
              <a:rPr lang="en-US" dirty="0" smtClean="0">
                <a:sym typeface="Wingdings"/>
              </a:rPr>
              <a:t>	</a:t>
            </a:r>
            <a:r>
              <a:rPr lang="en-US" dirty="0" smtClean="0"/>
              <a:t>Show that the Law of Conservation of Mass is observed.</a:t>
            </a:r>
          </a:p>
          <a:p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Add the masses of the reactants.</a:t>
            </a:r>
          </a:p>
          <a:p>
            <a:pPr marL="0" lvl="1" indent="0" algn="ctr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28.0 g N</a:t>
            </a:r>
            <a:r>
              <a:rPr lang="en-US" sz="2400" b="1" baseline="-25000" dirty="0"/>
              <a:t>2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+  6.0 g H</a:t>
            </a:r>
            <a:r>
              <a:rPr lang="en-US" sz="2400" b="1" baseline="-25000" dirty="0"/>
              <a:t>2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=  34.0 g reactants</a:t>
            </a:r>
          </a:p>
          <a:p>
            <a:r>
              <a:rPr lang="en-US" dirty="0" smtClean="0"/>
              <a:t>Add the masses of the products.</a:t>
            </a:r>
          </a:p>
          <a:p>
            <a:pPr marL="0" lvl="1" indent="0" algn="ctr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34.0 g NH</a:t>
            </a:r>
            <a:r>
              <a:rPr lang="en-US" sz="2400" b="1" baseline="-25000" dirty="0"/>
              <a:t>3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=  34.0 g products</a:t>
            </a:r>
          </a:p>
          <a:p>
            <a:r>
              <a:rPr lang="en-US" dirty="0" smtClean="0"/>
              <a:t>When the mass of the reactants equals the mass of the products, the Law of Conservation of Mass is observed.</a:t>
            </a:r>
          </a:p>
          <a:p>
            <a:pPr marL="0" lvl="1" indent="0" algn="ctr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34.0 g reactants  =  34.0 g products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720645" y="2450068"/>
            <a:ext cx="5614219" cy="826532"/>
            <a:chOff x="1720645" y="2286000"/>
            <a:chExt cx="5614219" cy="826532"/>
          </a:xfrm>
        </p:grpSpPr>
        <p:sp>
          <p:nvSpPr>
            <p:cNvPr id="13" name="TextBox 12"/>
            <p:cNvSpPr txBox="1"/>
            <p:nvPr/>
          </p:nvSpPr>
          <p:spPr>
            <a:xfrm>
              <a:off x="1720645" y="2286000"/>
              <a:ext cx="56142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2"/>
                  </a:solidFill>
                </a:rPr>
                <a:t>N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r>
                <a:rPr lang="en-US" sz="2400" dirty="0" smtClean="0">
                  <a:solidFill>
                    <a:schemeClr val="tx2"/>
                  </a:solidFill>
                </a:rPr>
                <a:t>  +  3 H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r>
                <a:rPr lang="en-US" sz="2400" dirty="0" smtClean="0">
                  <a:solidFill>
                    <a:schemeClr val="tx2"/>
                  </a:solidFill>
                </a:rPr>
                <a:t>  </a:t>
              </a:r>
              <a:r>
                <a:rPr lang="en-US" sz="2400" dirty="0" smtClean="0">
                  <a:solidFill>
                    <a:schemeClr val="tx2"/>
                  </a:solidFill>
                  <a:latin typeface="Times New Roman"/>
                  <a:cs typeface="Times New Roman"/>
                </a:rPr>
                <a:t>→ </a:t>
              </a:r>
              <a:r>
                <a:rPr lang="en-US" sz="2400" dirty="0" smtClean="0">
                  <a:solidFill>
                    <a:schemeClr val="tx2"/>
                  </a:solidFill>
                </a:rPr>
                <a:t>2 NH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3</a:t>
              </a:r>
              <a:endParaRPr lang="en-US" sz="2400" baseline="-25000" dirty="0">
                <a:solidFill>
                  <a:schemeClr val="tx2"/>
                </a:solidFill>
              </a:endParaRPr>
            </a:p>
            <a:p>
              <a:pPr algn="ctr"/>
              <a:endParaRPr lang="en-US" sz="24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42419" y="2743200"/>
              <a:ext cx="1017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28.0 g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57600" y="2743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6.0 g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53000" y="2743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34.0 g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U8-5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9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 Practice, p. 371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#1, #2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HW due 01/28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6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Mole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Ratio between the numbers of moles of any two substances in a balanced chemical equation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U8-5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91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62308" cy="4153348"/>
          </a:xfrm>
        </p:spPr>
        <p:txBody>
          <a:bodyPr>
            <a:normAutofit/>
          </a:bodyPr>
          <a:lstStyle/>
          <a:p>
            <a:r>
              <a:rPr lang="en-US" dirty="0" smtClean="0"/>
              <a:t>Determine all possible mole ratios for the balanced equation showing the synthesis of ammonia.</a:t>
            </a:r>
          </a:p>
          <a:p>
            <a:endParaRPr lang="en-US" dirty="0"/>
          </a:p>
          <a:p>
            <a:r>
              <a:rPr lang="en-US" dirty="0" smtClean="0"/>
              <a:t>How many mole ratios are possible?</a:t>
            </a:r>
          </a:p>
          <a:p>
            <a:r>
              <a:rPr lang="en-US" dirty="0" smtClean="0"/>
              <a:t>This reaction has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three</a:t>
            </a:r>
            <a:r>
              <a:rPr lang="en-US" dirty="0" smtClean="0"/>
              <a:t> participating species.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Multiply</a:t>
            </a:r>
            <a:r>
              <a:rPr lang="en-US" dirty="0" smtClean="0"/>
              <a:t> the number of species present by the next lower number.</a:t>
            </a:r>
          </a:p>
          <a:p>
            <a:r>
              <a:rPr lang="en-US" dirty="0" smtClean="0"/>
              <a:t>For the synthesis of ammonia,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six</a:t>
            </a:r>
            <a:r>
              <a:rPr lang="en-US" dirty="0" smtClean="0"/>
              <a:t> mole ratios are possible.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40310" y="3424535"/>
            <a:ext cx="5614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3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chemeClr val="tx2"/>
                </a:solidFill>
              </a:rPr>
              <a:t>2 NH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7418" y="5181600"/>
            <a:ext cx="3377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3 x 2 = 6 mole ratios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U8-5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05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62308" cy="11815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Determine all possible mole ratios for the balanced equation showing the synthesis of ammonia.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40310" y="3424535"/>
            <a:ext cx="5614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3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chemeClr val="tx2"/>
                </a:solidFill>
              </a:rPr>
              <a:t>2 NH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24000" y="4191000"/>
            <a:ext cx="1676400" cy="830997"/>
            <a:chOff x="1524000" y="4191000"/>
            <a:chExt cx="1676400" cy="830997"/>
          </a:xfrm>
        </p:grpSpPr>
        <p:sp>
          <p:nvSpPr>
            <p:cNvPr id="7" name="TextBox 6"/>
            <p:cNvSpPr txBox="1"/>
            <p:nvPr/>
          </p:nvSpPr>
          <p:spPr>
            <a:xfrm>
              <a:off x="1524000" y="4191000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dirty="0" smtClean="0"/>
                <a:t>	</a:t>
              </a:r>
              <a:r>
                <a:rPr lang="en-US" sz="24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1 </a:t>
              </a:r>
              <a:r>
                <a:rPr lang="en-US" sz="24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4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N</a:t>
              </a:r>
              <a:r>
                <a:rPr lang="en-US" sz="2400" baseline="-250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</a:t>
              </a:r>
              <a:r>
                <a:rPr lang="en-US" sz="2400" dirty="0" smtClean="0">
                  <a:solidFill>
                    <a:schemeClr val="tx2"/>
                  </a:solidFill>
                </a:rPr>
                <a:t>	</a:t>
              </a:r>
            </a:p>
            <a:p>
              <a:pPr algn="ctr">
                <a:tabLst>
                  <a:tab pos="1031875" algn="ctr"/>
                </a:tabLst>
              </a:pPr>
              <a:r>
                <a:rPr lang="en-US" sz="2400" dirty="0" smtClean="0">
                  <a:solidFill>
                    <a:schemeClr val="tx2"/>
                  </a:solidFill>
                </a:rPr>
                <a:t>3 </a:t>
              </a:r>
              <a:r>
                <a:rPr lang="en-US" sz="24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400" dirty="0" smtClean="0">
                  <a:solidFill>
                    <a:schemeClr val="tx2"/>
                  </a:solidFill>
                </a:rPr>
                <a:t> H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endParaRPr lang="en-US" sz="2400" dirty="0">
                <a:solidFill>
                  <a:schemeClr val="tx2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740310" y="4606498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524000" y="5188803"/>
            <a:ext cx="1676400" cy="830997"/>
            <a:chOff x="1524000" y="4191000"/>
            <a:chExt cx="1676400" cy="830997"/>
          </a:xfrm>
        </p:grpSpPr>
        <p:sp>
          <p:nvSpPr>
            <p:cNvPr id="13" name="TextBox 12"/>
            <p:cNvSpPr txBox="1"/>
            <p:nvPr/>
          </p:nvSpPr>
          <p:spPr>
            <a:xfrm>
              <a:off x="1524000" y="4191000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dirty="0" smtClean="0"/>
                <a:t>	</a:t>
              </a:r>
              <a:r>
                <a:rPr lang="en-US" sz="24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1 </a:t>
              </a:r>
              <a:r>
                <a:rPr lang="en-US" sz="24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4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N</a:t>
              </a:r>
              <a:r>
                <a:rPr lang="en-US" sz="2400" baseline="-250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</a:t>
              </a:r>
              <a:r>
                <a:rPr lang="en-US" sz="2400" dirty="0" smtClean="0">
                  <a:solidFill>
                    <a:schemeClr val="tx2"/>
                  </a:solidFill>
                </a:rPr>
                <a:t>	</a:t>
              </a:r>
            </a:p>
            <a:p>
              <a:pPr algn="ctr">
                <a:tabLst>
                  <a:tab pos="1031875" algn="ctr"/>
                </a:tabLst>
              </a:pPr>
              <a:r>
                <a:rPr lang="en-US" sz="2400" dirty="0" smtClean="0">
                  <a:solidFill>
                    <a:schemeClr val="tx2"/>
                  </a:solidFill>
                </a:rPr>
                <a:t>2 </a:t>
              </a:r>
              <a:r>
                <a:rPr lang="en-US" sz="24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400" dirty="0" smtClean="0">
                  <a:solidFill>
                    <a:schemeClr val="tx2"/>
                  </a:solidFill>
                </a:rPr>
                <a:t> NH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3</a:t>
              </a:r>
              <a:endParaRPr lang="en-US" sz="2400" dirty="0">
                <a:solidFill>
                  <a:schemeClr val="tx2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740310" y="4606498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733800" y="4191000"/>
            <a:ext cx="1676400" cy="830997"/>
            <a:chOff x="1524000" y="4191000"/>
            <a:chExt cx="1676400" cy="830997"/>
          </a:xfrm>
        </p:grpSpPr>
        <p:sp>
          <p:nvSpPr>
            <p:cNvPr id="16" name="TextBox 15"/>
            <p:cNvSpPr txBox="1"/>
            <p:nvPr/>
          </p:nvSpPr>
          <p:spPr>
            <a:xfrm>
              <a:off x="1524000" y="4191000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dirty="0" smtClean="0"/>
                <a:t>	</a:t>
              </a:r>
              <a:r>
                <a:rPr lang="en-US" sz="24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3 </a:t>
              </a:r>
              <a:r>
                <a:rPr lang="en-US" sz="24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4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H</a:t>
              </a:r>
              <a:r>
                <a:rPr lang="en-US" sz="2400" baseline="-250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</a:t>
              </a:r>
              <a:r>
                <a:rPr lang="en-US" sz="2400" dirty="0" smtClean="0">
                  <a:solidFill>
                    <a:schemeClr val="tx2"/>
                  </a:solidFill>
                </a:rPr>
                <a:t>	</a:t>
              </a:r>
            </a:p>
            <a:p>
              <a:pPr algn="ctr">
                <a:tabLst>
                  <a:tab pos="1031875" algn="ctr"/>
                </a:tabLst>
              </a:pPr>
              <a:r>
                <a:rPr lang="en-US" sz="2400" dirty="0" smtClean="0">
                  <a:solidFill>
                    <a:schemeClr val="tx2"/>
                  </a:solidFill>
                </a:rPr>
                <a:t>2 </a:t>
              </a:r>
              <a:r>
                <a:rPr lang="en-US" sz="24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400" dirty="0" smtClean="0">
                  <a:solidFill>
                    <a:schemeClr val="tx2"/>
                  </a:solidFill>
                </a:rPr>
                <a:t> NH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3</a:t>
              </a:r>
              <a:endParaRPr lang="en-US" sz="2400" dirty="0">
                <a:solidFill>
                  <a:schemeClr val="tx2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740310" y="4606498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733800" y="5188803"/>
            <a:ext cx="1676400" cy="830997"/>
            <a:chOff x="1524000" y="4191000"/>
            <a:chExt cx="1676400" cy="830997"/>
          </a:xfrm>
        </p:grpSpPr>
        <p:sp>
          <p:nvSpPr>
            <p:cNvPr id="19" name="TextBox 18"/>
            <p:cNvSpPr txBox="1"/>
            <p:nvPr/>
          </p:nvSpPr>
          <p:spPr>
            <a:xfrm>
              <a:off x="1524000" y="4191000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dirty="0" smtClean="0"/>
                <a:t>	</a:t>
              </a:r>
              <a:r>
                <a:rPr lang="en-US" sz="24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3 </a:t>
              </a:r>
              <a:r>
                <a:rPr lang="en-US" sz="24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4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H</a:t>
              </a:r>
              <a:r>
                <a:rPr lang="en-US" sz="2400" baseline="-250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</a:t>
              </a:r>
              <a:r>
                <a:rPr lang="en-US" sz="2400" dirty="0" smtClean="0">
                  <a:solidFill>
                    <a:schemeClr val="tx2"/>
                  </a:solidFill>
                </a:rPr>
                <a:t>	</a:t>
              </a:r>
            </a:p>
            <a:p>
              <a:pPr algn="ctr">
                <a:tabLst>
                  <a:tab pos="1031875" algn="ctr"/>
                </a:tabLst>
              </a:pPr>
              <a:r>
                <a:rPr lang="en-US" sz="2400" dirty="0" smtClean="0">
                  <a:solidFill>
                    <a:schemeClr val="tx2"/>
                  </a:solidFill>
                </a:rPr>
                <a:t>1 </a:t>
              </a:r>
              <a:r>
                <a:rPr lang="en-US" sz="24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400" dirty="0" smtClean="0">
                  <a:solidFill>
                    <a:schemeClr val="tx2"/>
                  </a:solidFill>
                </a:rPr>
                <a:t> N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endParaRPr lang="en-US" sz="2400" dirty="0">
                <a:solidFill>
                  <a:schemeClr val="tx2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740310" y="4606498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943600" y="4191000"/>
            <a:ext cx="1828800" cy="830997"/>
            <a:chOff x="1524000" y="4191000"/>
            <a:chExt cx="1676400" cy="830997"/>
          </a:xfrm>
        </p:grpSpPr>
        <p:sp>
          <p:nvSpPr>
            <p:cNvPr id="22" name="TextBox 21"/>
            <p:cNvSpPr txBox="1"/>
            <p:nvPr/>
          </p:nvSpPr>
          <p:spPr>
            <a:xfrm>
              <a:off x="1524000" y="4191000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dirty="0" smtClean="0"/>
                <a:t>	</a:t>
              </a:r>
              <a:r>
                <a:rPr lang="en-US" sz="24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 </a:t>
              </a:r>
              <a:r>
                <a:rPr lang="en-US" sz="24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4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NH</a:t>
              </a:r>
              <a:r>
                <a:rPr lang="en-US" sz="2400" baseline="-250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3</a:t>
              </a:r>
              <a:r>
                <a:rPr lang="en-US" sz="2400" dirty="0" smtClean="0">
                  <a:solidFill>
                    <a:schemeClr val="tx2"/>
                  </a:solidFill>
                </a:rPr>
                <a:t>	</a:t>
              </a:r>
            </a:p>
            <a:p>
              <a:pPr algn="ctr">
                <a:tabLst>
                  <a:tab pos="1031875" algn="ctr"/>
                </a:tabLst>
              </a:pPr>
              <a:r>
                <a:rPr lang="en-US" sz="2400" dirty="0" smtClean="0">
                  <a:solidFill>
                    <a:schemeClr val="tx2"/>
                  </a:solidFill>
                </a:rPr>
                <a:t>1 </a:t>
              </a:r>
              <a:r>
                <a:rPr lang="en-US" sz="24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400" dirty="0" smtClean="0">
                  <a:solidFill>
                    <a:schemeClr val="tx2"/>
                  </a:solidFill>
                </a:rPr>
                <a:t> N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endParaRPr lang="en-US" sz="2400" dirty="0">
                <a:solidFill>
                  <a:schemeClr val="tx2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740310" y="4606498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943600" y="5181600"/>
            <a:ext cx="1828800" cy="830997"/>
            <a:chOff x="1524000" y="4191000"/>
            <a:chExt cx="1676400" cy="830997"/>
          </a:xfrm>
        </p:grpSpPr>
        <p:sp>
          <p:nvSpPr>
            <p:cNvPr id="28" name="TextBox 27"/>
            <p:cNvSpPr txBox="1"/>
            <p:nvPr/>
          </p:nvSpPr>
          <p:spPr>
            <a:xfrm>
              <a:off x="1524000" y="4191000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dirty="0" smtClean="0"/>
                <a:t>	</a:t>
              </a:r>
              <a:r>
                <a:rPr lang="en-US" sz="24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 </a:t>
              </a:r>
              <a:r>
                <a:rPr lang="en-US" sz="24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4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NH</a:t>
              </a:r>
              <a:r>
                <a:rPr lang="en-US" sz="2400" baseline="-250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3</a:t>
              </a:r>
              <a:r>
                <a:rPr lang="en-US" sz="2400" dirty="0" smtClean="0">
                  <a:solidFill>
                    <a:schemeClr val="tx2"/>
                  </a:solidFill>
                </a:rPr>
                <a:t>	</a:t>
              </a:r>
            </a:p>
            <a:p>
              <a:pPr algn="ctr">
                <a:tabLst>
                  <a:tab pos="1031875" algn="ctr"/>
                </a:tabLst>
              </a:pPr>
              <a:r>
                <a:rPr lang="en-US" sz="2400" dirty="0" smtClean="0">
                  <a:solidFill>
                    <a:schemeClr val="tx2"/>
                  </a:solidFill>
                </a:rPr>
                <a:t>3 </a:t>
              </a:r>
              <a:r>
                <a:rPr lang="en-US" sz="24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400" dirty="0" smtClean="0">
                  <a:solidFill>
                    <a:schemeClr val="tx2"/>
                  </a:solidFill>
                </a:rPr>
                <a:t> H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endParaRPr lang="en-US" sz="2400" dirty="0">
                <a:solidFill>
                  <a:schemeClr val="tx2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740310" y="4606498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U8-5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6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62308" cy="1867348"/>
          </a:xfrm>
        </p:spPr>
        <p:txBody>
          <a:bodyPr>
            <a:normAutofit/>
          </a:bodyPr>
          <a:lstStyle/>
          <a:p>
            <a:r>
              <a:rPr lang="en-US" dirty="0" smtClean="0"/>
              <a:t>Which mole ratio should be used?</a:t>
            </a:r>
          </a:p>
          <a:p>
            <a:endParaRPr lang="en-US" dirty="0"/>
          </a:p>
          <a:p>
            <a:r>
              <a:rPr lang="en-US" dirty="0" smtClean="0"/>
              <a:t>The needed mole ratio is the one involving the UNKNOWN and the GIVEN.</a:t>
            </a:r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U8-5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429000" y="4531549"/>
            <a:ext cx="2743200" cy="1031051"/>
            <a:chOff x="1524000" y="4191000"/>
            <a:chExt cx="2133600" cy="624672"/>
          </a:xfrm>
        </p:grpSpPr>
        <p:sp>
          <p:nvSpPr>
            <p:cNvPr id="26" name="TextBox 25"/>
            <p:cNvSpPr txBox="1"/>
            <p:nvPr/>
          </p:nvSpPr>
          <p:spPr>
            <a:xfrm>
              <a:off x="1524000" y="4191000"/>
              <a:ext cx="2133600" cy="624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dirty="0" smtClean="0"/>
                <a:t>	</a:t>
              </a:r>
              <a:r>
                <a:rPr lang="en-US" sz="28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UNKNOWN</a:t>
              </a:r>
              <a:endParaRPr lang="en-US" sz="2800" dirty="0" smtClean="0">
                <a:solidFill>
                  <a:schemeClr val="tx2"/>
                </a:solidFill>
              </a:endParaRPr>
            </a:p>
            <a:p>
              <a:pPr algn="ctr">
                <a:tabLst>
                  <a:tab pos="1031875" algn="ctr"/>
                </a:tabLst>
              </a:pPr>
              <a:r>
                <a:rPr lang="en-US" sz="2800" dirty="0" smtClean="0">
                  <a:solidFill>
                    <a:schemeClr val="tx2"/>
                  </a:solidFill>
                </a:rPr>
                <a:t>GIVEN</a:t>
              </a:r>
              <a:endParaRPr lang="en-US" sz="2800" dirty="0">
                <a:solidFill>
                  <a:schemeClr val="tx2"/>
                </a:solidFill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1740310" y="4492507"/>
              <a:ext cx="17648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664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Chemical Reactions/Equations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262308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Reactant + </a:t>
            </a:r>
            <a:r>
              <a:rPr lang="en-US" dirty="0"/>
              <a:t>Reactant → Product + Product</a:t>
            </a:r>
          </a:p>
          <a:p>
            <a:r>
              <a:rPr lang="en-US" dirty="0" smtClean="0"/>
              <a:t>Balanced chemical equations are written to show chemical changes taking place</a:t>
            </a:r>
          </a:p>
          <a:p>
            <a:r>
              <a:rPr lang="en-US" dirty="0" smtClean="0"/>
              <a:t>Balanced chemical equations reflect the Law of Conservation of Mass</a:t>
            </a:r>
          </a:p>
          <a:p>
            <a:r>
              <a:rPr lang="en-US" dirty="0" smtClean="0"/>
              <a:t>Coefficients balance chemical equations and indicate the relative amounts of substances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REVIEW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0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 Practice, p. 372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#3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HW due 01/29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Stoichiometric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41533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balanced chemical equation for the reaction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Identify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UNKNOWN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GIVEN; </a:t>
            </a:r>
            <a:r>
              <a:rPr lang="en-US" dirty="0"/>
              <a:t>draw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bridge/grid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GIVEN must be 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moles</a:t>
            </a:r>
            <a:r>
              <a:rPr lang="en-US" dirty="0" smtClean="0"/>
              <a:t> or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converted to moles</a:t>
            </a:r>
            <a:r>
              <a:rPr lang="en-US" dirty="0" smtClean="0"/>
              <a:t>.</a:t>
            </a:r>
          </a:p>
          <a:p>
            <a:r>
              <a:rPr lang="en-US" dirty="0"/>
              <a:t>Identify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conversion factor </a:t>
            </a:r>
            <a:r>
              <a:rPr lang="en-US" dirty="0"/>
              <a:t>that will cancel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unit of the GIVEN.</a:t>
            </a:r>
            <a:endParaRPr lang="en-US" dirty="0" smtClean="0"/>
          </a:p>
          <a:p>
            <a:r>
              <a:rPr lang="en-US" dirty="0" smtClean="0"/>
              <a:t>Set up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conversion factors </a:t>
            </a:r>
            <a:r>
              <a:rPr lang="en-US" dirty="0" smtClean="0"/>
              <a:t>and cancel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units</a:t>
            </a:r>
            <a:r>
              <a:rPr lang="en-US" dirty="0" smtClean="0"/>
              <a:t> until the only unit left standing matches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UNKNOWN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math*</a:t>
            </a:r>
            <a:r>
              <a:rPr lang="en-US" dirty="0" smtClean="0"/>
              <a:t> and express the answer to the correct number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significant figures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U8-5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8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8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2" dur="4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Mole-to-Mole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415334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Both the UNKNOWN and the GIVEN are in moles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1608138" indent="-1539875">
              <a:buNone/>
              <a:tabLst>
                <a:tab pos="1608138" algn="l"/>
              </a:tabLst>
            </a:pPr>
            <a:r>
              <a:rPr lang="en-US" u="sng" dirty="0" smtClean="0"/>
              <a:t>Example</a:t>
            </a:r>
            <a:r>
              <a:rPr lang="en-US" dirty="0" smtClean="0"/>
              <a:t>:</a:t>
            </a:r>
            <a:endParaRPr lang="en-US" u="sng" dirty="0" smtClean="0"/>
          </a:p>
          <a:p>
            <a:pPr marL="457200" indent="0">
              <a:buNone/>
            </a:pPr>
            <a:r>
              <a:rPr lang="en-US" dirty="0" smtClean="0"/>
              <a:t>How many moles of ammonia are produced when 10.0 moles of hydrogen react with excess nitrogen?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Mole-to-Mole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40308" y="5329535"/>
            <a:ext cx="5614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3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chemeClr val="tx2"/>
                </a:solidFill>
              </a:rPr>
              <a:t>2 NH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238500" y="3986981"/>
            <a:ext cx="2819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4898648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?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4902838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10.0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14600" y="4038600"/>
            <a:ext cx="3429000" cy="356419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14600" y="49646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excess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6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6" grpId="0" animBg="1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2286000"/>
            <a:ext cx="8229600" cy="2133600"/>
            <a:chOff x="457200" y="471162"/>
            <a:chExt cx="8229600" cy="2133600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838200"/>
              <a:ext cx="8229600" cy="175432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r>
                <a:rPr lang="en-US" dirty="0" smtClean="0"/>
                <a:t>	</a:t>
              </a:r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57200" y="471162"/>
              <a:ext cx="8229600" cy="36933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693738" algn="ctr"/>
                  <a:tab pos="2168525" algn="ctr"/>
                  <a:tab pos="3894138" algn="ctr"/>
                  <a:tab pos="5603875" algn="ctr"/>
                  <a:tab pos="7315200" algn="ctr"/>
                </a:tabLst>
              </a:pPr>
              <a:r>
                <a:rPr lang="en-US" dirty="0" smtClean="0"/>
                <a:t>	UNKNOWN	GIVEN	</a:t>
              </a:r>
              <a:r>
                <a:rPr lang="en-US" dirty="0" err="1" smtClean="0"/>
                <a:t>g→mol</a:t>
              </a:r>
              <a:r>
                <a:rPr lang="en-US" dirty="0" smtClean="0"/>
                <a:t> (G)</a:t>
              </a:r>
              <a:r>
                <a:rPr lang="en-US" dirty="0"/>
                <a:t>	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Mole Ratio</a:t>
              </a:r>
              <a:r>
                <a:rPr lang="en-US" dirty="0"/>
                <a:t>	</a:t>
              </a:r>
              <a:r>
                <a:rPr lang="en-US" dirty="0" err="1" smtClean="0"/>
                <a:t>mol→g</a:t>
              </a:r>
              <a:r>
                <a:rPr lang="en-US" dirty="0" smtClean="0"/>
                <a:t> (U)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81200" y="471162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86600" y="48602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334000" y="48602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81400" y="471162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4" idx="3"/>
            </p:cNvCxnSpPr>
            <p:nvPr/>
          </p:nvCxnSpPr>
          <p:spPr>
            <a:xfrm>
              <a:off x="1981200" y="1715363"/>
              <a:ext cx="6705600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Mole-to-Mole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3352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mol</a:t>
            </a:r>
            <a:r>
              <a:rPr lang="en-US" dirty="0" smtClean="0"/>
              <a:t> NH</a:t>
            </a:r>
            <a:r>
              <a:rPr lang="en-US" baseline="-25000" dirty="0" smtClean="0"/>
              <a:t>3</a:t>
            </a:r>
            <a:r>
              <a:rPr lang="en-US" dirty="0" smtClean="0"/>
              <a:t>  =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3124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10.0 </a:t>
            </a:r>
            <a:r>
              <a:rPr lang="en-US" dirty="0" err="1" smtClean="0"/>
              <a:t>mol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581400" y="2653038"/>
            <a:ext cx="1752600" cy="1764268"/>
            <a:chOff x="3581400" y="2198132"/>
            <a:chExt cx="1752600" cy="176426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581400" y="2198132"/>
              <a:ext cx="17526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581400" y="2212990"/>
              <a:ext cx="17526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562600" y="354260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mol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0308" y="1497687"/>
            <a:ext cx="5614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3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NH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10668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?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81400" y="107099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10.0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84916" y="31681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mol</a:t>
            </a:r>
            <a:r>
              <a:rPr lang="en-US" dirty="0" smtClean="0"/>
              <a:t> NH</a:t>
            </a:r>
            <a:r>
              <a:rPr lang="en-US" baseline="-25000" dirty="0" smtClean="0"/>
              <a:t>3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67000" y="3260467"/>
            <a:ext cx="3998656" cy="559133"/>
            <a:chOff x="2667000" y="3260467"/>
            <a:chExt cx="3998656" cy="559133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2667000" y="3260467"/>
              <a:ext cx="723900" cy="184666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5941756" y="3634934"/>
              <a:ext cx="723900" cy="184666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7086600" y="2620516"/>
            <a:ext cx="1600200" cy="1764268"/>
            <a:chOff x="7086600" y="2667896"/>
            <a:chExt cx="1600200" cy="176426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7086600" y="2667896"/>
              <a:ext cx="1600200" cy="173455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7086600" y="2682754"/>
              <a:ext cx="16002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676400" y="4432164"/>
            <a:ext cx="2133600" cy="523220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=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6.67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 NH</a:t>
            </a:r>
            <a:r>
              <a:rPr lang="en-US" sz="2200" b="1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62600" y="3593068"/>
            <a:ext cx="403316" cy="276999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486400" y="3228201"/>
            <a:ext cx="403316" cy="276999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1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5" grpId="0"/>
      <p:bldP spid="23" grpId="0"/>
      <p:bldP spid="32" grpId="0"/>
      <p:bldP spid="32" grpId="1"/>
      <p:bldP spid="29" grpId="0"/>
      <p:bldP spid="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Mole-to-Mole Conversions</a:t>
            </a:r>
            <a:br>
              <a:rPr lang="en-US" dirty="0" smtClean="0"/>
            </a:br>
            <a:r>
              <a:rPr lang="en-US" sz="3100" dirty="0" smtClean="0"/>
              <a:t>Practice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4153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many moles of zinc chloride will be formed when 17.0 moles of hydrochloric acid react with excess zinc metal?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many mole ratios are possible for this equation?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Mole-to-Mole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3736" y="4267201"/>
            <a:ext cx="545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19400" y="2718620"/>
            <a:ext cx="320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53000" y="3809999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?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3603" y="381000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17.0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09018" y="4267201"/>
            <a:ext cx="1319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/>
                </a:solidFill>
              </a:rPr>
              <a:t>HCl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4267200"/>
            <a:ext cx="152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+    Zn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4267201"/>
            <a:ext cx="1378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    ZnCl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7401" y="4267201"/>
            <a:ext cx="152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+     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426720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057401" y="2794820"/>
            <a:ext cx="4572000" cy="329380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743200" y="5634335"/>
            <a:ext cx="52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12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600" y="38978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excess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Mole-to-Mole Conversions</a:t>
            </a:r>
            <a:br>
              <a:rPr lang="en-US" dirty="0" smtClean="0"/>
            </a:br>
            <a:r>
              <a:rPr lang="en-US" sz="3100" dirty="0" smtClean="0"/>
              <a:t>Practice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4153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all possible mole ratios for the balanced equation.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Mole-to-Mole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12010" y="1806714"/>
            <a:ext cx="3910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HCl</a:t>
            </a:r>
            <a:r>
              <a:rPr lang="en-US" sz="2400" dirty="0" smtClean="0">
                <a:solidFill>
                  <a:schemeClr val="tx2"/>
                </a:solidFill>
              </a:rPr>
              <a:t>  + Zn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 </a:t>
            </a:r>
            <a:r>
              <a:rPr lang="en-US" sz="2400" dirty="0" smtClean="0">
                <a:solidFill>
                  <a:schemeClr val="tx2"/>
                </a:solidFill>
              </a:rPr>
              <a:t>ZnCl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>
                <a:solidFill>
                  <a:schemeClr val="tx2"/>
                </a:solidFill>
              </a:rPr>
              <a:t>+  </a:t>
            </a:r>
            <a:r>
              <a:rPr lang="en-US" sz="2400" dirty="0" smtClean="0">
                <a:solidFill>
                  <a:schemeClr val="tx2"/>
                </a:solidFill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endParaRPr lang="en-US" sz="2400" baseline="-25000" dirty="0">
              <a:solidFill>
                <a:schemeClr val="tx2"/>
              </a:solidFill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88429" y="4626061"/>
            <a:ext cx="1378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  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40543" y="3795252"/>
            <a:ext cx="6860457" cy="2072148"/>
            <a:chOff x="1140543" y="3795252"/>
            <a:chExt cx="6860457" cy="2072148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140543" y="3810000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769510" y="4876800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769510" y="5867400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908756" y="4876800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913672" y="5867400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971800" y="5867400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140543" y="4847303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971800" y="4866968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140543" y="5867400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769510" y="3810000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900155" y="3795252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971800" y="3810000"/>
              <a:ext cx="12314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838200" y="3394499"/>
            <a:ext cx="7467600" cy="2888399"/>
            <a:chOff x="838200" y="3394499"/>
            <a:chExt cx="7467600" cy="2888399"/>
          </a:xfrm>
        </p:grpSpPr>
        <p:sp>
          <p:nvSpPr>
            <p:cNvPr id="20" name="TextBox 19"/>
            <p:cNvSpPr txBox="1"/>
            <p:nvPr/>
          </p:nvSpPr>
          <p:spPr>
            <a:xfrm>
              <a:off x="918088" y="3394501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/>
                <a:t>	</a:t>
              </a:r>
              <a:r>
                <a:rPr lang="en-US" sz="2200" dirty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</a:t>
              </a:r>
              <a:r>
                <a:rPr lang="en-US" sz="22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</a:t>
              </a:r>
              <a:r>
                <a:rPr lang="en-US" sz="22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HCl</a:t>
              </a:r>
              <a:r>
                <a:rPr lang="en-US" sz="2400" dirty="0" smtClean="0">
                  <a:solidFill>
                    <a:schemeClr val="tx2"/>
                  </a:solidFill>
                </a:rPr>
                <a:t>	</a:t>
              </a:r>
            </a:p>
            <a:p>
              <a:pPr algn="ctr">
                <a:tabLst>
                  <a:tab pos="1031875" algn="ctr"/>
                </a:tabLst>
              </a:pPr>
              <a:r>
                <a:rPr lang="en-US" sz="2200" dirty="0" smtClean="0">
                  <a:solidFill>
                    <a:schemeClr val="tx2"/>
                  </a:solid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</a:rPr>
                <a:t> Zn</a:t>
              </a:r>
              <a:endParaRPr lang="en-US" sz="2200" dirty="0">
                <a:solidFill>
                  <a:schemeClr val="tx2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38200" y="4426803"/>
              <a:ext cx="182511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/>
                <a:t>	</a:t>
              </a:r>
              <a:r>
                <a:rPr lang="en-US" sz="2200" dirty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</a:t>
              </a:r>
              <a:r>
                <a:rPr lang="en-US" sz="22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</a:t>
              </a:r>
              <a:r>
                <a:rPr lang="en-US" sz="22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HCl</a:t>
              </a:r>
              <a:r>
                <a:rPr lang="en-US" sz="2400" dirty="0" smtClean="0">
                  <a:solidFill>
                    <a:schemeClr val="tx2"/>
                  </a:solidFill>
                </a:rPr>
                <a:t>	</a:t>
              </a:r>
            </a:p>
            <a:p>
              <a:pPr algn="ctr">
                <a:tabLst>
                  <a:tab pos="1031875" algn="ctr"/>
                </a:tabLst>
              </a:pPr>
              <a:r>
                <a:rPr lang="en-US" sz="2200" dirty="0" smtClean="0">
                  <a:solidFill>
                    <a:schemeClr val="tx2"/>
                  </a:solid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</a:rPr>
                <a:t> ZnCl</a:t>
              </a:r>
              <a:r>
                <a:rPr lang="en-US" sz="2200" baseline="-25000" dirty="0" smtClean="0">
                  <a:solidFill>
                    <a:schemeClr val="tx2"/>
                  </a:solidFill>
                </a:rPr>
                <a:t>2</a:t>
              </a:r>
              <a:endParaRPr lang="en-US" sz="22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46357" y="5451901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/>
                <a:t>	</a:t>
              </a:r>
              <a:r>
                <a:rPr lang="en-US" sz="2200" dirty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</a:t>
              </a:r>
              <a:r>
                <a:rPr lang="en-US" sz="22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</a:t>
              </a:r>
              <a:r>
                <a:rPr lang="en-US" sz="22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HCl</a:t>
              </a:r>
              <a:r>
                <a:rPr lang="en-US" sz="2400" dirty="0" smtClean="0">
                  <a:solidFill>
                    <a:schemeClr val="tx2"/>
                  </a:solidFill>
                </a:rPr>
                <a:t>	</a:t>
              </a:r>
            </a:p>
            <a:p>
              <a:pPr algn="ctr">
                <a:tabLst>
                  <a:tab pos="1031875" algn="ctr"/>
                </a:tabLst>
              </a:pPr>
              <a:r>
                <a:rPr lang="en-US" sz="2200" dirty="0" smtClean="0">
                  <a:solidFill>
                    <a:schemeClr val="tx2"/>
                  </a:solid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</a:rPr>
                <a:t> H</a:t>
              </a:r>
              <a:r>
                <a:rPr lang="en-US" sz="2200" baseline="-25000" dirty="0" smtClean="0">
                  <a:solidFill>
                    <a:schemeClr val="tx2"/>
                  </a:solidFill>
                </a:rPr>
                <a:t>2</a:t>
              </a:r>
              <a:endParaRPr lang="en-US" sz="22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7000" y="3394501"/>
              <a:ext cx="182511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/>
                <a:t>	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Zn</a:t>
              </a:r>
              <a:endParaRPr lang="en-US" sz="2400" dirty="0" smtClean="0">
                <a:solidFill>
                  <a:schemeClr val="tx2"/>
                </a:solidFill>
              </a:endParaRPr>
            </a:p>
            <a:p>
              <a:pPr algn="ctr">
                <a:tabLst>
                  <a:tab pos="1031875" algn="ctr"/>
                </a:tabLst>
              </a:pPr>
              <a:r>
                <a:rPr lang="en-US" sz="2200" dirty="0" smtClean="0">
                  <a:solidFill>
                    <a:schemeClr val="tx2"/>
                  </a:solid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</a:rPr>
                <a:t> ZnCl</a:t>
              </a:r>
              <a:r>
                <a:rPr lang="en-US" sz="2200" baseline="-25000" dirty="0" smtClean="0">
                  <a:solidFill>
                    <a:schemeClr val="tx2"/>
                  </a:solidFill>
                </a:rPr>
                <a:t>2</a:t>
              </a:r>
              <a:endParaRPr lang="en-US" sz="22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43200" y="4451469"/>
              <a:ext cx="1676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/>
                <a:t>	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Zn</a:t>
              </a:r>
              <a:endParaRPr lang="en-US" sz="2400" dirty="0" smtClean="0">
                <a:solidFill>
                  <a:schemeClr val="tx2"/>
                </a:solidFill>
              </a:endParaRPr>
            </a:p>
            <a:p>
              <a:pPr algn="ctr">
                <a:tabLst>
                  <a:tab pos="1031875" algn="ctr"/>
                </a:tabLst>
              </a:pPr>
              <a:r>
                <a:rPr lang="en-US" sz="2200" dirty="0" smtClean="0">
                  <a:solidFill>
                    <a:schemeClr val="tx2"/>
                  </a:solid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</a:rPr>
                <a:t> H</a:t>
              </a:r>
              <a:r>
                <a:rPr lang="en-US" sz="2200" baseline="-25000" dirty="0" smtClean="0">
                  <a:solidFill>
                    <a:schemeClr val="tx2"/>
                  </a:solidFill>
                </a:rPr>
                <a:t>2</a:t>
              </a:r>
              <a:endParaRPr lang="en-US" sz="22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741356" y="5451900"/>
              <a:ext cx="1676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/>
                <a:t>	</a:t>
              </a:r>
              <a:r>
                <a:rPr lang="en-US" sz="2200" dirty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Zn</a:t>
              </a:r>
              <a:endParaRPr lang="en-US" sz="2400" dirty="0" smtClean="0">
                <a:solidFill>
                  <a:schemeClr val="tx2"/>
                </a:solidFill>
              </a:endParaRPr>
            </a:p>
            <a:p>
              <a:pPr algn="ctr">
                <a:tabLst>
                  <a:tab pos="1031875" algn="ctr"/>
                </a:tabLst>
              </a:pPr>
              <a:r>
                <a:rPr lang="en-US" sz="2200" dirty="0" smtClean="0">
                  <a:solidFill>
                    <a:schemeClr val="tx2"/>
                  </a:solidFill>
                </a:rPr>
                <a:t>2 </a:t>
              </a:r>
              <a:r>
                <a:rPr lang="en-US" sz="22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</a:rPr>
                <a:t> </a:t>
              </a:r>
              <a:r>
                <a:rPr lang="en-US" sz="2200" dirty="0" err="1" smtClean="0">
                  <a:solidFill>
                    <a:schemeClr val="tx2"/>
                  </a:solidFill>
                </a:rPr>
                <a:t>HCl</a:t>
              </a:r>
              <a:endParaRPr lang="en-US" sz="22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572000" y="3394500"/>
              <a:ext cx="1828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ZnCl</a:t>
              </a:r>
              <a:r>
                <a:rPr lang="en-US" sz="2200" baseline="-250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</a:t>
              </a:r>
              <a:endParaRPr lang="en-US" sz="2400" baseline="-25000" dirty="0" smtClean="0">
                <a:solidFill>
                  <a:schemeClr val="tx2"/>
                </a:solidFill>
              </a:endParaRPr>
            </a:p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>
                  <a:solidFill>
                    <a:schemeClr val="tx2"/>
                  </a:solid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</a:rPr>
                <a:t> H</a:t>
              </a:r>
              <a:r>
                <a:rPr lang="en-US" sz="2200" baseline="-25000" dirty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72000" y="4488359"/>
              <a:ext cx="1828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ZnCl</a:t>
              </a:r>
              <a:r>
                <a:rPr lang="en-US" sz="2200" baseline="-250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</a:t>
              </a:r>
              <a:endParaRPr lang="en-US" sz="2400" baseline="-25000" dirty="0" smtClean="0">
                <a:solidFill>
                  <a:schemeClr val="tx2"/>
                </a:solidFill>
              </a:endParaRPr>
            </a:p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>
                  <a:solidFill>
                    <a:schemeClr val="tx2"/>
                  </a:solidFill>
                </a:rPr>
                <a:t>2 </a:t>
              </a:r>
              <a:r>
                <a:rPr lang="en-US" sz="22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</a:rPr>
                <a:t> </a:t>
              </a:r>
              <a:r>
                <a:rPr lang="en-US" sz="2200" dirty="0" err="1" smtClean="0">
                  <a:solidFill>
                    <a:schemeClr val="tx2"/>
                  </a:solidFill>
                </a:rPr>
                <a:t>HCl</a:t>
              </a:r>
              <a:endParaRPr lang="en-US" sz="2200" baseline="-25000" dirty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572000" y="5478959"/>
              <a:ext cx="1828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ZnCl</a:t>
              </a:r>
              <a:r>
                <a:rPr lang="en-US" sz="2200" baseline="-250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</a:t>
              </a:r>
              <a:endParaRPr lang="en-US" sz="2400" baseline="-25000" dirty="0" smtClean="0">
                <a:solidFill>
                  <a:schemeClr val="tx2"/>
                </a:solidFill>
              </a:endParaRPr>
            </a:p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>
                  <a:solidFill>
                    <a:schemeClr val="tx2"/>
                  </a:solid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</a:rPr>
                <a:t> Zn</a:t>
              </a:r>
              <a:endParaRPr lang="en-US" sz="2200" baseline="-25000" dirty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59794" y="3394499"/>
              <a:ext cx="1828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H</a:t>
              </a:r>
              <a:r>
                <a:rPr lang="en-US" sz="2200" baseline="-250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</a:t>
              </a:r>
              <a:endParaRPr lang="en-US" sz="2400" baseline="-25000" dirty="0" smtClean="0">
                <a:solidFill>
                  <a:schemeClr val="tx2"/>
                </a:solidFill>
              </a:endParaRPr>
            </a:p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>
                  <a:solidFill>
                    <a:schemeClr val="tx2"/>
                  </a:solidFill>
                </a:rPr>
                <a:t>2 </a:t>
              </a:r>
              <a:r>
                <a:rPr lang="en-US" sz="22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</a:rPr>
                <a:t> </a:t>
              </a:r>
              <a:r>
                <a:rPr lang="en-US" sz="2200" dirty="0" err="1" smtClean="0">
                  <a:solidFill>
                    <a:schemeClr val="tx2"/>
                  </a:solidFill>
                </a:rPr>
                <a:t>HCl</a:t>
              </a:r>
              <a:endParaRPr lang="en-US" sz="2200" baseline="-25000" dirty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470855" y="5451899"/>
              <a:ext cx="1828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H</a:t>
              </a:r>
              <a:r>
                <a:rPr lang="en-US" sz="2200" baseline="-250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</a:t>
              </a:r>
              <a:endParaRPr lang="en-US" sz="2400" baseline="-25000" dirty="0" smtClean="0">
                <a:solidFill>
                  <a:schemeClr val="tx2"/>
                </a:solidFill>
              </a:endParaRPr>
            </a:p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>
                  <a:solidFill>
                    <a:schemeClr val="tx2"/>
                  </a:solid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</a:rPr>
                <a:t> ZnCl</a:t>
              </a:r>
              <a:r>
                <a:rPr lang="en-US" sz="2200" baseline="-250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</a:t>
              </a:r>
              <a:endParaRPr lang="en-US" sz="2200" baseline="-25000" dirty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77000" y="4482247"/>
              <a:ext cx="1828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 H</a:t>
              </a:r>
              <a:r>
                <a:rPr lang="en-US" sz="2200" baseline="-25000" dirty="0" smtClean="0">
                  <a:solidFill>
                    <a:schemeClr val="tx2"/>
                  </a:solidFill>
                  <a:uFill>
                    <a:solidFill>
                      <a:schemeClr val="tx1"/>
                    </a:solidFill>
                  </a:uFill>
                </a:rPr>
                <a:t>2</a:t>
              </a:r>
              <a:endParaRPr lang="en-US" sz="2400" baseline="-25000" dirty="0" smtClean="0">
                <a:solidFill>
                  <a:schemeClr val="tx2"/>
                </a:solidFill>
              </a:endParaRPr>
            </a:p>
            <a:p>
              <a:pPr algn="ctr">
                <a:tabLst>
                  <a:tab pos="117475" algn="l"/>
                  <a:tab pos="1031875" algn="ctr"/>
                  <a:tab pos="1946275" algn="r"/>
                </a:tabLst>
              </a:pPr>
              <a:r>
                <a:rPr lang="en-US" sz="2200" dirty="0" smtClean="0">
                  <a:solidFill>
                    <a:schemeClr val="tx2"/>
                  </a:solidFill>
                </a:rPr>
                <a:t>1 </a:t>
              </a:r>
              <a:r>
                <a:rPr lang="en-US" sz="2200" dirty="0" err="1" smtClean="0">
                  <a:solidFill>
                    <a:schemeClr val="tx2"/>
                  </a:solidFill>
                </a:rPr>
                <a:t>mol</a:t>
              </a:r>
              <a:r>
                <a:rPr lang="en-US" sz="2200" dirty="0" smtClean="0">
                  <a:solidFill>
                    <a:schemeClr val="tx2"/>
                  </a:solidFill>
                </a:rPr>
                <a:t> Zn</a:t>
              </a:r>
              <a:endParaRPr lang="en-US" sz="2200" baseline="-25000" dirty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endParaRPr>
            </a:p>
          </p:txBody>
        </p:sp>
      </p:grpSp>
      <p:sp>
        <p:nvSpPr>
          <p:cNvPr id="5" name="Oval 4"/>
          <p:cNvSpPr/>
          <p:nvPr/>
        </p:nvSpPr>
        <p:spPr>
          <a:xfrm>
            <a:off x="4648200" y="4343400"/>
            <a:ext cx="1676400" cy="1108499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912556" y="4343402"/>
            <a:ext cx="1676400" cy="1108499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6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4" grpId="0" animBg="1"/>
      <p:bldP spid="44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2286000"/>
            <a:ext cx="8229600" cy="2135894"/>
            <a:chOff x="457200" y="1828800"/>
            <a:chExt cx="8229600" cy="2135894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2193216"/>
              <a:ext cx="8229600" cy="175432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r>
                <a:rPr lang="en-US" dirty="0" smtClean="0"/>
                <a:t>	</a:t>
              </a:r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57200" y="1828800"/>
              <a:ext cx="8229600" cy="36933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693738" algn="ctr"/>
                  <a:tab pos="2168525" algn="ctr"/>
                  <a:tab pos="3894138" algn="ctr"/>
                  <a:tab pos="5603875" algn="ctr"/>
                  <a:tab pos="7315200" algn="ctr"/>
                </a:tabLst>
              </a:pPr>
              <a:r>
                <a:rPr lang="en-US" dirty="0" smtClean="0"/>
                <a:t>	UNKNOWN	GIVEN	</a:t>
              </a:r>
              <a:r>
                <a:rPr lang="en-US" dirty="0" err="1" smtClean="0"/>
                <a:t>g→mol</a:t>
              </a:r>
              <a:r>
                <a:rPr lang="en-US" dirty="0" smtClean="0"/>
                <a:t> (G)</a:t>
              </a:r>
              <a:r>
                <a:rPr lang="en-US" dirty="0"/>
                <a:t>	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Mole Ratio</a:t>
              </a:r>
              <a:r>
                <a:rPr lang="en-US" dirty="0"/>
                <a:t>	</a:t>
              </a:r>
              <a:r>
                <a:rPr lang="en-US" dirty="0" err="1" smtClean="0"/>
                <a:t>mol→g</a:t>
              </a:r>
              <a:r>
                <a:rPr lang="en-US" dirty="0" smtClean="0"/>
                <a:t> (U)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812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866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3340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81400" y="1845952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4" idx="3"/>
            </p:cNvCxnSpPr>
            <p:nvPr/>
          </p:nvCxnSpPr>
          <p:spPr>
            <a:xfrm>
              <a:off x="1981200" y="3070379"/>
              <a:ext cx="6705600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Mole-to-Mole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352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mol</a:t>
            </a:r>
            <a:r>
              <a:rPr lang="en-US" dirty="0" smtClean="0"/>
              <a:t> ZnCl</a:t>
            </a:r>
            <a:r>
              <a:rPr lang="en-US" baseline="-25000" dirty="0" smtClean="0"/>
              <a:t>2</a:t>
            </a:r>
            <a:r>
              <a:rPr lang="en-US" dirty="0" smtClean="0"/>
              <a:t>  =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1200" y="3124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17.0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err="1" smtClean="0"/>
              <a:t>HCl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581400" y="2653038"/>
            <a:ext cx="1752600" cy="1764268"/>
            <a:chOff x="3581400" y="2198132"/>
            <a:chExt cx="1752600" cy="176426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581400" y="2198132"/>
              <a:ext cx="17526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581400" y="2212990"/>
              <a:ext cx="17526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524500" y="354260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err="1" smtClean="0"/>
              <a:t>HCl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24400" y="10668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?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38400" y="1090655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17.0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24500" y="31681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ZnCl</a:t>
            </a:r>
            <a:r>
              <a:rPr lang="en-US" baseline="-25000" dirty="0" smtClean="0"/>
              <a:t>2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7086600" y="2667896"/>
            <a:ext cx="1600200" cy="1764268"/>
            <a:chOff x="7086600" y="2667896"/>
            <a:chExt cx="1600200" cy="176426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7086600" y="2667896"/>
              <a:ext cx="1600200" cy="173455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7086600" y="2682754"/>
              <a:ext cx="16002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676400" y="4432164"/>
            <a:ext cx="2438400" cy="523220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=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8.50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 ZnCl</a:t>
            </a:r>
            <a:r>
              <a:rPr lang="en-US" sz="22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16774" y="1501877"/>
            <a:ext cx="3910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HCl</a:t>
            </a:r>
            <a:r>
              <a:rPr lang="en-US" sz="2400" dirty="0" smtClean="0">
                <a:solidFill>
                  <a:schemeClr val="tx2"/>
                </a:solidFill>
              </a:rPr>
              <a:t>  + Zn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 </a:t>
            </a:r>
            <a:r>
              <a:rPr lang="en-US" sz="2400" dirty="0" smtClean="0">
                <a:solidFill>
                  <a:schemeClr val="tx2"/>
                </a:solidFill>
              </a:rPr>
              <a:t>ZnCl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>
                <a:solidFill>
                  <a:schemeClr val="tx2"/>
                </a:solidFill>
              </a:rPr>
              <a:t>+  </a:t>
            </a:r>
            <a:r>
              <a:rPr lang="en-US" sz="2400" dirty="0" smtClean="0">
                <a:solidFill>
                  <a:schemeClr val="tx2"/>
                </a:solidFill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endParaRPr lang="en-US" sz="2400" baseline="-25000" dirty="0">
              <a:solidFill>
                <a:schemeClr val="tx2"/>
              </a:solidFill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590800" y="3308866"/>
            <a:ext cx="4267200" cy="474719"/>
            <a:chOff x="2590800" y="3308866"/>
            <a:chExt cx="4267200" cy="474719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2590800" y="3308866"/>
              <a:ext cx="914400" cy="76201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5943600" y="3707384"/>
              <a:ext cx="914400" cy="76201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61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6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5" grpId="0"/>
      <p:bldP spid="23" grpId="0"/>
      <p:bldP spid="32" grpId="0"/>
      <p:bldP spid="32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Mole-to-Mole Conversions</a:t>
            </a:r>
            <a:br>
              <a:rPr lang="en-US" dirty="0" smtClean="0"/>
            </a:br>
            <a:r>
              <a:rPr lang="en-US" sz="3100" dirty="0" smtClean="0"/>
              <a:t>Practice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643308" cy="4153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Potassium chlorate decomposes into potassium chloride and oxygen. How many moles of oxygen are formed when 3.20 moles KClO</a:t>
            </a:r>
            <a:r>
              <a:rPr lang="en-US" baseline="-25000" dirty="0" smtClean="0"/>
              <a:t>3</a:t>
            </a:r>
            <a:r>
              <a:rPr lang="en-US" dirty="0" smtClean="0"/>
              <a:t> decompose?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the mole ratios involving the UNKNOWN and the GIVEN in the problem.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Mole-to-Mole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1" y="4267202"/>
            <a:ext cx="545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019800" y="3048000"/>
            <a:ext cx="2590800" cy="61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38800" y="38100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?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3810001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3.20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0019" y="4267202"/>
            <a:ext cx="1319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KClO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83629" y="4267202"/>
            <a:ext cx="1378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    </a:t>
            </a:r>
            <a:r>
              <a:rPr lang="en-US" sz="2400" dirty="0" err="1" smtClean="0">
                <a:solidFill>
                  <a:schemeClr val="tx2"/>
                </a:solidFill>
              </a:rPr>
              <a:t>KCl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1" y="4267202"/>
            <a:ext cx="152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+      O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733800" y="3136490"/>
            <a:ext cx="2590800" cy="329380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398709" y="426720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23155" y="426720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86000" y="5669577"/>
            <a:ext cx="1993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7475" algn="l"/>
                <a:tab pos="1031875" algn="ctr"/>
                <a:tab pos="1946275" algn="r"/>
              </a:tabLst>
            </a:pPr>
            <a:r>
              <a:rPr lang="en-US" sz="22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3 </a:t>
            </a:r>
            <a:r>
              <a:rPr lang="en-US" sz="2200" dirty="0" err="1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mol</a:t>
            </a:r>
            <a:r>
              <a:rPr lang="en-US" sz="22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 O</a:t>
            </a:r>
            <a:r>
              <a:rPr lang="en-US" sz="2200" baseline="-250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2</a:t>
            </a:r>
            <a:endParaRPr lang="en-US" sz="2200" dirty="0" smtClean="0">
              <a:solidFill>
                <a:schemeClr val="tx2"/>
              </a:solidFill>
            </a:endParaRPr>
          </a:p>
          <a:p>
            <a:pPr algn="ctr">
              <a:tabLst>
                <a:tab pos="1031875" algn="ctr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2 </a:t>
            </a:r>
            <a:r>
              <a:rPr lang="en-US" sz="2200" dirty="0" err="1" smtClean="0">
                <a:solidFill>
                  <a:schemeClr val="tx2"/>
                </a:solidFill>
              </a:rPr>
              <a:t>mol</a:t>
            </a:r>
            <a:r>
              <a:rPr lang="en-US" sz="2200" dirty="0" smtClean="0">
                <a:solidFill>
                  <a:schemeClr val="tx2"/>
                </a:solidFill>
              </a:rPr>
              <a:t> KClO</a:t>
            </a:r>
            <a:r>
              <a:rPr lang="en-US" sz="2200" baseline="-25000" dirty="0" smtClean="0">
                <a:solidFill>
                  <a:schemeClr val="tx2"/>
                </a:solidFill>
              </a:rPr>
              <a:t>3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93108" y="5661025"/>
            <a:ext cx="1993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7475" algn="l"/>
                <a:tab pos="1031875" algn="ctr"/>
                <a:tab pos="1946275" algn="r"/>
              </a:tabLst>
            </a:pPr>
            <a:r>
              <a:rPr lang="en-US" sz="22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2 </a:t>
            </a:r>
            <a:r>
              <a:rPr lang="en-US" sz="2200" dirty="0" err="1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mol</a:t>
            </a:r>
            <a:r>
              <a:rPr lang="en-US" sz="22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 KClO</a:t>
            </a:r>
            <a:r>
              <a:rPr lang="en-US" sz="2200" baseline="-250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3</a:t>
            </a:r>
            <a:endParaRPr lang="en-US" sz="2200" dirty="0" smtClean="0">
              <a:solidFill>
                <a:schemeClr val="tx2"/>
              </a:solidFill>
            </a:endParaRPr>
          </a:p>
          <a:p>
            <a:pPr algn="ctr">
              <a:tabLst>
                <a:tab pos="1031875" algn="ctr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3 </a:t>
            </a:r>
            <a:r>
              <a:rPr lang="en-US" sz="2200" dirty="0" err="1" smtClean="0">
                <a:solidFill>
                  <a:schemeClr val="tx2"/>
                </a:solidFill>
              </a:rPr>
              <a:t>mol</a:t>
            </a:r>
            <a:r>
              <a:rPr lang="en-US" sz="2200" dirty="0" smtClean="0">
                <a:solidFill>
                  <a:schemeClr val="tx2"/>
                </a:solidFill>
              </a:rPr>
              <a:t> O</a:t>
            </a:r>
            <a:r>
              <a:rPr lang="en-US" sz="2200" baseline="-25000" dirty="0" smtClean="0">
                <a:solidFill>
                  <a:schemeClr val="tx2"/>
                </a:solidFill>
              </a:rPr>
              <a:t>2</a:t>
            </a:r>
            <a:endParaRPr lang="en-US" sz="2200" dirty="0">
              <a:solidFill>
                <a:schemeClr val="tx2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476500" y="6055435"/>
            <a:ext cx="153014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257801" y="6054298"/>
            <a:ext cx="16763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286000" y="5661025"/>
            <a:ext cx="1897629" cy="777993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9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2" grpId="0"/>
      <p:bldP spid="14" grpId="0"/>
      <p:bldP spid="15" grpId="0"/>
      <p:bldP spid="16" grpId="0"/>
      <p:bldP spid="17" grpId="0" animBg="1"/>
      <p:bldP spid="19" grpId="0"/>
      <p:bldP spid="20" grpId="0"/>
      <p:bldP spid="23" grpId="0"/>
      <p:bldP spid="26" grpId="0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2286000"/>
            <a:ext cx="8229600" cy="2135894"/>
            <a:chOff x="457200" y="1828800"/>
            <a:chExt cx="8229600" cy="2135894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2193216"/>
              <a:ext cx="8229600" cy="175432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r>
                <a:rPr lang="en-US" dirty="0" smtClean="0"/>
                <a:t>	</a:t>
              </a:r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57200" y="1828800"/>
              <a:ext cx="8229600" cy="36933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693738" algn="ctr"/>
                  <a:tab pos="2168525" algn="ctr"/>
                  <a:tab pos="3894138" algn="ctr"/>
                  <a:tab pos="5603875" algn="ctr"/>
                  <a:tab pos="7315200" algn="ctr"/>
                </a:tabLst>
              </a:pPr>
              <a:r>
                <a:rPr lang="en-US" dirty="0" smtClean="0"/>
                <a:t>	UNKNOWN	GIVEN	</a:t>
              </a:r>
              <a:r>
                <a:rPr lang="en-US" dirty="0" err="1" smtClean="0"/>
                <a:t>g→mol</a:t>
              </a:r>
              <a:r>
                <a:rPr lang="en-US" dirty="0" smtClean="0"/>
                <a:t> (G)</a:t>
              </a:r>
              <a:r>
                <a:rPr lang="en-US" dirty="0"/>
                <a:t>	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Mole Ratio</a:t>
              </a:r>
              <a:r>
                <a:rPr lang="en-US" dirty="0"/>
                <a:t>	</a:t>
              </a:r>
              <a:r>
                <a:rPr lang="en-US" dirty="0" err="1" smtClean="0"/>
                <a:t>mol→g</a:t>
              </a:r>
              <a:r>
                <a:rPr lang="en-US" dirty="0" smtClean="0"/>
                <a:t> (U)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812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866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3340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81400" y="1845952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4" idx="3"/>
            </p:cNvCxnSpPr>
            <p:nvPr/>
          </p:nvCxnSpPr>
          <p:spPr>
            <a:xfrm>
              <a:off x="1981200" y="3070379"/>
              <a:ext cx="6705600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Mole-to-Mole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352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mol</a:t>
            </a:r>
            <a:r>
              <a:rPr lang="en-US" dirty="0" smtClean="0"/>
              <a:t> O</a:t>
            </a:r>
            <a:r>
              <a:rPr lang="en-US" baseline="-25000" dirty="0" smtClean="0"/>
              <a:t>2</a:t>
            </a:r>
            <a:r>
              <a:rPr lang="en-US" dirty="0" smtClean="0"/>
              <a:t>  =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70587" y="3165365"/>
            <a:ext cx="18288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3.20 </a:t>
            </a:r>
            <a:r>
              <a:rPr lang="en-US" sz="1700" dirty="0" err="1" smtClean="0"/>
              <a:t>mol</a:t>
            </a:r>
            <a:r>
              <a:rPr lang="en-US" sz="1700" dirty="0" smtClean="0"/>
              <a:t> KClO</a:t>
            </a:r>
            <a:r>
              <a:rPr lang="en-US" sz="1700" baseline="-25000" dirty="0" smtClean="0"/>
              <a:t>3</a:t>
            </a:r>
            <a:endParaRPr lang="en-US" sz="1700" baseline="-25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3581400" y="2653038"/>
            <a:ext cx="1752600" cy="1764268"/>
            <a:chOff x="3581400" y="2198132"/>
            <a:chExt cx="1752600" cy="176426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581400" y="2198132"/>
              <a:ext cx="17526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581400" y="2212990"/>
              <a:ext cx="17526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447071" y="3557459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 </a:t>
            </a:r>
            <a:r>
              <a:rPr lang="en-US" dirty="0" err="1" smtClean="0"/>
              <a:t>mol</a:t>
            </a:r>
            <a:r>
              <a:rPr lang="en-US" dirty="0" smtClean="0"/>
              <a:t> KClO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6400" y="10668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?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0" y="1090655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3.20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24500" y="31681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 </a:t>
            </a:r>
            <a:r>
              <a:rPr lang="en-US" dirty="0" err="1" smtClean="0"/>
              <a:t>mol</a:t>
            </a:r>
            <a:r>
              <a:rPr lang="en-US" dirty="0" smtClean="0"/>
              <a:t> O</a:t>
            </a:r>
            <a:r>
              <a:rPr lang="en-US" baseline="-25000" dirty="0" smtClean="0"/>
              <a:t>2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7086600" y="2667896"/>
            <a:ext cx="1600200" cy="1764268"/>
            <a:chOff x="7086600" y="2667896"/>
            <a:chExt cx="1600200" cy="176426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7086600" y="2667896"/>
              <a:ext cx="1600200" cy="173455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7086600" y="2682754"/>
              <a:ext cx="16002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676400" y="4432164"/>
            <a:ext cx="2438400" cy="523220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=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4.80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 O</a:t>
            </a:r>
            <a:r>
              <a:rPr lang="en-US" sz="22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67000" y="1501877"/>
            <a:ext cx="3910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KClO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 </a:t>
            </a:r>
            <a:r>
              <a:rPr lang="en-US" sz="24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KCl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>
                <a:solidFill>
                  <a:schemeClr val="tx2"/>
                </a:solidFill>
              </a:rPr>
              <a:t>+  </a:t>
            </a:r>
            <a:r>
              <a:rPr lang="en-US" sz="2400" dirty="0" smtClean="0">
                <a:solidFill>
                  <a:schemeClr val="tx2"/>
                </a:solidFill>
              </a:rPr>
              <a:t>3 O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endParaRPr lang="en-US" sz="2400" baseline="-25000" dirty="0">
              <a:solidFill>
                <a:schemeClr val="tx2"/>
              </a:solidFill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514600" y="3308866"/>
            <a:ext cx="4267200" cy="474719"/>
            <a:chOff x="2590800" y="3308866"/>
            <a:chExt cx="4267200" cy="474719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2590800" y="3308866"/>
              <a:ext cx="914400" cy="76201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5943600" y="3707384"/>
              <a:ext cx="914400" cy="76201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9296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6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5" grpId="0"/>
      <p:bldP spid="23" grpId="0"/>
      <p:bldP spid="32" grpId="0"/>
      <p:bldP spid="32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 Practice, p. 375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#11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HW due 02/04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88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Conversion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262308" cy="4800600"/>
          </a:xfrm>
        </p:spPr>
        <p:txBody>
          <a:bodyPr>
            <a:normAutofit fontScale="92500" lnSpcReduction="10000"/>
          </a:bodyPr>
          <a:lstStyle/>
          <a:p>
            <a:pPr marL="395288" indent="-327025">
              <a:buFont typeface="+mj-lt"/>
              <a:buAutoNum type="arabicPeriod"/>
            </a:pPr>
            <a:r>
              <a:rPr lang="en-US" dirty="0" smtClean="0"/>
              <a:t>Avogadro’s number and moles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= 6.02 x 10</a:t>
            </a:r>
            <a:r>
              <a:rPr lang="en-US" baseline="30000" dirty="0" smtClean="0"/>
              <a:t>23</a:t>
            </a:r>
            <a:r>
              <a:rPr lang="en-US" dirty="0" smtClean="0"/>
              <a:t> representative particles</a:t>
            </a:r>
          </a:p>
          <a:p>
            <a:pPr lvl="1"/>
            <a:r>
              <a:rPr lang="en-US" dirty="0" smtClean="0"/>
              <a:t>Representative particles:</a:t>
            </a:r>
          </a:p>
          <a:p>
            <a:pPr lvl="2"/>
            <a:r>
              <a:rPr lang="en-US" sz="2100" b="1" dirty="0">
                <a:solidFill>
                  <a:schemeClr val="accent2"/>
                </a:solidFill>
              </a:rPr>
              <a:t>Atoms</a:t>
            </a:r>
            <a:r>
              <a:rPr lang="en-US" dirty="0" smtClean="0"/>
              <a:t> – element from periodic table</a:t>
            </a:r>
          </a:p>
          <a:p>
            <a:pPr lvl="2"/>
            <a:r>
              <a:rPr lang="en-US" sz="2100" b="1" dirty="0">
                <a:solidFill>
                  <a:schemeClr val="accent2"/>
                </a:solidFill>
              </a:rPr>
              <a:t>Ions</a:t>
            </a:r>
            <a:r>
              <a:rPr lang="en-US" sz="2100" dirty="0" smtClean="0"/>
              <a:t> </a:t>
            </a:r>
            <a:r>
              <a:rPr lang="en-US" dirty="0" smtClean="0"/>
              <a:t>– charged atom (due to loss/gain of e</a:t>
            </a:r>
            <a:r>
              <a:rPr lang="en-US" baseline="30000" dirty="0" smtClean="0"/>
              <a:t>–</a:t>
            </a:r>
            <a:r>
              <a:rPr lang="en-US" dirty="0" smtClean="0"/>
              <a:t>)</a:t>
            </a:r>
          </a:p>
          <a:p>
            <a:pPr lvl="2"/>
            <a:r>
              <a:rPr lang="en-US" sz="2100" b="1" dirty="0">
                <a:solidFill>
                  <a:schemeClr val="accent2"/>
                </a:solidFill>
              </a:rPr>
              <a:t>Formula units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– ionic compound</a:t>
            </a:r>
          </a:p>
          <a:p>
            <a:pPr lvl="2"/>
            <a:r>
              <a:rPr lang="en-US" sz="2100" b="1" dirty="0">
                <a:solidFill>
                  <a:schemeClr val="accent2"/>
                </a:solidFill>
              </a:rPr>
              <a:t>Molecules</a:t>
            </a:r>
            <a:r>
              <a:rPr lang="en-US" dirty="0" smtClean="0"/>
              <a:t> – covalent compound</a:t>
            </a:r>
          </a:p>
          <a:p>
            <a:pPr marL="395288" indent="-327025">
              <a:buFont typeface="+mj-lt"/>
              <a:buAutoNum type="arabicPeriod"/>
            </a:pPr>
            <a:r>
              <a:rPr lang="en-US" dirty="0" smtClean="0"/>
              <a:t>Molar mass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= </a:t>
            </a:r>
            <a:r>
              <a:rPr lang="en-US" dirty="0" smtClean="0">
                <a:sym typeface="Wingdings"/>
              </a:rPr>
              <a:t> </a:t>
            </a:r>
            <a:r>
              <a:rPr lang="en-US" dirty="0" smtClean="0"/>
              <a:t>g of substance</a:t>
            </a:r>
          </a:p>
          <a:p>
            <a:pPr marL="917575" lvl="1" indent="0">
              <a:buNone/>
            </a:pPr>
            <a:r>
              <a:rPr lang="en-US" dirty="0" smtClean="0"/>
              <a:t>where </a:t>
            </a:r>
            <a:r>
              <a:rPr lang="en-US" dirty="0" smtClean="0">
                <a:sym typeface="Wingdings"/>
              </a:rPr>
              <a:t> = (atomic mass </a:t>
            </a:r>
            <a:r>
              <a:rPr lang="en-US" dirty="0" smtClean="0">
                <a:latin typeface="MS Reference Sans Serif"/>
                <a:sym typeface="Wingdings"/>
              </a:rPr>
              <a:t>×</a:t>
            </a:r>
            <a:r>
              <a:rPr lang="en-US" dirty="0" smtClean="0">
                <a:sym typeface="Wingdings"/>
              </a:rPr>
              <a:t> subscript)</a:t>
            </a:r>
            <a:endParaRPr lang="en-US" dirty="0" smtClean="0"/>
          </a:p>
          <a:p>
            <a:pPr marL="395288" indent="-327025">
              <a:buFont typeface="+mj-lt"/>
              <a:buAutoNum type="arabicPeriod"/>
            </a:pPr>
            <a:r>
              <a:rPr lang="en-US" dirty="0" smtClean="0"/>
              <a:t>Mole ratio of element to compound</a:t>
            </a:r>
          </a:p>
          <a:p>
            <a:pPr lvl="1"/>
            <a:r>
              <a:rPr lang="en-US" dirty="0" smtClean="0">
                <a:sym typeface="Wingdings"/>
              </a:rPr>
              <a:t> </a:t>
            </a:r>
            <a:r>
              <a:rPr lang="en-US" dirty="0" err="1" smtClean="0">
                <a:sym typeface="Wingdings"/>
              </a:rPr>
              <a:t>mol</a:t>
            </a:r>
            <a:r>
              <a:rPr lang="en-US" dirty="0" smtClean="0">
                <a:sym typeface="Wingdings"/>
              </a:rPr>
              <a:t> element = 1 </a:t>
            </a:r>
            <a:r>
              <a:rPr lang="en-US" dirty="0" err="1" smtClean="0">
                <a:sym typeface="Wingdings"/>
              </a:rPr>
              <a:t>mol</a:t>
            </a:r>
            <a:r>
              <a:rPr lang="en-US" dirty="0" smtClean="0">
                <a:sym typeface="Wingdings"/>
              </a:rPr>
              <a:t> compound</a:t>
            </a:r>
          </a:p>
          <a:p>
            <a:pPr marL="917575" lvl="1" indent="0">
              <a:buNone/>
            </a:pPr>
            <a:r>
              <a:rPr lang="en-US" dirty="0" smtClean="0">
                <a:sym typeface="Wingdings"/>
              </a:rPr>
              <a:t>where  = subscript of element in compound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REVIEW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2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Mole-to-Mass Conversions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p. 4 of Stoichiometry for Students Notes Packet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Mole-to-Mass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Mole-to-Mass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407714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GIVEN in moles and UNKNOWN in grams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58738" indent="9525">
              <a:buNone/>
            </a:pPr>
            <a:r>
              <a:rPr lang="en-US" u="sng" dirty="0" smtClean="0"/>
              <a:t>Example</a:t>
            </a:r>
            <a:r>
              <a:rPr lang="en-US" dirty="0" smtClean="0"/>
              <a:t>: Balance the following equation for the combustion of propane.</a:t>
            </a:r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r>
              <a:rPr lang="en-US" dirty="0" smtClean="0"/>
              <a:t>Calculate the molar mass for each substance.</a:t>
            </a:r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Mole-to-Mass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04306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____ C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r>
              <a:rPr lang="en-US" sz="2400" dirty="0" smtClean="0">
                <a:solidFill>
                  <a:schemeClr val="tx2"/>
                </a:solidFill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</a:rPr>
              <a:t>8</a:t>
            </a:r>
            <a:r>
              <a:rPr lang="en-US" sz="2400" dirty="0" smtClean="0">
                <a:solidFill>
                  <a:schemeClr val="tx2"/>
                </a:solidFill>
              </a:rPr>
              <a:t>  +  ____ O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chemeClr val="tx2"/>
                </a:solidFill>
              </a:rPr>
              <a:t> ____ CO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____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O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352800" y="3962400"/>
            <a:ext cx="3886200" cy="462116"/>
            <a:chOff x="3352800" y="4567535"/>
            <a:chExt cx="3886200" cy="462116"/>
          </a:xfrm>
        </p:grpSpPr>
        <p:sp>
          <p:nvSpPr>
            <p:cNvPr id="10" name="TextBox 9"/>
            <p:cNvSpPr txBox="1"/>
            <p:nvPr/>
          </p:nvSpPr>
          <p:spPr>
            <a:xfrm>
              <a:off x="5029200" y="45675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8000" y="45675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2800" y="4567986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5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600200" y="44958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44.0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6600" y="44958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32.0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5400" y="4495800"/>
            <a:ext cx="1485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44.0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34200" y="44958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18.0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19" grpId="0"/>
      <p:bldP spid="2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337004" y="5638800"/>
            <a:ext cx="1993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7475" algn="l"/>
                <a:tab pos="1031875" algn="ctr"/>
                <a:tab pos="1946275" algn="r"/>
              </a:tabLst>
            </a:pPr>
            <a:r>
              <a:rPr lang="en-US" sz="22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1 </a:t>
            </a:r>
            <a:r>
              <a:rPr lang="en-US" sz="2200" dirty="0" err="1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mol</a:t>
            </a:r>
            <a:r>
              <a:rPr lang="en-US" sz="22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 C</a:t>
            </a:r>
            <a:r>
              <a:rPr lang="en-US" sz="2200" baseline="-250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3</a:t>
            </a:r>
            <a:r>
              <a:rPr lang="en-US" sz="22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H</a:t>
            </a:r>
            <a:r>
              <a:rPr lang="en-US" sz="2200" baseline="-250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8</a:t>
            </a:r>
            <a:endParaRPr lang="en-US" sz="2200" dirty="0" smtClean="0">
              <a:solidFill>
                <a:schemeClr val="tx2"/>
              </a:solidFill>
            </a:endParaRPr>
          </a:p>
          <a:p>
            <a:pPr algn="ctr">
              <a:tabLst>
                <a:tab pos="1031875" algn="ctr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4 </a:t>
            </a:r>
            <a:r>
              <a:rPr lang="en-US" sz="2200" dirty="0" err="1" smtClean="0">
                <a:solidFill>
                  <a:schemeClr val="tx2"/>
                </a:solidFill>
              </a:rPr>
              <a:t>mol</a:t>
            </a:r>
            <a:r>
              <a:rPr lang="en-US" sz="2200" dirty="0" smtClean="0">
                <a:solidFill>
                  <a:schemeClr val="tx2"/>
                </a:solidFill>
              </a:rPr>
              <a:t> H</a:t>
            </a:r>
            <a:r>
              <a:rPr lang="en-US" sz="2200" baseline="-25000" dirty="0">
                <a:solidFill>
                  <a:schemeClr val="tx2"/>
                </a:solidFill>
              </a:rPr>
              <a:t>2</a:t>
            </a:r>
            <a:r>
              <a:rPr lang="en-US" sz="2200" dirty="0" smtClean="0">
                <a:solidFill>
                  <a:schemeClr val="tx2"/>
                </a:solidFill>
              </a:rPr>
              <a:t>O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16908" y="5623983"/>
            <a:ext cx="1993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7475" algn="l"/>
                <a:tab pos="1031875" algn="ctr"/>
                <a:tab pos="1946275" algn="r"/>
              </a:tabLst>
            </a:pPr>
            <a:r>
              <a:rPr lang="en-US" sz="22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4 </a:t>
            </a:r>
            <a:r>
              <a:rPr lang="en-US" sz="2200" dirty="0" err="1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mol</a:t>
            </a:r>
            <a:r>
              <a:rPr lang="en-US" sz="22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 H</a:t>
            </a:r>
            <a:r>
              <a:rPr lang="en-US" sz="2200" baseline="-250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2</a:t>
            </a:r>
            <a:r>
              <a:rPr lang="en-US" sz="22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O</a:t>
            </a:r>
            <a:endParaRPr lang="en-US" sz="2200" dirty="0" smtClean="0">
              <a:solidFill>
                <a:schemeClr val="tx2"/>
              </a:solidFill>
            </a:endParaRPr>
          </a:p>
          <a:p>
            <a:pPr algn="ctr">
              <a:tabLst>
                <a:tab pos="1031875" algn="ctr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1 </a:t>
            </a:r>
            <a:r>
              <a:rPr lang="en-US" sz="2200" dirty="0" err="1" smtClean="0">
                <a:solidFill>
                  <a:schemeClr val="tx2"/>
                </a:solidFill>
              </a:rPr>
              <a:t>mol</a:t>
            </a:r>
            <a:r>
              <a:rPr lang="en-US" sz="2200" dirty="0" smtClean="0">
                <a:solidFill>
                  <a:schemeClr val="tx2"/>
                </a:solidFill>
              </a:rPr>
              <a:t> C</a:t>
            </a:r>
            <a:r>
              <a:rPr lang="en-US" sz="2200" baseline="-25000" dirty="0" smtClean="0">
                <a:solidFill>
                  <a:schemeClr val="tx2"/>
                </a:solidFill>
              </a:rPr>
              <a:t>3</a:t>
            </a:r>
            <a:r>
              <a:rPr lang="en-US" sz="2200" dirty="0" smtClean="0">
                <a:solidFill>
                  <a:schemeClr val="tx2"/>
                </a:solidFill>
              </a:rPr>
              <a:t>H</a:t>
            </a:r>
            <a:r>
              <a:rPr lang="en-US" sz="2200" baseline="-250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8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Mole-to-Mass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3391348"/>
          </a:xfrm>
        </p:spPr>
        <p:txBody>
          <a:bodyPr>
            <a:normAutofit/>
          </a:bodyPr>
          <a:lstStyle/>
          <a:p>
            <a:pPr marL="58738" indent="9525">
              <a:buNone/>
            </a:pPr>
            <a:r>
              <a:rPr lang="en-US" u="sng" dirty="0" smtClean="0"/>
              <a:t>Example</a:t>
            </a:r>
            <a:r>
              <a:rPr lang="en-US" dirty="0" smtClean="0"/>
              <a:t>: If 10.0 moles of propane are used, how many grams of water are formed?</a:t>
            </a:r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sz="1400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r>
              <a:rPr lang="en-US" dirty="0" smtClean="0"/>
              <a:t>Write the mole ratios involving the UNKNOWN and the GIVEN.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Mole-to-Mass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89066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r>
              <a:rPr lang="en-US" sz="2400" dirty="0" smtClean="0">
                <a:solidFill>
                  <a:schemeClr val="tx2"/>
                </a:solidFill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</a:rPr>
              <a:t>8</a:t>
            </a:r>
            <a:r>
              <a:rPr lang="en-US" sz="2400" dirty="0" smtClean="0">
                <a:solidFill>
                  <a:schemeClr val="tx2"/>
                </a:solidFill>
              </a:rPr>
              <a:t>  +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en-US" sz="2400" dirty="0" smtClean="0">
                <a:solidFill>
                  <a:schemeClr val="tx2"/>
                </a:solidFill>
              </a:rPr>
              <a:t> O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tx2"/>
                </a:solidFill>
              </a:rPr>
              <a:t> CO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 smtClean="0">
                <a:solidFill>
                  <a:schemeClr val="tx2"/>
                </a:solidFill>
              </a:rPr>
              <a:t>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O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619375" y="6019800"/>
            <a:ext cx="4162425" cy="3720"/>
            <a:chOff x="2619375" y="6019800"/>
            <a:chExt cx="4162425" cy="3720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619375" y="6019800"/>
              <a:ext cx="1419225" cy="372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321710" y="6022258"/>
              <a:ext cx="1460090" cy="126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/>
          <p:nvPr/>
        </p:nvCxnSpPr>
        <p:spPr>
          <a:xfrm flipV="1">
            <a:off x="2133600" y="3118056"/>
            <a:ext cx="2247900" cy="61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19800" y="3455313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? g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895600" y="2438400"/>
            <a:ext cx="3314700" cy="329380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905000" y="3455312"/>
            <a:ext cx="1428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10.0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81600" y="5623984"/>
            <a:ext cx="1600200" cy="769441"/>
          </a:xfrm>
          <a:prstGeom prst="round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22" grpId="0"/>
      <p:bldP spid="23" grpId="0" animBg="1"/>
      <p:bldP spid="24" grpId="0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2286000"/>
            <a:ext cx="8229600" cy="2135894"/>
            <a:chOff x="457200" y="1828800"/>
            <a:chExt cx="8229600" cy="2135894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2193216"/>
              <a:ext cx="8229600" cy="175432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r>
                <a:rPr lang="en-US" dirty="0" smtClean="0"/>
                <a:t>	</a:t>
              </a:r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57200" y="1828800"/>
              <a:ext cx="8229600" cy="36933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693738" algn="ctr"/>
                  <a:tab pos="2168525" algn="ctr"/>
                  <a:tab pos="3894138" algn="ctr"/>
                  <a:tab pos="5603875" algn="ctr"/>
                  <a:tab pos="7315200" algn="ctr"/>
                </a:tabLst>
              </a:pPr>
              <a:r>
                <a:rPr lang="en-US" dirty="0" smtClean="0"/>
                <a:t>	UNKNOWN	GIVEN	</a:t>
              </a:r>
              <a:r>
                <a:rPr lang="en-US" dirty="0" err="1" smtClean="0"/>
                <a:t>g→mol</a:t>
              </a:r>
              <a:r>
                <a:rPr lang="en-US" dirty="0" smtClean="0"/>
                <a:t> (G)</a:t>
              </a:r>
              <a:r>
                <a:rPr lang="en-US" dirty="0"/>
                <a:t>	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Mole Ratio</a:t>
              </a:r>
              <a:r>
                <a:rPr lang="en-US" dirty="0"/>
                <a:t>	</a:t>
              </a:r>
              <a:r>
                <a:rPr lang="en-US" dirty="0" err="1" smtClean="0"/>
                <a:t>mol→g</a:t>
              </a:r>
              <a:r>
                <a:rPr lang="en-US" dirty="0" smtClean="0"/>
                <a:t> (U)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812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866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3340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81400" y="1845952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4" idx="3"/>
            </p:cNvCxnSpPr>
            <p:nvPr/>
          </p:nvCxnSpPr>
          <p:spPr>
            <a:xfrm>
              <a:off x="1981200" y="3070379"/>
              <a:ext cx="6705600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Mole-to-Mass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352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 H</a:t>
            </a:r>
            <a:r>
              <a:rPr lang="en-US" baseline="-25000" dirty="0"/>
              <a:t>2</a:t>
            </a:r>
            <a:r>
              <a:rPr lang="en-US" dirty="0" smtClean="0"/>
              <a:t>O  =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70587" y="316536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10.0 </a:t>
            </a:r>
            <a:r>
              <a:rPr lang="en-US" dirty="0" err="1" smtClean="0"/>
              <a:t>mol</a:t>
            </a:r>
            <a:r>
              <a:rPr lang="en-US" dirty="0" smtClean="0"/>
              <a:t>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3581400" y="2653038"/>
            <a:ext cx="1752600" cy="1764268"/>
            <a:chOff x="3581400" y="2198132"/>
            <a:chExt cx="1752600" cy="176426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581400" y="2198132"/>
              <a:ext cx="17526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581400" y="2212990"/>
              <a:ext cx="17526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447071" y="3557459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24500" y="31681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 </a:t>
            </a:r>
            <a:r>
              <a:rPr lang="en-US" dirty="0" err="1" smtClean="0"/>
              <a:t>mol</a:t>
            </a:r>
            <a:r>
              <a:rPr lang="en-US" dirty="0" smtClean="0"/>
              <a:t> H</a:t>
            </a:r>
            <a:r>
              <a:rPr lang="en-US" baseline="-25000" dirty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676400" y="4432164"/>
            <a:ext cx="2438400" cy="523220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=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720. g H</a:t>
            </a:r>
            <a:r>
              <a:rPr lang="en-US" sz="22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endParaRPr lang="en-US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514600" y="3308866"/>
            <a:ext cx="4267200" cy="474719"/>
            <a:chOff x="2590800" y="3308866"/>
            <a:chExt cx="4267200" cy="474719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2590800" y="3308866"/>
              <a:ext cx="914400" cy="76201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5943600" y="3707384"/>
              <a:ext cx="914400" cy="76201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1143000" y="1502153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r>
              <a:rPr lang="en-US" sz="2400" dirty="0" smtClean="0">
                <a:solidFill>
                  <a:schemeClr val="tx2"/>
                </a:solidFill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</a:rPr>
              <a:t>8</a:t>
            </a:r>
            <a:r>
              <a:rPr lang="en-US" sz="2400" dirty="0" smtClean="0">
                <a:solidFill>
                  <a:schemeClr val="tx2"/>
                </a:solidFill>
              </a:rPr>
              <a:t>  +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en-US" sz="2400" dirty="0" smtClean="0">
                <a:solidFill>
                  <a:schemeClr val="tx2"/>
                </a:solidFill>
              </a:rPr>
              <a:t> O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tx2"/>
                </a:solidFill>
              </a:rPr>
              <a:t> CO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 smtClean="0">
                <a:solidFill>
                  <a:schemeClr val="tx2"/>
                </a:solidFill>
              </a:rPr>
              <a:t>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O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19800" y="1066801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? g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05000" y="1066800"/>
            <a:ext cx="1428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10.0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62800" y="354632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H</a:t>
            </a:r>
            <a:r>
              <a:rPr lang="en-US" baseline="-25000" dirty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162800" y="31681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18.0 g H</a:t>
            </a:r>
            <a:r>
              <a:rPr lang="en-US" baseline="-25000" dirty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867400" y="3352800"/>
            <a:ext cx="2556387" cy="454388"/>
            <a:chOff x="5867400" y="3352800"/>
            <a:chExt cx="2556387" cy="454388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5867400" y="3352800"/>
              <a:ext cx="914400" cy="76201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7509387" y="3730987"/>
              <a:ext cx="914400" cy="76201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656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5" grpId="0"/>
      <p:bldP spid="23" grpId="0"/>
      <p:bldP spid="32" grpId="0"/>
      <p:bldP spid="32" grpId="1"/>
      <p:bldP spid="37" grpId="0"/>
      <p:bldP spid="3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Mole-to-Mass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567108" cy="4077148"/>
          </a:xfrm>
        </p:spPr>
        <p:txBody>
          <a:bodyPr>
            <a:normAutofit/>
          </a:bodyPr>
          <a:lstStyle/>
          <a:p>
            <a:r>
              <a:rPr lang="en-US" u="sng" dirty="0" smtClean="0"/>
              <a:t>Practice 1</a:t>
            </a:r>
            <a:r>
              <a:rPr lang="en-US" dirty="0" smtClean="0"/>
              <a:t>: Sulfuric acid is produced when sulfur dioxide reacts with oxygen and water. Balance the equation for the synthesis reaction.</a:t>
            </a:r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r>
              <a:rPr lang="en-US" dirty="0" smtClean="0"/>
              <a:t>Calculate the molar mass for each substance.</a:t>
            </a:r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Mole-to-Mass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04306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____ SO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____ O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+  ____ H</a:t>
            </a:r>
            <a:r>
              <a:rPr lang="en-US" sz="2400" baseline="-25000" dirty="0">
                <a:solidFill>
                  <a:schemeClr val="tx2"/>
                </a:solidFill>
              </a:rPr>
              <a:t>2</a:t>
            </a:r>
            <a:r>
              <a:rPr lang="en-US" sz="2400" dirty="0">
                <a:solidFill>
                  <a:schemeClr val="tx2"/>
                </a:solidFill>
              </a:rPr>
              <a:t>O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chemeClr val="tx2"/>
                </a:solidFill>
              </a:rPr>
              <a:t> ____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SO</a:t>
            </a:r>
            <a:r>
              <a:rPr lang="en-US" sz="2400" baseline="-25000" dirty="0" smtClean="0">
                <a:solidFill>
                  <a:schemeClr val="tx2"/>
                </a:solidFill>
              </a:rPr>
              <a:t>4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47800" y="4022498"/>
            <a:ext cx="5486400" cy="464575"/>
            <a:chOff x="1447800" y="4022498"/>
            <a:chExt cx="5486400" cy="464575"/>
          </a:xfrm>
        </p:grpSpPr>
        <p:sp>
          <p:nvSpPr>
            <p:cNvPr id="10" name="TextBox 9"/>
            <p:cNvSpPr txBox="1"/>
            <p:nvPr/>
          </p:nvSpPr>
          <p:spPr>
            <a:xfrm>
              <a:off x="4724400" y="4022499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53200" y="4022498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47800" y="4025408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295400" y="4495799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64.1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71800" y="4510548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32.0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62500" y="4522837"/>
            <a:ext cx="1485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18.0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53200" y="4510548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98.1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2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19" grpId="0"/>
      <p:bldP spid="2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37004" y="5623984"/>
            <a:ext cx="1993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7475" algn="l"/>
                <a:tab pos="1031875" algn="ctr"/>
                <a:tab pos="1946275" algn="r"/>
              </a:tabLst>
            </a:pPr>
            <a:r>
              <a:rPr lang="en-US" sz="22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2 </a:t>
            </a:r>
            <a:r>
              <a:rPr lang="en-US" sz="2200" dirty="0" err="1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mol</a:t>
            </a:r>
            <a:r>
              <a:rPr lang="en-US" sz="22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 H</a:t>
            </a:r>
            <a:r>
              <a:rPr lang="en-US" sz="2200" baseline="-250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2</a:t>
            </a:r>
            <a:r>
              <a:rPr lang="en-US" sz="22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SO</a:t>
            </a:r>
            <a:r>
              <a:rPr lang="en-US" sz="2200" baseline="-250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4</a:t>
            </a:r>
            <a:endParaRPr lang="en-US" sz="2200" dirty="0" smtClean="0">
              <a:solidFill>
                <a:schemeClr val="tx2"/>
              </a:solidFill>
            </a:endParaRPr>
          </a:p>
          <a:p>
            <a:pPr algn="ctr">
              <a:tabLst>
                <a:tab pos="1031875" algn="ctr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2 </a:t>
            </a:r>
            <a:r>
              <a:rPr lang="en-US" sz="2200" dirty="0" err="1" smtClean="0">
                <a:solidFill>
                  <a:schemeClr val="tx2"/>
                </a:solidFill>
              </a:rPr>
              <a:t>mol</a:t>
            </a:r>
            <a:r>
              <a:rPr lang="en-US" sz="2200" dirty="0" smtClean="0">
                <a:solidFill>
                  <a:schemeClr val="tx2"/>
                </a:solidFill>
              </a:rPr>
              <a:t> SO</a:t>
            </a:r>
            <a:r>
              <a:rPr lang="en-US" sz="2200" baseline="-25000" dirty="0" smtClean="0">
                <a:solidFill>
                  <a:schemeClr val="tx2"/>
                </a:solidFill>
              </a:rPr>
              <a:t>2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5653276"/>
            <a:ext cx="18082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7475" algn="l"/>
                <a:tab pos="1031875" algn="ctr"/>
                <a:tab pos="1946275" algn="r"/>
              </a:tabLst>
            </a:pPr>
            <a:r>
              <a:rPr lang="en-US" sz="22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2 </a:t>
            </a:r>
            <a:r>
              <a:rPr lang="en-US" sz="2200" dirty="0" err="1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mol</a:t>
            </a:r>
            <a:r>
              <a:rPr lang="en-US" sz="22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 SO</a:t>
            </a:r>
            <a:r>
              <a:rPr lang="en-US" sz="2200" baseline="-250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2</a:t>
            </a:r>
            <a:endParaRPr lang="en-US" sz="2200" dirty="0" smtClean="0">
              <a:solidFill>
                <a:schemeClr val="tx2"/>
              </a:solidFill>
            </a:endParaRPr>
          </a:p>
          <a:p>
            <a:pPr algn="ctr">
              <a:tabLst>
                <a:tab pos="1031875" algn="ctr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2 </a:t>
            </a:r>
            <a:r>
              <a:rPr lang="en-US" sz="2200" dirty="0" err="1" smtClean="0">
                <a:solidFill>
                  <a:schemeClr val="tx2"/>
                </a:solidFill>
              </a:rPr>
              <a:t>mol</a:t>
            </a:r>
            <a:r>
              <a:rPr lang="en-US" sz="2200" dirty="0" smtClean="0">
                <a:solidFill>
                  <a:schemeClr val="tx2"/>
                </a:solidFill>
              </a:rPr>
              <a:t> H</a:t>
            </a:r>
            <a:r>
              <a:rPr lang="en-US" sz="2200" baseline="-25000" dirty="0" smtClean="0">
                <a:solidFill>
                  <a:schemeClr val="tx2"/>
                </a:solidFill>
              </a:rPr>
              <a:t>2</a:t>
            </a:r>
            <a:r>
              <a:rPr lang="en-US" sz="2200" dirty="0" smtClean="0">
                <a:solidFill>
                  <a:schemeClr val="tx2"/>
                </a:solidFill>
              </a:rPr>
              <a:t>SO</a:t>
            </a:r>
            <a:r>
              <a:rPr lang="en-US" sz="2200" baseline="-25000" dirty="0" smtClean="0">
                <a:solidFill>
                  <a:schemeClr val="tx2"/>
                </a:solidFill>
                <a:uFill>
                  <a:solidFill>
                    <a:schemeClr val="tx1"/>
                  </a:solidFill>
                </a:uFill>
              </a:rPr>
              <a:t>4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Mole-to-Mass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3391348"/>
          </a:xfrm>
        </p:spPr>
        <p:txBody>
          <a:bodyPr>
            <a:normAutofit lnSpcReduction="10000"/>
          </a:bodyPr>
          <a:lstStyle/>
          <a:p>
            <a:pPr marL="58738" indent="9525">
              <a:buNone/>
            </a:pPr>
            <a:r>
              <a:rPr lang="en-US" u="sng" dirty="0"/>
              <a:t>Practice 1</a:t>
            </a:r>
            <a:r>
              <a:rPr lang="en-US" dirty="0"/>
              <a:t>: </a:t>
            </a:r>
            <a:r>
              <a:rPr lang="en-US" dirty="0" smtClean="0"/>
              <a:t>How many grams of sulfuric </a:t>
            </a:r>
            <a:r>
              <a:rPr lang="en-US" dirty="0"/>
              <a:t>acid </a:t>
            </a:r>
            <a:r>
              <a:rPr lang="en-US" dirty="0" smtClean="0"/>
              <a:t>are </a:t>
            </a:r>
            <a:r>
              <a:rPr lang="en-US" dirty="0"/>
              <a:t>produced when </a:t>
            </a:r>
            <a:r>
              <a:rPr lang="en-US" dirty="0" smtClean="0"/>
              <a:t>1.50 moles of sulfur </a:t>
            </a:r>
            <a:r>
              <a:rPr lang="en-US" dirty="0"/>
              <a:t>dioxide </a:t>
            </a:r>
            <a:r>
              <a:rPr lang="en-US" dirty="0" smtClean="0"/>
              <a:t>completely reacts with oxygen and water ?</a:t>
            </a:r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sz="1400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r>
              <a:rPr lang="en-US" dirty="0" smtClean="0"/>
              <a:t>Write the mole ratios involving the UNKNOWN and the GIVEN.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Mole-to-Mass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4533900" y="2667000"/>
            <a:ext cx="3162300" cy="61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43600" y="3455313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? g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695700" y="2718620"/>
            <a:ext cx="3848100" cy="329380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057400" y="3455312"/>
            <a:ext cx="1428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1.50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38862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2 SO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O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+  </a:t>
            </a:r>
            <a:r>
              <a:rPr lang="en-US" sz="2400" dirty="0" smtClean="0">
                <a:solidFill>
                  <a:schemeClr val="tx2"/>
                </a:solidFill>
              </a:rPr>
              <a:t>2 </a:t>
            </a:r>
            <a:r>
              <a:rPr lang="en-US" sz="2400" dirty="0">
                <a:solidFill>
                  <a:schemeClr val="tx2"/>
                </a:solidFill>
              </a:rPr>
              <a:t>H</a:t>
            </a:r>
            <a:r>
              <a:rPr lang="en-US" sz="2400" baseline="-25000" dirty="0">
                <a:solidFill>
                  <a:schemeClr val="tx2"/>
                </a:solidFill>
              </a:rPr>
              <a:t>2</a:t>
            </a:r>
            <a:r>
              <a:rPr lang="en-US" sz="2400" dirty="0">
                <a:solidFill>
                  <a:schemeClr val="tx2"/>
                </a:solidFill>
              </a:rPr>
              <a:t>O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chemeClr val="tx2"/>
                </a:solidFill>
              </a:rPr>
              <a:t> 2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SO</a:t>
            </a:r>
            <a:r>
              <a:rPr lang="en-US" sz="2400" baseline="-25000" dirty="0" smtClean="0">
                <a:solidFill>
                  <a:schemeClr val="tx2"/>
                </a:solidFill>
              </a:rPr>
              <a:t>4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46555" y="5587113"/>
            <a:ext cx="1600200" cy="769441"/>
          </a:xfrm>
          <a:prstGeom prst="round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546555" y="6010594"/>
            <a:ext cx="4082845" cy="27402"/>
            <a:chOff x="2546555" y="6010594"/>
            <a:chExt cx="4082845" cy="2740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546555" y="6010594"/>
              <a:ext cx="1600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321710" y="6022258"/>
              <a:ext cx="1307690" cy="157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1358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2" grpId="0"/>
      <p:bldP spid="23" grpId="0" animBg="1"/>
      <p:bldP spid="24" grpId="0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2286000"/>
            <a:ext cx="8229600" cy="2135894"/>
            <a:chOff x="457200" y="1828800"/>
            <a:chExt cx="8229600" cy="2135894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2193216"/>
              <a:ext cx="8229600" cy="175432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r>
                <a:rPr lang="en-US" dirty="0" smtClean="0"/>
                <a:t>	</a:t>
              </a:r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57200" y="1828800"/>
              <a:ext cx="8229600" cy="36933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693738" algn="ctr"/>
                  <a:tab pos="2168525" algn="ctr"/>
                  <a:tab pos="3894138" algn="ctr"/>
                  <a:tab pos="5603875" algn="ctr"/>
                  <a:tab pos="7315200" algn="ctr"/>
                </a:tabLst>
              </a:pPr>
              <a:r>
                <a:rPr lang="en-US" dirty="0" smtClean="0"/>
                <a:t>	UNKNOWN	GIVEN	</a:t>
              </a:r>
              <a:r>
                <a:rPr lang="en-US" dirty="0" err="1" smtClean="0"/>
                <a:t>g→mol</a:t>
              </a:r>
              <a:r>
                <a:rPr lang="en-US" dirty="0" smtClean="0"/>
                <a:t> (G)</a:t>
              </a:r>
              <a:r>
                <a:rPr lang="en-US" dirty="0"/>
                <a:t>	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Mole Ratio</a:t>
              </a:r>
              <a:r>
                <a:rPr lang="en-US" dirty="0"/>
                <a:t>	</a:t>
              </a:r>
              <a:r>
                <a:rPr lang="en-US" dirty="0" err="1" smtClean="0"/>
                <a:t>mol→g</a:t>
              </a:r>
              <a:r>
                <a:rPr lang="en-US" dirty="0" smtClean="0"/>
                <a:t> (U)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812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866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3340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81400" y="1845952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4" idx="3"/>
            </p:cNvCxnSpPr>
            <p:nvPr/>
          </p:nvCxnSpPr>
          <p:spPr>
            <a:xfrm>
              <a:off x="1981200" y="3070379"/>
              <a:ext cx="6705600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Mole-to-Mass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352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 =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70587" y="316536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1.50 </a:t>
            </a:r>
            <a:r>
              <a:rPr lang="en-US" dirty="0" err="1" smtClean="0"/>
              <a:t>mol</a:t>
            </a:r>
            <a:r>
              <a:rPr lang="en-US" dirty="0" smtClean="0"/>
              <a:t> SO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3581400" y="2653038"/>
            <a:ext cx="1752600" cy="1764268"/>
            <a:chOff x="3581400" y="2198132"/>
            <a:chExt cx="1752600" cy="176426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581400" y="2198132"/>
              <a:ext cx="17526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581400" y="2212990"/>
              <a:ext cx="17526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447071" y="3557459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 </a:t>
            </a:r>
            <a:r>
              <a:rPr lang="en-US" dirty="0" err="1" smtClean="0"/>
              <a:t>mol</a:t>
            </a:r>
            <a:r>
              <a:rPr lang="en-US" dirty="0" smtClean="0"/>
              <a:t> SO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48300" y="3168134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 </a:t>
            </a:r>
            <a:r>
              <a:rPr lang="en-US" dirty="0" err="1" smtClean="0"/>
              <a:t>mol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676400" y="4432164"/>
            <a:ext cx="2438400" cy="523220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=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147 g H</a:t>
            </a:r>
            <a:r>
              <a:rPr lang="en-US" sz="22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SO</a:t>
            </a:r>
            <a:r>
              <a:rPr lang="en-US" sz="2200" b="1" baseline="-250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en-US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514600" y="3308866"/>
            <a:ext cx="4267200" cy="474719"/>
            <a:chOff x="2590800" y="3308866"/>
            <a:chExt cx="4267200" cy="474719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2590800" y="3308866"/>
              <a:ext cx="914400" cy="76201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5943600" y="3707384"/>
              <a:ext cx="914400" cy="76201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7086600" y="3546321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086600" y="316813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98.1 g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867400" y="3352800"/>
            <a:ext cx="2556387" cy="454388"/>
            <a:chOff x="5867400" y="3352800"/>
            <a:chExt cx="2556387" cy="454388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5867400" y="3352800"/>
              <a:ext cx="914400" cy="76201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7509387" y="3730987"/>
              <a:ext cx="914400" cy="76201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143000" y="1088647"/>
            <a:ext cx="7010400" cy="892553"/>
            <a:chOff x="1143000" y="3455312"/>
            <a:chExt cx="7010400" cy="892553"/>
          </a:xfrm>
        </p:grpSpPr>
        <p:sp>
          <p:nvSpPr>
            <p:cNvPr id="31" name="TextBox 30"/>
            <p:cNvSpPr txBox="1"/>
            <p:nvPr/>
          </p:nvSpPr>
          <p:spPr>
            <a:xfrm>
              <a:off x="5943600" y="3455313"/>
              <a:ext cx="990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2"/>
                  </a:solidFill>
                </a:rPr>
                <a:t>? g</a:t>
              </a:r>
              <a:endParaRPr lang="en-US" sz="2200" b="1" dirty="0">
                <a:solidFill>
                  <a:schemeClr val="accent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057400" y="3455312"/>
              <a:ext cx="14287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2"/>
                  </a:solidFill>
                </a:rPr>
                <a:t>1.50 </a:t>
              </a:r>
              <a:r>
                <a:rPr lang="en-US" sz="2200" b="1" dirty="0" err="1" smtClean="0">
                  <a:solidFill>
                    <a:schemeClr val="accent2"/>
                  </a:solidFill>
                </a:rPr>
                <a:t>mol</a:t>
              </a:r>
              <a:endParaRPr lang="en-US" sz="2200" b="1" dirty="0">
                <a:solidFill>
                  <a:schemeClr val="accent2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43000" y="3886200"/>
              <a:ext cx="701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2"/>
                  </a:solidFill>
                </a:rPr>
                <a:t>2 SO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r>
                <a:rPr lang="en-US" sz="2400" dirty="0" smtClean="0">
                  <a:solidFill>
                    <a:schemeClr val="tx2"/>
                  </a:solidFill>
                </a:rPr>
                <a:t>  + O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r>
                <a:rPr lang="en-US" sz="2400" dirty="0" smtClean="0">
                  <a:solidFill>
                    <a:schemeClr val="tx2"/>
                  </a:solidFill>
                </a:rPr>
                <a:t> </a:t>
              </a:r>
              <a:r>
                <a:rPr lang="en-US" sz="2400" dirty="0">
                  <a:solidFill>
                    <a:schemeClr val="tx2"/>
                  </a:solidFill>
                </a:rPr>
                <a:t>+  </a:t>
              </a:r>
              <a:r>
                <a:rPr lang="en-US" sz="2400" dirty="0" smtClean="0">
                  <a:solidFill>
                    <a:schemeClr val="tx2"/>
                  </a:solidFill>
                </a:rPr>
                <a:t>2 </a:t>
              </a:r>
              <a:r>
                <a:rPr lang="en-US" sz="2400" dirty="0">
                  <a:solidFill>
                    <a:schemeClr val="tx2"/>
                  </a:solidFill>
                </a:rPr>
                <a:t>H</a:t>
              </a:r>
              <a:r>
                <a:rPr lang="en-US" sz="2400" baseline="-25000" dirty="0">
                  <a:solidFill>
                    <a:schemeClr val="tx2"/>
                  </a:solidFill>
                </a:rPr>
                <a:t>2</a:t>
              </a:r>
              <a:r>
                <a:rPr lang="en-US" sz="2400" dirty="0">
                  <a:solidFill>
                    <a:schemeClr val="tx2"/>
                  </a:solidFill>
                </a:rPr>
                <a:t>O </a:t>
              </a:r>
              <a:r>
                <a:rPr lang="en-US" sz="2400" dirty="0" smtClean="0">
                  <a:solidFill>
                    <a:schemeClr val="tx2"/>
                  </a:solidFill>
                  <a:latin typeface="Times New Roman"/>
                  <a:cs typeface="Times New Roman"/>
                </a:rPr>
                <a:t>→ </a:t>
              </a:r>
              <a:r>
                <a:rPr lang="en-US" sz="2400" dirty="0" smtClean="0">
                  <a:solidFill>
                    <a:schemeClr val="tx2"/>
                  </a:solidFill>
                </a:rPr>
                <a:t> 2 H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r>
                <a:rPr lang="en-US" sz="2400" dirty="0" smtClean="0">
                  <a:solidFill>
                    <a:schemeClr val="tx2"/>
                  </a:solidFill>
                </a:rPr>
                <a:t>SO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4</a:t>
              </a:r>
              <a:r>
                <a:rPr lang="en-US" sz="2400" dirty="0" smtClean="0">
                  <a:solidFill>
                    <a:schemeClr val="tx2"/>
                  </a:solidFill>
                </a:rPr>
                <a:t> </a:t>
              </a:r>
              <a:endParaRPr lang="en-US" sz="2400" baseline="-250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26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5" grpId="0"/>
      <p:bldP spid="23" grpId="0"/>
      <p:bldP spid="32" grpId="0"/>
      <p:bldP spid="32" grpId="1"/>
      <p:bldP spid="37" grpId="0"/>
      <p:bldP spid="3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Mass-to-Mole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567108" cy="407714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GIVEN 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grams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and UNKNOWN 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moles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u="sng" dirty="0" smtClean="0"/>
              <a:t>Example</a:t>
            </a:r>
            <a:r>
              <a:rPr lang="en-US" dirty="0" smtClean="0"/>
              <a:t>: Methane and sulfur produce carbon disulfide and hydrogen sulfide gas, as indicated by the following chemical equation.</a:t>
            </a:r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r>
              <a:rPr lang="en-US" dirty="0" smtClean="0"/>
              <a:t>Calculate the molar mass for each substance.</a:t>
            </a:r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Mass-to-Mole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04306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____ CH</a:t>
            </a:r>
            <a:r>
              <a:rPr lang="en-US" sz="2400" baseline="-25000" dirty="0" smtClean="0">
                <a:solidFill>
                  <a:schemeClr val="tx2"/>
                </a:solidFill>
              </a:rPr>
              <a:t>4</a:t>
            </a:r>
            <a:r>
              <a:rPr lang="en-US" sz="2400" dirty="0" smtClean="0">
                <a:solidFill>
                  <a:schemeClr val="tx2"/>
                </a:solidFill>
              </a:rPr>
              <a:t>  +  ____ S</a:t>
            </a:r>
            <a:r>
              <a:rPr lang="en-US" sz="2400" baseline="-25000" dirty="0" smtClean="0">
                <a:solidFill>
                  <a:schemeClr val="tx2"/>
                </a:solidFill>
              </a:rPr>
              <a:t>8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>
                <a:solidFill>
                  <a:schemeClr val="tx2"/>
                </a:solidFill>
              </a:rPr>
              <a:t>____ </a:t>
            </a:r>
            <a:r>
              <a:rPr lang="en-US" sz="2400" dirty="0" smtClean="0">
                <a:solidFill>
                  <a:schemeClr val="tx2"/>
                </a:solidFill>
              </a:rPr>
              <a:t>CS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____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S 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26009" y="4022498"/>
            <a:ext cx="5522043" cy="473302"/>
            <a:chOff x="1626009" y="4022498"/>
            <a:chExt cx="5522043" cy="473302"/>
          </a:xfrm>
        </p:grpSpPr>
        <p:sp>
          <p:nvSpPr>
            <p:cNvPr id="10" name="TextBox 9"/>
            <p:cNvSpPr txBox="1"/>
            <p:nvPr/>
          </p:nvSpPr>
          <p:spPr>
            <a:xfrm>
              <a:off x="5043948" y="4022498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67052" y="4034134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26009" y="40341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524000" y="4495799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16.0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200" y="4510548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256.8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91100" y="4522837"/>
            <a:ext cx="1485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76.2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05600" y="4510548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34.1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19" grpId="0"/>
      <p:bldP spid="2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Mass-to-Mole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3391348"/>
          </a:xfrm>
        </p:spPr>
        <p:txBody>
          <a:bodyPr>
            <a:normAutofit/>
          </a:bodyPr>
          <a:lstStyle/>
          <a:p>
            <a:pPr marL="58738" indent="9525">
              <a:buNone/>
            </a:pPr>
            <a:r>
              <a:rPr lang="en-US" u="sng" dirty="0" smtClean="0"/>
              <a:t>Example</a:t>
            </a:r>
            <a:r>
              <a:rPr lang="en-US" dirty="0" smtClean="0"/>
              <a:t>: Suppose that 19.75 g sulfur react with an excess of methane. How many moles of carbon disulfide will be produced?</a:t>
            </a:r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sz="1400" dirty="0"/>
          </a:p>
          <a:p>
            <a:pPr marL="58738" indent="9525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Mass-to-Mole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6248400" y="3114984"/>
            <a:ext cx="1371600" cy="61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72000" y="3908048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?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721942" y="2379406"/>
            <a:ext cx="1831258" cy="329380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95650" y="3908047"/>
            <a:ext cx="1428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19.75 g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433893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2 CH</a:t>
            </a:r>
            <a:r>
              <a:rPr lang="en-US" sz="2400" baseline="-25000" dirty="0" smtClean="0">
                <a:solidFill>
                  <a:schemeClr val="tx2"/>
                </a:solidFill>
              </a:rPr>
              <a:t>4</a:t>
            </a:r>
            <a:r>
              <a:rPr lang="en-US" sz="2400" dirty="0" smtClean="0">
                <a:solidFill>
                  <a:schemeClr val="tx2"/>
                </a:solidFill>
              </a:rPr>
              <a:t>  +  S</a:t>
            </a:r>
            <a:r>
              <a:rPr lang="en-US" sz="2400" baseline="-25000" dirty="0" smtClean="0">
                <a:solidFill>
                  <a:schemeClr val="tx2"/>
                </a:solidFill>
              </a:rPr>
              <a:t>8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</a:t>
            </a:r>
            <a:r>
              <a:rPr lang="en-US" sz="2400" dirty="0" smtClean="0">
                <a:solidFill>
                  <a:schemeClr val="tx2"/>
                </a:solidFill>
              </a:rPr>
              <a:t>  2 CS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4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S 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143000" y="3449132"/>
            <a:ext cx="2505075" cy="30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73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2286000"/>
            <a:ext cx="8229600" cy="2135894"/>
            <a:chOff x="457200" y="1828800"/>
            <a:chExt cx="8229600" cy="2135894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2193216"/>
              <a:ext cx="8229600" cy="175432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r>
                <a:rPr lang="en-US" dirty="0" smtClean="0"/>
                <a:t>	</a:t>
              </a:r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57200" y="1828800"/>
              <a:ext cx="8229600" cy="36933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693738" algn="ctr"/>
                  <a:tab pos="2168525" algn="ctr"/>
                  <a:tab pos="3894138" algn="ctr"/>
                  <a:tab pos="5603875" algn="ctr"/>
                  <a:tab pos="7315200" algn="ctr"/>
                </a:tabLst>
              </a:pPr>
              <a:r>
                <a:rPr lang="en-US" dirty="0" smtClean="0"/>
                <a:t>	UNKNOWN	GIVEN	</a:t>
              </a:r>
              <a:r>
                <a:rPr lang="en-US" dirty="0" err="1" smtClean="0"/>
                <a:t>g→mol</a:t>
              </a:r>
              <a:r>
                <a:rPr lang="en-US" dirty="0" smtClean="0"/>
                <a:t> (G)</a:t>
              </a:r>
              <a:r>
                <a:rPr lang="en-US" dirty="0"/>
                <a:t>	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Mole Ratio</a:t>
              </a:r>
              <a:r>
                <a:rPr lang="en-US" dirty="0"/>
                <a:t>	</a:t>
              </a:r>
              <a:r>
                <a:rPr lang="en-US" dirty="0" err="1" smtClean="0"/>
                <a:t>mol→g</a:t>
              </a:r>
              <a:r>
                <a:rPr lang="en-US" dirty="0" smtClean="0"/>
                <a:t> (U)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812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866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3340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81400" y="1845952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4" idx="3"/>
            </p:cNvCxnSpPr>
            <p:nvPr/>
          </p:nvCxnSpPr>
          <p:spPr>
            <a:xfrm>
              <a:off x="1981200" y="3070379"/>
              <a:ext cx="6705600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Mass-to-Mole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352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mol</a:t>
            </a:r>
            <a:r>
              <a:rPr lang="en-US" dirty="0" smtClean="0"/>
              <a:t> CS</a:t>
            </a:r>
            <a:r>
              <a:rPr lang="en-US" baseline="-25000" dirty="0" smtClean="0"/>
              <a:t>2</a:t>
            </a:r>
            <a:r>
              <a:rPr lang="en-US" dirty="0" smtClean="0"/>
              <a:t>  =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70587" y="316536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19.75 g S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7086600" y="2655332"/>
            <a:ext cx="1752600" cy="1764268"/>
            <a:chOff x="3581400" y="2198132"/>
            <a:chExt cx="1752600" cy="176426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581400" y="2198132"/>
              <a:ext cx="17526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581400" y="2212990"/>
              <a:ext cx="17526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447071" y="3557459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S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48300" y="3168134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 </a:t>
            </a:r>
            <a:r>
              <a:rPr lang="en-US" dirty="0" err="1" smtClean="0"/>
              <a:t>mol</a:t>
            </a:r>
            <a:r>
              <a:rPr lang="en-US" dirty="0" smtClean="0"/>
              <a:t> CS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676400" y="4432164"/>
            <a:ext cx="2438400" cy="523220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=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0.1538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 CS</a:t>
            </a:r>
            <a:r>
              <a:rPr lang="en-US" sz="22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57600" y="348681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256.8 g S</a:t>
            </a:r>
            <a:r>
              <a:rPr lang="en-US" baseline="-25000" dirty="0" smtClean="0"/>
              <a:t>8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657600" y="310862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S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4191000" y="3293294"/>
            <a:ext cx="2514600" cy="513894"/>
            <a:chOff x="4191000" y="3293294"/>
            <a:chExt cx="2514600" cy="513894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6019800" y="3722133"/>
              <a:ext cx="685800" cy="85055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4191000" y="3293294"/>
              <a:ext cx="762000" cy="76200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1143000" y="1066800"/>
            <a:ext cx="7010400" cy="892553"/>
            <a:chOff x="1143000" y="3455312"/>
            <a:chExt cx="7010400" cy="892553"/>
          </a:xfrm>
        </p:grpSpPr>
        <p:sp>
          <p:nvSpPr>
            <p:cNvPr id="34" name="TextBox 33"/>
            <p:cNvSpPr txBox="1"/>
            <p:nvPr/>
          </p:nvSpPr>
          <p:spPr>
            <a:xfrm>
              <a:off x="4572000" y="3455313"/>
              <a:ext cx="990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2"/>
                  </a:solidFill>
                </a:rPr>
                <a:t>? </a:t>
              </a:r>
              <a:r>
                <a:rPr lang="en-US" sz="2200" b="1" dirty="0" err="1" smtClean="0">
                  <a:solidFill>
                    <a:schemeClr val="accent2"/>
                  </a:solidFill>
                </a:rPr>
                <a:t>mol</a:t>
              </a:r>
              <a:endParaRPr lang="en-US" sz="2200" b="1" dirty="0">
                <a:solidFill>
                  <a:schemeClr val="accent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95650" y="3455312"/>
              <a:ext cx="14287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2"/>
                  </a:solidFill>
                </a:rPr>
                <a:t>19.75 g</a:t>
              </a:r>
              <a:endParaRPr lang="en-US" sz="2200" b="1" dirty="0">
                <a:solidFill>
                  <a:schemeClr val="accent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43000" y="3886200"/>
              <a:ext cx="701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2"/>
                  </a:solidFill>
                </a:rPr>
                <a:t>2 CH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4</a:t>
              </a:r>
              <a:r>
                <a:rPr lang="en-US" sz="2400" dirty="0" smtClean="0">
                  <a:solidFill>
                    <a:schemeClr val="tx2"/>
                  </a:solidFill>
                </a:rPr>
                <a:t>  +  S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8</a:t>
              </a:r>
              <a:r>
                <a:rPr lang="en-US" sz="2400" dirty="0" smtClean="0">
                  <a:solidFill>
                    <a:schemeClr val="tx2"/>
                  </a:solidFill>
                </a:rPr>
                <a:t>  </a:t>
              </a:r>
              <a:r>
                <a:rPr lang="en-US" sz="2400" dirty="0" smtClean="0">
                  <a:solidFill>
                    <a:schemeClr val="tx2"/>
                  </a:solidFill>
                  <a:latin typeface="Times New Roman"/>
                  <a:cs typeface="Times New Roman"/>
                </a:rPr>
                <a:t>→</a:t>
              </a:r>
              <a:r>
                <a:rPr lang="en-US" sz="2400" dirty="0" smtClean="0">
                  <a:solidFill>
                    <a:schemeClr val="tx2"/>
                  </a:solidFill>
                </a:rPr>
                <a:t>  2 CS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r>
                <a:rPr lang="en-US" sz="2400" dirty="0" smtClean="0">
                  <a:solidFill>
                    <a:schemeClr val="tx2"/>
                  </a:solidFill>
                </a:rPr>
                <a:t>  +  4 H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r>
                <a:rPr lang="en-US" sz="2400" dirty="0" smtClean="0">
                  <a:solidFill>
                    <a:schemeClr val="tx2"/>
                  </a:solidFill>
                </a:rPr>
                <a:t>S </a:t>
              </a:r>
              <a:endParaRPr lang="en-US" sz="2400" baseline="-250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895600" y="3308867"/>
            <a:ext cx="2076450" cy="455793"/>
            <a:chOff x="2895600" y="3308867"/>
            <a:chExt cx="2076450" cy="455793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2895600" y="3308867"/>
              <a:ext cx="400050" cy="120134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4572000" y="3644526"/>
              <a:ext cx="400050" cy="120134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539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5" grpId="0"/>
      <p:bldP spid="23" grpId="0"/>
      <p:bldP spid="32" grpId="0"/>
      <p:bldP spid="32" grpId="1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Unit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567108" cy="4800600"/>
          </a:xfrm>
        </p:spPr>
        <p:txBody>
          <a:bodyPr>
            <a:normAutofit/>
          </a:bodyPr>
          <a:lstStyle/>
          <a:p>
            <a:r>
              <a:rPr lang="en-US" sz="2600" dirty="0"/>
              <a:t>Interpret chemical equations in terms of particles, moles, and mass</a:t>
            </a:r>
            <a:endParaRPr lang="en-US" sz="2600" dirty="0" smtClean="0"/>
          </a:p>
          <a:p>
            <a:r>
              <a:rPr lang="en-US" sz="2600" dirty="0"/>
              <a:t>Write mole ratios from balanced equations</a:t>
            </a:r>
            <a:endParaRPr lang="en-US" sz="2600" dirty="0" smtClean="0"/>
          </a:p>
          <a:p>
            <a:r>
              <a:rPr lang="en-US" sz="2600" dirty="0"/>
              <a:t>Calculate </a:t>
            </a:r>
            <a:r>
              <a:rPr lang="en-US" sz="2600" dirty="0" smtClean="0"/>
              <a:t>number </a:t>
            </a:r>
            <a:r>
              <a:rPr lang="en-US" sz="2600" dirty="0"/>
              <a:t>of moles and mass of </a:t>
            </a:r>
            <a:r>
              <a:rPr lang="en-US" sz="2600" dirty="0" smtClean="0"/>
              <a:t>a reactant </a:t>
            </a:r>
            <a:r>
              <a:rPr lang="en-US" sz="2600" dirty="0"/>
              <a:t>or </a:t>
            </a:r>
            <a:r>
              <a:rPr lang="en-US" sz="2600" dirty="0" smtClean="0"/>
              <a:t>product </a:t>
            </a:r>
            <a:r>
              <a:rPr lang="en-US" sz="2600" dirty="0"/>
              <a:t>when given </a:t>
            </a:r>
            <a:r>
              <a:rPr lang="en-US" sz="2600" dirty="0" smtClean="0"/>
              <a:t>number </a:t>
            </a:r>
            <a:r>
              <a:rPr lang="en-US" sz="2600" dirty="0"/>
              <a:t>of moles or mass of another reactant or </a:t>
            </a:r>
            <a:r>
              <a:rPr lang="en-US" sz="2600" dirty="0" smtClean="0"/>
              <a:t>product</a:t>
            </a:r>
          </a:p>
          <a:p>
            <a:r>
              <a:rPr lang="en-US" sz="2600" dirty="0"/>
              <a:t>Identify </a:t>
            </a:r>
            <a:r>
              <a:rPr lang="en-US" sz="2600" dirty="0" smtClean="0"/>
              <a:t>limiting reactants </a:t>
            </a:r>
            <a:r>
              <a:rPr lang="en-US" sz="2600" dirty="0"/>
              <a:t>in chemical </a:t>
            </a:r>
            <a:r>
              <a:rPr lang="en-US" sz="2600" dirty="0" smtClean="0"/>
              <a:t>reactions</a:t>
            </a:r>
            <a:endParaRPr lang="en-US" sz="2600" dirty="0"/>
          </a:p>
          <a:p>
            <a:r>
              <a:rPr lang="en-US" sz="2600" dirty="0"/>
              <a:t>Determine </a:t>
            </a:r>
            <a:r>
              <a:rPr lang="en-US" sz="2600" dirty="0" smtClean="0"/>
              <a:t>percent </a:t>
            </a:r>
            <a:r>
              <a:rPr lang="en-US" sz="2600" dirty="0"/>
              <a:t>yield of </a:t>
            </a:r>
            <a:r>
              <a:rPr lang="en-US" sz="2600" dirty="0" smtClean="0"/>
              <a:t>chemical reactions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PREVIEW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78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Mass-to-Mole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567108" cy="4077148"/>
          </a:xfrm>
        </p:spPr>
        <p:txBody>
          <a:bodyPr>
            <a:normAutofit/>
          </a:bodyPr>
          <a:lstStyle/>
          <a:p>
            <a:r>
              <a:rPr lang="en-US" u="sng" dirty="0" smtClean="0"/>
              <a:t>Practice 1</a:t>
            </a:r>
            <a:r>
              <a:rPr lang="en-US" dirty="0" smtClean="0"/>
              <a:t>: Sodium fluoride is formed when sodium metal reacts with fluorine gas.</a:t>
            </a:r>
          </a:p>
          <a:p>
            <a:pPr marL="58738" indent="9525">
              <a:spcBef>
                <a:spcPts val="0"/>
              </a:spcBef>
              <a:buNone/>
            </a:pPr>
            <a:endParaRPr lang="en-US" sz="1200" dirty="0" smtClean="0"/>
          </a:p>
          <a:p>
            <a:pPr marL="355918" lvl="1" indent="9525">
              <a:buNone/>
            </a:pPr>
            <a:r>
              <a:rPr lang="en-US" sz="2400" dirty="0" smtClean="0"/>
              <a:t>Calculate the molar mass for each substance.</a:t>
            </a:r>
          </a:p>
          <a:p>
            <a:pPr marL="355918" lvl="1" indent="9525">
              <a:buNone/>
            </a:pPr>
            <a:endParaRPr lang="en-US" dirty="0"/>
          </a:p>
          <a:p>
            <a:pPr marL="355918" lvl="1" indent="9525">
              <a:buNone/>
            </a:pPr>
            <a:endParaRPr lang="en-US" dirty="0" smtClean="0"/>
          </a:p>
          <a:p>
            <a:pPr marL="355918" lvl="1" indent="9525">
              <a:buNone/>
            </a:pPr>
            <a:endParaRPr lang="en-US" dirty="0"/>
          </a:p>
          <a:p>
            <a:pPr marL="355918" lvl="1" indent="9525">
              <a:buNone/>
            </a:pPr>
            <a:endParaRPr lang="en-US" dirty="0" smtClean="0"/>
          </a:p>
          <a:p>
            <a:pPr marL="355918" lvl="1" indent="9525">
              <a:buNone/>
            </a:pPr>
            <a:endParaRPr lang="en-US" dirty="0"/>
          </a:p>
          <a:p>
            <a:pPr marL="355918" lvl="1" indent="9525">
              <a:buNone/>
            </a:pPr>
            <a:r>
              <a:rPr lang="en-US" sz="2400" dirty="0" smtClean="0"/>
              <a:t>Balance the equation.</a:t>
            </a:r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Mass-to-Mole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04306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____ Na  +  ____ F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>
                <a:solidFill>
                  <a:schemeClr val="tx2"/>
                </a:solidFill>
              </a:rPr>
              <a:t>____ </a:t>
            </a:r>
            <a:r>
              <a:rPr lang="en-US" sz="2400" dirty="0" err="1" smtClean="0">
                <a:solidFill>
                  <a:schemeClr val="tx2"/>
                </a:solidFill>
              </a:rPr>
              <a:t>NaF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14600" y="4003487"/>
            <a:ext cx="3657600" cy="473302"/>
            <a:chOff x="1854609" y="4022498"/>
            <a:chExt cx="3657600" cy="473302"/>
          </a:xfrm>
        </p:grpSpPr>
        <p:sp>
          <p:nvSpPr>
            <p:cNvPr id="10" name="TextBox 9"/>
            <p:cNvSpPr txBox="1"/>
            <p:nvPr/>
          </p:nvSpPr>
          <p:spPr>
            <a:xfrm>
              <a:off x="5131209" y="4022498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54609" y="40341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2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514600" y="4476789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23.0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38600" y="4510548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38.0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29300" y="4522837"/>
            <a:ext cx="1485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42.0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28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1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Mass-to-Mole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3391348"/>
          </a:xfrm>
        </p:spPr>
        <p:txBody>
          <a:bodyPr>
            <a:normAutofit/>
          </a:bodyPr>
          <a:lstStyle/>
          <a:p>
            <a:pPr marL="58738" indent="9525">
              <a:spcBef>
                <a:spcPts val="34"/>
              </a:spcBef>
              <a:buNone/>
            </a:pPr>
            <a:r>
              <a:rPr lang="en-US" u="sng" dirty="0" smtClean="0"/>
              <a:t>Practice 1</a:t>
            </a:r>
            <a:r>
              <a:rPr lang="en-US" dirty="0" smtClean="0"/>
              <a:t>: How many moles of sodium fluoride can be formed when 4.57 grams of fluorine gas reacts completely with excess sodium?</a:t>
            </a:r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sz="1400" dirty="0"/>
          </a:p>
          <a:p>
            <a:pPr marL="58738" indent="9525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Mass-to-Mole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505324" y="2743200"/>
            <a:ext cx="36861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81600" y="3908048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? </a:t>
            </a:r>
            <a:r>
              <a:rPr lang="en-US" sz="2200" b="1" dirty="0" err="1" smtClean="0">
                <a:solidFill>
                  <a:schemeClr val="accent2"/>
                </a:solidFill>
              </a:rPr>
              <a:t>mol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467225" y="2808338"/>
            <a:ext cx="3762375" cy="329380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752850" y="3908047"/>
            <a:ext cx="1428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4.57 g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433893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2 Na  +  F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</a:t>
            </a:r>
            <a:r>
              <a:rPr lang="en-US" sz="2400" dirty="0" smtClean="0">
                <a:solidFill>
                  <a:schemeClr val="tx2"/>
                </a:solidFill>
              </a:rPr>
              <a:t>  2 </a:t>
            </a:r>
            <a:r>
              <a:rPr lang="en-US" sz="2400" dirty="0" err="1" smtClean="0">
                <a:solidFill>
                  <a:schemeClr val="tx2"/>
                </a:solidFill>
              </a:rPr>
              <a:t>NaF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57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2286000"/>
            <a:ext cx="8229600" cy="2135894"/>
            <a:chOff x="457200" y="1828800"/>
            <a:chExt cx="8229600" cy="2135894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2193216"/>
              <a:ext cx="8229600" cy="175432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r>
                <a:rPr lang="en-US" dirty="0" smtClean="0"/>
                <a:t>	</a:t>
              </a:r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57200" y="1828800"/>
              <a:ext cx="8229600" cy="36933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693738" algn="ctr"/>
                  <a:tab pos="2168525" algn="ctr"/>
                  <a:tab pos="3894138" algn="ctr"/>
                  <a:tab pos="5603875" algn="ctr"/>
                  <a:tab pos="7315200" algn="ctr"/>
                </a:tabLst>
              </a:pPr>
              <a:r>
                <a:rPr lang="en-US" dirty="0" smtClean="0"/>
                <a:t>	UNKNOWN	GIVEN	</a:t>
              </a:r>
              <a:r>
                <a:rPr lang="en-US" dirty="0" err="1" smtClean="0"/>
                <a:t>g→mol</a:t>
              </a:r>
              <a:r>
                <a:rPr lang="en-US" dirty="0" smtClean="0"/>
                <a:t> (G)</a:t>
              </a:r>
              <a:r>
                <a:rPr lang="en-US" dirty="0"/>
                <a:t>	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Mole Ratio</a:t>
              </a:r>
              <a:r>
                <a:rPr lang="en-US" dirty="0"/>
                <a:t>	</a:t>
              </a:r>
              <a:r>
                <a:rPr lang="en-US" dirty="0" err="1" smtClean="0"/>
                <a:t>mol→g</a:t>
              </a:r>
              <a:r>
                <a:rPr lang="en-US" dirty="0" smtClean="0"/>
                <a:t> (U)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812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866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3340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81400" y="1845952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4" idx="3"/>
            </p:cNvCxnSpPr>
            <p:nvPr/>
          </p:nvCxnSpPr>
          <p:spPr>
            <a:xfrm>
              <a:off x="1981200" y="3070379"/>
              <a:ext cx="6705600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Mass-to-Mole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352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err="1" smtClean="0"/>
              <a:t>NaF</a:t>
            </a:r>
            <a:r>
              <a:rPr lang="en-US" dirty="0" smtClean="0"/>
              <a:t>  =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70587" y="316536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4.57 g F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7086600" y="2655332"/>
            <a:ext cx="1752600" cy="1764268"/>
            <a:chOff x="3581400" y="2198132"/>
            <a:chExt cx="1752600" cy="176426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581400" y="2198132"/>
              <a:ext cx="17526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581400" y="2212990"/>
              <a:ext cx="1752600" cy="174941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447071" y="3557459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F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48300" y="3168134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err="1" smtClean="0"/>
              <a:t>NaF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676400" y="4432164"/>
            <a:ext cx="2438400" cy="523220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=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0.241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75000"/>
                  </a:schemeClr>
                </a:solidFill>
              </a:rPr>
              <a:t>NaF</a:t>
            </a:r>
            <a:endParaRPr lang="en-US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57600" y="348681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38.0 g F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657600" y="310862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F</a:t>
            </a:r>
            <a:r>
              <a:rPr lang="en-US" baseline="-25000" dirty="0" smtClean="0"/>
              <a:t>2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4191000" y="3293294"/>
            <a:ext cx="2514600" cy="513894"/>
            <a:chOff x="4191000" y="3293294"/>
            <a:chExt cx="2514600" cy="513894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6019800" y="3722133"/>
              <a:ext cx="685800" cy="85055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4191000" y="3293294"/>
              <a:ext cx="762000" cy="76200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1143000" y="1066800"/>
            <a:ext cx="7010400" cy="892553"/>
            <a:chOff x="1143000" y="3455312"/>
            <a:chExt cx="7010400" cy="892553"/>
          </a:xfrm>
        </p:grpSpPr>
        <p:sp>
          <p:nvSpPr>
            <p:cNvPr id="34" name="TextBox 33"/>
            <p:cNvSpPr txBox="1"/>
            <p:nvPr/>
          </p:nvSpPr>
          <p:spPr>
            <a:xfrm>
              <a:off x="5181600" y="3455313"/>
              <a:ext cx="990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2"/>
                  </a:solidFill>
                </a:rPr>
                <a:t>? </a:t>
              </a:r>
              <a:r>
                <a:rPr lang="en-US" sz="2200" b="1" dirty="0" err="1" smtClean="0">
                  <a:solidFill>
                    <a:schemeClr val="accent2"/>
                  </a:solidFill>
                </a:rPr>
                <a:t>mol</a:t>
              </a:r>
              <a:endParaRPr lang="en-US" sz="2200" b="1" dirty="0">
                <a:solidFill>
                  <a:schemeClr val="accent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52850" y="3455312"/>
              <a:ext cx="14287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2"/>
                  </a:solidFill>
                </a:rPr>
                <a:t>4.57 g</a:t>
              </a:r>
              <a:endParaRPr lang="en-US" sz="2200" b="1" dirty="0">
                <a:solidFill>
                  <a:schemeClr val="accent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43000" y="3886200"/>
              <a:ext cx="701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2"/>
                  </a:solidFill>
                </a:rPr>
                <a:t>2 Na  +  F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r>
                <a:rPr lang="en-US" sz="2400" dirty="0" smtClean="0">
                  <a:solidFill>
                    <a:schemeClr val="tx2"/>
                  </a:solidFill>
                </a:rPr>
                <a:t>  </a:t>
              </a:r>
              <a:r>
                <a:rPr lang="en-US" sz="2400" dirty="0" smtClean="0">
                  <a:solidFill>
                    <a:schemeClr val="tx2"/>
                  </a:solidFill>
                  <a:latin typeface="Times New Roman"/>
                  <a:cs typeface="Times New Roman"/>
                </a:rPr>
                <a:t>→</a:t>
              </a:r>
              <a:r>
                <a:rPr lang="en-US" sz="2400" dirty="0" smtClean="0">
                  <a:solidFill>
                    <a:schemeClr val="tx2"/>
                  </a:solidFill>
                </a:rPr>
                <a:t>  2 </a:t>
              </a:r>
              <a:r>
                <a:rPr lang="en-US" sz="2400" dirty="0" err="1" smtClean="0">
                  <a:solidFill>
                    <a:schemeClr val="tx2"/>
                  </a:solidFill>
                </a:rPr>
                <a:t>NaF</a:t>
              </a:r>
              <a:endParaRPr lang="en-US" sz="2400" baseline="-250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895600" y="3308867"/>
            <a:ext cx="2076450" cy="455793"/>
            <a:chOff x="2895600" y="3308867"/>
            <a:chExt cx="2076450" cy="455793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2895600" y="3308867"/>
              <a:ext cx="400050" cy="120134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4572000" y="3644526"/>
              <a:ext cx="400050" cy="120134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100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5" grpId="0"/>
      <p:bldP spid="23" grpId="0"/>
      <p:bldP spid="32" grpId="0"/>
      <p:bldP spid="32" grpId="1"/>
      <p:bldP spid="37" grpId="0"/>
      <p:bldP spid="3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 Practice, p. 376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#</a:t>
            </a:r>
            <a:r>
              <a:rPr lang="en-US" sz="2400" dirty="0" smtClean="0"/>
              <a:t>14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HW due 02/05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6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Mass-to-Mass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567108" cy="407714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GIVEN 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grams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and UNKNOWN 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grams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u="sng" dirty="0" smtClean="0"/>
              <a:t>Example</a:t>
            </a:r>
            <a:r>
              <a:rPr lang="en-US" dirty="0" smtClean="0"/>
              <a:t>: The following equation shows the combustion of butane.</a:t>
            </a:r>
          </a:p>
          <a:p>
            <a:pPr marL="355918" lvl="1" indent="9525">
              <a:buNone/>
            </a:pPr>
            <a:r>
              <a:rPr lang="en-US" sz="2400" dirty="0" smtClean="0"/>
              <a:t>Calculate the molar mass for each substance.</a:t>
            </a:r>
          </a:p>
          <a:p>
            <a:pPr marL="355918" lvl="1" indent="9525">
              <a:buNone/>
            </a:pPr>
            <a:r>
              <a:rPr lang="en-US" sz="2400" dirty="0" smtClean="0"/>
              <a:t>Balance the equation.</a:t>
            </a:r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Mass-to-Mass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618115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____ C</a:t>
            </a:r>
            <a:r>
              <a:rPr lang="en-US" sz="2400" baseline="-25000" dirty="0" smtClean="0">
                <a:solidFill>
                  <a:schemeClr val="tx2"/>
                </a:solidFill>
              </a:rPr>
              <a:t>4</a:t>
            </a:r>
            <a:r>
              <a:rPr lang="en-US" sz="2400" dirty="0" smtClean="0">
                <a:solidFill>
                  <a:schemeClr val="tx2"/>
                </a:solidFill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</a:rPr>
              <a:t>10</a:t>
            </a:r>
            <a:r>
              <a:rPr lang="en-US" sz="2400" dirty="0" smtClean="0">
                <a:solidFill>
                  <a:schemeClr val="tx2"/>
                </a:solidFill>
              </a:rPr>
              <a:t>  +  ____ O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>
                <a:solidFill>
                  <a:schemeClr val="tx2"/>
                </a:solidFill>
              </a:rPr>
              <a:t>____ </a:t>
            </a:r>
            <a:r>
              <a:rPr lang="en-US" sz="2400" dirty="0" smtClean="0">
                <a:solidFill>
                  <a:schemeClr val="tx2"/>
                </a:solidFill>
              </a:rPr>
              <a:t>CO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____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O 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0200" y="5045301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58.0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506005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32.0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7800" y="5072339"/>
            <a:ext cx="1485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44.0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10400" y="506005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18.0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333431" y="4572000"/>
            <a:ext cx="6079694" cy="473302"/>
            <a:chOff x="1333431" y="4572000"/>
            <a:chExt cx="6079694" cy="473302"/>
          </a:xfrm>
        </p:grpSpPr>
        <p:grpSp>
          <p:nvGrpSpPr>
            <p:cNvPr id="6" name="Group 5"/>
            <p:cNvGrpSpPr/>
            <p:nvPr/>
          </p:nvGrpSpPr>
          <p:grpSpPr>
            <a:xfrm>
              <a:off x="1333431" y="4572000"/>
              <a:ext cx="6079694" cy="473302"/>
              <a:chOff x="1660576" y="4022498"/>
              <a:chExt cx="5526080" cy="473302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5089071" y="4022498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8</a:t>
                </a:r>
                <a:endParaRPr lang="en-US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653256" y="4034134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10</a:t>
                </a:r>
                <a:endParaRPr lang="en-US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660576" y="4034135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2</a:t>
                </a:r>
                <a:endParaRPr lang="en-US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276600" y="4572000"/>
              <a:ext cx="571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13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808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19" grpId="0"/>
      <p:bldP spid="2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Mass-to-Mass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3391348"/>
          </a:xfrm>
        </p:spPr>
        <p:txBody>
          <a:bodyPr>
            <a:normAutofit/>
          </a:bodyPr>
          <a:lstStyle/>
          <a:p>
            <a:pPr marL="58738" indent="9525">
              <a:spcBef>
                <a:spcPts val="34"/>
              </a:spcBef>
              <a:buNone/>
            </a:pPr>
            <a:r>
              <a:rPr lang="en-US" u="sng" dirty="0" smtClean="0"/>
              <a:t>Example</a:t>
            </a:r>
            <a:r>
              <a:rPr lang="en-US" dirty="0" smtClean="0"/>
              <a:t>: If 75.5 grams of carbon dioxide are produced, how many grams of butane were used?</a:t>
            </a:r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sz="1400" dirty="0"/>
          </a:p>
          <a:p>
            <a:pPr marL="58738" indent="9525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Mass-to-Mass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505323" y="3124200"/>
            <a:ext cx="250507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76800" y="3908047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75.5 g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819400" y="2384322"/>
            <a:ext cx="4419600" cy="329380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000250" y="3908048"/>
            <a:ext cx="1428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? g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433893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2 C</a:t>
            </a:r>
            <a:r>
              <a:rPr lang="en-US" sz="2400" baseline="-25000" dirty="0" smtClean="0">
                <a:solidFill>
                  <a:schemeClr val="tx2"/>
                </a:solidFill>
              </a:rPr>
              <a:t>4</a:t>
            </a:r>
            <a:r>
              <a:rPr lang="en-US" sz="2400" dirty="0" smtClean="0">
                <a:solidFill>
                  <a:schemeClr val="tx2"/>
                </a:solidFill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</a:rPr>
              <a:t>10</a:t>
            </a:r>
            <a:r>
              <a:rPr lang="en-US" sz="2400" dirty="0" smtClean="0">
                <a:solidFill>
                  <a:schemeClr val="tx2"/>
                </a:solidFill>
              </a:rPr>
              <a:t>  +  13 O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</a:t>
            </a:r>
            <a:r>
              <a:rPr lang="en-US" sz="2400" dirty="0" smtClean="0">
                <a:solidFill>
                  <a:schemeClr val="tx2"/>
                </a:solidFill>
              </a:rPr>
              <a:t>  8 CO</a:t>
            </a:r>
            <a:r>
              <a:rPr lang="en-US" sz="2400" baseline="-25000" dirty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10 H</a:t>
            </a:r>
            <a:r>
              <a:rPr lang="en-US" sz="2400" baseline="-25000" dirty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O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3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2286000"/>
            <a:ext cx="8229600" cy="2135894"/>
            <a:chOff x="457200" y="1828800"/>
            <a:chExt cx="8229600" cy="2135894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2193216"/>
              <a:ext cx="8229600" cy="175432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r>
                <a:rPr lang="en-US" dirty="0" smtClean="0"/>
                <a:t>	</a:t>
              </a:r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57200" y="1828800"/>
              <a:ext cx="8229600" cy="36933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693738" algn="ctr"/>
                  <a:tab pos="2168525" algn="ctr"/>
                  <a:tab pos="3894138" algn="ctr"/>
                  <a:tab pos="5603875" algn="ctr"/>
                  <a:tab pos="7315200" algn="ctr"/>
                </a:tabLst>
              </a:pPr>
              <a:r>
                <a:rPr lang="en-US" dirty="0" smtClean="0"/>
                <a:t>	UNKNOWN	GIVEN	</a:t>
              </a:r>
              <a:r>
                <a:rPr lang="en-US" dirty="0" err="1" smtClean="0"/>
                <a:t>g→mol</a:t>
              </a:r>
              <a:r>
                <a:rPr lang="en-US" dirty="0" smtClean="0"/>
                <a:t> (G)</a:t>
              </a:r>
              <a:r>
                <a:rPr lang="en-US" dirty="0"/>
                <a:t>	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Mole Ratio</a:t>
              </a:r>
              <a:r>
                <a:rPr lang="en-US" dirty="0"/>
                <a:t>	</a:t>
              </a:r>
              <a:r>
                <a:rPr lang="en-US" dirty="0" err="1" smtClean="0"/>
                <a:t>mol→g</a:t>
              </a:r>
              <a:r>
                <a:rPr lang="en-US" dirty="0" smtClean="0"/>
                <a:t> (U)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812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866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3340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81400" y="1845952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4" idx="3"/>
            </p:cNvCxnSpPr>
            <p:nvPr/>
          </p:nvCxnSpPr>
          <p:spPr>
            <a:xfrm>
              <a:off x="1981200" y="3070379"/>
              <a:ext cx="6705600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Mass-to-Mass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352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 C</a:t>
            </a:r>
            <a:r>
              <a:rPr lang="en-US" baseline="-25000" dirty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70587" y="316536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75.5 g 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5447071" y="3557459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 err="1" smtClean="0"/>
              <a:t>mol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10200" y="3168134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 </a:t>
            </a:r>
            <a:r>
              <a:rPr lang="en-US" dirty="0" err="1" smtClean="0"/>
              <a:t>mol</a:t>
            </a:r>
            <a:r>
              <a:rPr lang="en-US" dirty="0" smtClean="0"/>
              <a:t> C</a:t>
            </a:r>
            <a:r>
              <a:rPr lang="en-US" baseline="-25000" dirty="0"/>
              <a:t>4</a:t>
            </a:r>
            <a:r>
              <a:rPr lang="en-US" dirty="0" smtClean="0"/>
              <a:t>H</a:t>
            </a:r>
            <a:r>
              <a:rPr lang="en-US" baseline="-25000" dirty="0"/>
              <a:t>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76400" y="4432164"/>
            <a:ext cx="2438400" cy="523220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=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24.9 g C</a:t>
            </a:r>
            <a:r>
              <a:rPr lang="en-US" sz="2200" b="1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sz="2200" b="1" baseline="-25000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endParaRPr lang="en-US" sz="2200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57600" y="348681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44.0 g CO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657600" y="310862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143000" y="1066798"/>
            <a:ext cx="7010400" cy="892555"/>
            <a:chOff x="1143000" y="3455310"/>
            <a:chExt cx="7010400" cy="892555"/>
          </a:xfrm>
        </p:grpSpPr>
        <p:sp>
          <p:nvSpPr>
            <p:cNvPr id="34" name="TextBox 33"/>
            <p:cNvSpPr txBox="1"/>
            <p:nvPr/>
          </p:nvSpPr>
          <p:spPr>
            <a:xfrm>
              <a:off x="2105025" y="3455311"/>
              <a:ext cx="990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2"/>
                  </a:solidFill>
                </a:rPr>
                <a:t>? g</a:t>
              </a:r>
              <a:endParaRPr lang="en-US" sz="2200" b="1" dirty="0">
                <a:solidFill>
                  <a:schemeClr val="accent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43450" y="3455310"/>
              <a:ext cx="14287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2"/>
                  </a:solidFill>
                </a:rPr>
                <a:t>75.5 g</a:t>
              </a:r>
              <a:endParaRPr lang="en-US" sz="2200" b="1" dirty="0">
                <a:solidFill>
                  <a:schemeClr val="accent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43000" y="3886200"/>
              <a:ext cx="701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2"/>
                  </a:solidFill>
                </a:rPr>
                <a:t>2 C</a:t>
              </a:r>
              <a:r>
                <a:rPr lang="en-US" sz="2400" baseline="-25000" dirty="0">
                  <a:solidFill>
                    <a:schemeClr val="tx2"/>
                  </a:solidFill>
                </a:rPr>
                <a:t>4</a:t>
              </a:r>
              <a:r>
                <a:rPr lang="en-US" sz="2400" dirty="0">
                  <a:solidFill>
                    <a:schemeClr val="tx2"/>
                  </a:solidFill>
                </a:rPr>
                <a:t>H</a:t>
              </a:r>
              <a:r>
                <a:rPr lang="en-US" sz="2400" baseline="-25000" dirty="0">
                  <a:solidFill>
                    <a:schemeClr val="tx2"/>
                  </a:solidFill>
                </a:rPr>
                <a:t>10</a:t>
              </a:r>
              <a:r>
                <a:rPr lang="en-US" sz="2400" dirty="0">
                  <a:solidFill>
                    <a:schemeClr val="tx2"/>
                  </a:solidFill>
                </a:rPr>
                <a:t>  +  13 O</a:t>
              </a:r>
              <a:r>
                <a:rPr lang="en-US" sz="2400" baseline="-25000" dirty="0">
                  <a:solidFill>
                    <a:schemeClr val="tx2"/>
                  </a:solidFill>
                </a:rPr>
                <a:t>2</a:t>
              </a:r>
              <a:r>
                <a:rPr lang="en-US" sz="2400" dirty="0">
                  <a:solidFill>
                    <a:schemeClr val="tx2"/>
                  </a:solidFill>
                </a:rPr>
                <a:t>  </a:t>
              </a:r>
              <a:r>
                <a:rPr lang="en-US" sz="2400" dirty="0">
                  <a:solidFill>
                    <a:schemeClr val="tx2"/>
                  </a:solidFill>
                  <a:latin typeface="Times New Roman"/>
                  <a:cs typeface="Times New Roman"/>
                </a:rPr>
                <a:t>→</a:t>
              </a:r>
              <a:r>
                <a:rPr lang="en-US" sz="2400" dirty="0">
                  <a:solidFill>
                    <a:schemeClr val="tx2"/>
                  </a:solidFill>
                </a:rPr>
                <a:t>  8 CO</a:t>
              </a:r>
              <a:r>
                <a:rPr lang="en-US" sz="2400" baseline="-25000" dirty="0">
                  <a:solidFill>
                    <a:schemeClr val="tx2"/>
                  </a:solidFill>
                </a:rPr>
                <a:t>2</a:t>
              </a:r>
              <a:r>
                <a:rPr lang="en-US" sz="2400" dirty="0">
                  <a:solidFill>
                    <a:schemeClr val="tx2"/>
                  </a:solidFill>
                </a:rPr>
                <a:t>  +  10 </a:t>
              </a:r>
              <a:r>
                <a:rPr lang="en-US" sz="2400" dirty="0" smtClean="0">
                  <a:solidFill>
                    <a:schemeClr val="tx2"/>
                  </a:solidFill>
                </a:rPr>
                <a:t>H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r>
                <a:rPr lang="en-US" sz="2400" dirty="0" smtClean="0">
                  <a:solidFill>
                    <a:schemeClr val="tx2"/>
                  </a:solidFill>
                </a:rPr>
                <a:t>O</a:t>
              </a:r>
              <a:endParaRPr lang="en-US" sz="2400" baseline="-250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640268" y="3331394"/>
            <a:ext cx="2459448" cy="414384"/>
            <a:chOff x="2640268" y="3331394"/>
            <a:chExt cx="2459448" cy="414384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2640268" y="3331394"/>
              <a:ext cx="712532" cy="130992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4387184" y="3614786"/>
              <a:ext cx="712532" cy="130992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044130" y="3279875"/>
            <a:ext cx="2677755" cy="533802"/>
            <a:chOff x="4044130" y="3279875"/>
            <a:chExt cx="2677755" cy="533802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4044130" y="3279875"/>
              <a:ext cx="908870" cy="130992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5813015" y="3682685"/>
              <a:ext cx="908870" cy="130992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7086600" y="3541870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C</a:t>
            </a:r>
            <a:r>
              <a:rPr lang="en-US" baseline="-25000" dirty="0"/>
              <a:t>4</a:t>
            </a:r>
            <a:r>
              <a:rPr lang="en-US" dirty="0" smtClean="0"/>
              <a:t>H</a:t>
            </a:r>
            <a:r>
              <a:rPr lang="en-US" baseline="-25000" dirty="0"/>
              <a:t>10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086600" y="3188127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58.0 g C</a:t>
            </a:r>
            <a:r>
              <a:rPr lang="en-US" baseline="-25000" dirty="0"/>
              <a:t>4</a:t>
            </a:r>
            <a:r>
              <a:rPr lang="en-US" dirty="0" smtClean="0"/>
              <a:t>H</a:t>
            </a:r>
            <a:r>
              <a:rPr lang="en-US" baseline="-25000" dirty="0"/>
              <a:t>10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774915" y="3350031"/>
            <a:ext cx="2775770" cy="439342"/>
            <a:chOff x="5774915" y="3350031"/>
            <a:chExt cx="2775770" cy="439342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5774915" y="3350031"/>
              <a:ext cx="1083085" cy="65496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7467600" y="3723877"/>
              <a:ext cx="1083085" cy="65496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967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5" grpId="0"/>
      <p:bldP spid="23" grpId="0"/>
      <p:bldP spid="32" grpId="0"/>
      <p:bldP spid="32" grpId="1"/>
      <p:bldP spid="37" grpId="0"/>
      <p:bldP spid="38" grpId="0"/>
      <p:bldP spid="47" grpId="0"/>
      <p:bldP spid="4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Mass-to-Mass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3391348"/>
          </a:xfrm>
        </p:spPr>
        <p:txBody>
          <a:bodyPr>
            <a:normAutofit/>
          </a:bodyPr>
          <a:lstStyle/>
          <a:p>
            <a:pPr marL="58738" indent="9525">
              <a:spcBef>
                <a:spcPts val="34"/>
              </a:spcBef>
              <a:buNone/>
            </a:pPr>
            <a:r>
              <a:rPr lang="en-US" u="sng" dirty="0" smtClean="0"/>
              <a:t>Practice 1</a:t>
            </a:r>
            <a:r>
              <a:rPr lang="en-US" dirty="0" smtClean="0"/>
              <a:t>: Use the balanced equation for the combustion of butane. How many grams of oxygen are necessary to react completely with 217 grams of butane?</a:t>
            </a:r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sz="1400" dirty="0"/>
          </a:p>
          <a:p>
            <a:pPr marL="58738" indent="9525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Mass-to-Mass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334000" y="3124200"/>
            <a:ext cx="242887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52800" y="38862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? g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143000" y="3505200"/>
            <a:ext cx="3124200" cy="381000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905000" y="3908048"/>
            <a:ext cx="1428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217 g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433893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2 C</a:t>
            </a:r>
            <a:r>
              <a:rPr lang="en-US" sz="2400" baseline="-25000" dirty="0" smtClean="0">
                <a:solidFill>
                  <a:schemeClr val="tx2"/>
                </a:solidFill>
              </a:rPr>
              <a:t>4</a:t>
            </a:r>
            <a:r>
              <a:rPr lang="en-US" sz="2400" dirty="0" smtClean="0">
                <a:solidFill>
                  <a:schemeClr val="tx2"/>
                </a:solidFill>
              </a:rPr>
              <a:t>H</a:t>
            </a:r>
            <a:r>
              <a:rPr lang="en-US" sz="2400" baseline="-25000" dirty="0" smtClean="0">
                <a:solidFill>
                  <a:schemeClr val="tx2"/>
                </a:solidFill>
              </a:rPr>
              <a:t>10</a:t>
            </a:r>
            <a:r>
              <a:rPr lang="en-US" sz="2400" dirty="0" smtClean="0">
                <a:solidFill>
                  <a:schemeClr val="tx2"/>
                </a:solidFill>
              </a:rPr>
              <a:t>  +  13 O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</a:t>
            </a:r>
            <a:r>
              <a:rPr lang="en-US" sz="2400" dirty="0" smtClean="0">
                <a:solidFill>
                  <a:schemeClr val="tx2"/>
                </a:solidFill>
              </a:rPr>
              <a:t>  8 CO</a:t>
            </a:r>
            <a:r>
              <a:rPr lang="en-US" sz="2400" baseline="-25000" dirty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10 H</a:t>
            </a:r>
            <a:r>
              <a:rPr lang="en-US" sz="2400" baseline="-25000" dirty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O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143000" y="3429000"/>
            <a:ext cx="121443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2286000"/>
            <a:ext cx="8229600" cy="2135894"/>
            <a:chOff x="457200" y="1828800"/>
            <a:chExt cx="8229600" cy="2135894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2193216"/>
              <a:ext cx="8229600" cy="175432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r>
                <a:rPr lang="en-US" dirty="0" smtClean="0"/>
                <a:t>	</a:t>
              </a:r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57200" y="1828800"/>
              <a:ext cx="8229600" cy="36933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693738" algn="ctr"/>
                  <a:tab pos="2168525" algn="ctr"/>
                  <a:tab pos="3894138" algn="ctr"/>
                  <a:tab pos="5603875" algn="ctr"/>
                  <a:tab pos="7315200" algn="ctr"/>
                </a:tabLst>
              </a:pPr>
              <a:r>
                <a:rPr lang="en-US" dirty="0" smtClean="0"/>
                <a:t>	UNKNOWN	GIVEN	</a:t>
              </a:r>
              <a:r>
                <a:rPr lang="en-US" dirty="0" err="1" smtClean="0"/>
                <a:t>g→mol</a:t>
              </a:r>
              <a:r>
                <a:rPr lang="en-US" dirty="0" smtClean="0"/>
                <a:t> (G)</a:t>
              </a:r>
              <a:r>
                <a:rPr lang="en-US" dirty="0"/>
                <a:t>	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Mole Ratio</a:t>
              </a:r>
              <a:r>
                <a:rPr lang="en-US" dirty="0"/>
                <a:t>	</a:t>
              </a:r>
              <a:r>
                <a:rPr lang="en-US" dirty="0" err="1" smtClean="0"/>
                <a:t>mol→g</a:t>
              </a:r>
              <a:r>
                <a:rPr lang="en-US" dirty="0" smtClean="0"/>
                <a:t> (U)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812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866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3340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81400" y="1845952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4" idx="3"/>
            </p:cNvCxnSpPr>
            <p:nvPr/>
          </p:nvCxnSpPr>
          <p:spPr>
            <a:xfrm>
              <a:off x="1981200" y="3070379"/>
              <a:ext cx="6705600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Mass-to-Mass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352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 O</a:t>
            </a:r>
            <a:r>
              <a:rPr lang="en-US" baseline="-25000" dirty="0" smtClean="0"/>
              <a:t>2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70587" y="316536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217 g 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5447071" y="3557459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 </a:t>
            </a:r>
            <a:r>
              <a:rPr lang="en-US" dirty="0" err="1" smtClean="0"/>
              <a:t>mol</a:t>
            </a:r>
            <a:r>
              <a:rPr lang="en-US" dirty="0" smtClean="0"/>
              <a:t> 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10200" y="3168134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13 </a:t>
            </a:r>
            <a:r>
              <a:rPr lang="en-US" dirty="0" err="1" smtClean="0"/>
              <a:t>mol</a:t>
            </a:r>
            <a:r>
              <a:rPr lang="en-US" dirty="0" smtClean="0"/>
              <a:t> 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1676400" y="4432164"/>
            <a:ext cx="2438400" cy="523220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=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778 g O</a:t>
            </a:r>
            <a:r>
              <a:rPr lang="en-US" sz="22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200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57600" y="348681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58.0 g 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657600" y="310862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143000" y="1071715"/>
            <a:ext cx="7010400" cy="887638"/>
            <a:chOff x="1143000" y="3460227"/>
            <a:chExt cx="7010400" cy="887638"/>
          </a:xfrm>
        </p:grpSpPr>
        <p:sp>
          <p:nvSpPr>
            <p:cNvPr id="34" name="TextBox 33"/>
            <p:cNvSpPr txBox="1"/>
            <p:nvPr/>
          </p:nvSpPr>
          <p:spPr>
            <a:xfrm>
              <a:off x="3461262" y="3460227"/>
              <a:ext cx="990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2"/>
                  </a:solidFill>
                </a:rPr>
                <a:t>? g</a:t>
              </a:r>
              <a:endParaRPr lang="en-US" sz="2200" b="1" dirty="0">
                <a:solidFill>
                  <a:schemeClr val="accent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47850" y="3465141"/>
              <a:ext cx="14287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2"/>
                  </a:solidFill>
                </a:rPr>
                <a:t>217 g</a:t>
              </a:r>
              <a:endParaRPr lang="en-US" sz="2200" b="1" dirty="0">
                <a:solidFill>
                  <a:schemeClr val="accent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43000" y="3886200"/>
              <a:ext cx="701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2"/>
                  </a:solidFill>
                </a:rPr>
                <a:t>2 C</a:t>
              </a:r>
              <a:r>
                <a:rPr lang="en-US" sz="2400" baseline="-25000" dirty="0">
                  <a:solidFill>
                    <a:schemeClr val="tx2"/>
                  </a:solidFill>
                </a:rPr>
                <a:t>4</a:t>
              </a:r>
              <a:r>
                <a:rPr lang="en-US" sz="2400" dirty="0">
                  <a:solidFill>
                    <a:schemeClr val="tx2"/>
                  </a:solidFill>
                </a:rPr>
                <a:t>H</a:t>
              </a:r>
              <a:r>
                <a:rPr lang="en-US" sz="2400" baseline="-25000" dirty="0">
                  <a:solidFill>
                    <a:schemeClr val="tx2"/>
                  </a:solidFill>
                </a:rPr>
                <a:t>10</a:t>
              </a:r>
              <a:r>
                <a:rPr lang="en-US" sz="2400" dirty="0">
                  <a:solidFill>
                    <a:schemeClr val="tx2"/>
                  </a:solidFill>
                </a:rPr>
                <a:t>  +  13 O</a:t>
              </a:r>
              <a:r>
                <a:rPr lang="en-US" sz="2400" baseline="-25000" dirty="0">
                  <a:solidFill>
                    <a:schemeClr val="tx2"/>
                  </a:solidFill>
                </a:rPr>
                <a:t>2</a:t>
              </a:r>
              <a:r>
                <a:rPr lang="en-US" sz="2400" dirty="0">
                  <a:solidFill>
                    <a:schemeClr val="tx2"/>
                  </a:solidFill>
                </a:rPr>
                <a:t>  </a:t>
              </a:r>
              <a:r>
                <a:rPr lang="en-US" sz="2400" dirty="0">
                  <a:solidFill>
                    <a:schemeClr val="tx2"/>
                  </a:solidFill>
                  <a:latin typeface="Times New Roman"/>
                  <a:cs typeface="Times New Roman"/>
                </a:rPr>
                <a:t>→</a:t>
              </a:r>
              <a:r>
                <a:rPr lang="en-US" sz="2400" dirty="0">
                  <a:solidFill>
                    <a:schemeClr val="tx2"/>
                  </a:solidFill>
                </a:rPr>
                <a:t>  8 CO</a:t>
              </a:r>
              <a:r>
                <a:rPr lang="en-US" sz="2400" baseline="-25000" dirty="0">
                  <a:solidFill>
                    <a:schemeClr val="tx2"/>
                  </a:solidFill>
                </a:rPr>
                <a:t>2</a:t>
              </a:r>
              <a:r>
                <a:rPr lang="en-US" sz="2400" dirty="0">
                  <a:solidFill>
                    <a:schemeClr val="tx2"/>
                  </a:solidFill>
                </a:rPr>
                <a:t>  +  10 </a:t>
              </a:r>
              <a:r>
                <a:rPr lang="en-US" sz="2400" dirty="0" smtClean="0">
                  <a:solidFill>
                    <a:schemeClr val="tx2"/>
                  </a:solidFill>
                </a:rPr>
                <a:t>H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r>
                <a:rPr lang="en-US" sz="2400" dirty="0" smtClean="0">
                  <a:solidFill>
                    <a:schemeClr val="tx2"/>
                  </a:solidFill>
                </a:rPr>
                <a:t>O</a:t>
              </a:r>
              <a:endParaRPr lang="en-US" sz="2400" baseline="-250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640268" y="3331394"/>
            <a:ext cx="2364198" cy="441719"/>
            <a:chOff x="2640268" y="3331394"/>
            <a:chExt cx="2364198" cy="441719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2640268" y="3331394"/>
              <a:ext cx="712532" cy="130992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4291934" y="3642121"/>
              <a:ext cx="712532" cy="130992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7086600" y="3541870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7086600" y="3188127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32.0 g 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019800" y="3350031"/>
            <a:ext cx="2286000" cy="439342"/>
            <a:chOff x="6019800" y="3350031"/>
            <a:chExt cx="2286000" cy="439342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6019800" y="3350031"/>
              <a:ext cx="838200" cy="46859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7620000" y="3745778"/>
              <a:ext cx="685800" cy="43595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044130" y="3293294"/>
            <a:ext cx="2639655" cy="452484"/>
            <a:chOff x="4044130" y="3293294"/>
            <a:chExt cx="2639655" cy="452484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4044130" y="3293294"/>
              <a:ext cx="908870" cy="38098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774915" y="3707680"/>
              <a:ext cx="908870" cy="38098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982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5" grpId="0"/>
      <p:bldP spid="23" grpId="0"/>
      <p:bldP spid="32" grpId="0"/>
      <p:bldP spid="32" grpId="1"/>
      <p:bldP spid="37" grpId="0"/>
      <p:bldP spid="38" grpId="0"/>
      <p:bldP spid="47" grpId="0"/>
      <p:bldP spid="4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Mass-to-Mass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567108" cy="4077148"/>
          </a:xfrm>
        </p:spPr>
        <p:txBody>
          <a:bodyPr>
            <a:normAutofit/>
          </a:bodyPr>
          <a:lstStyle/>
          <a:p>
            <a:r>
              <a:rPr lang="en-US" u="sng" dirty="0" smtClean="0"/>
              <a:t>Practice 2</a:t>
            </a:r>
            <a:r>
              <a:rPr lang="en-US" dirty="0" smtClean="0"/>
              <a:t>: Balance the following single replacement reaction.</a:t>
            </a:r>
          </a:p>
          <a:p>
            <a:endParaRPr lang="en-US" dirty="0"/>
          </a:p>
          <a:p>
            <a:endParaRPr lang="en-US" dirty="0" smtClean="0"/>
          </a:p>
          <a:p>
            <a:pPr marL="334963" indent="0">
              <a:buNone/>
            </a:pPr>
            <a:r>
              <a:rPr lang="en-US" dirty="0" smtClean="0"/>
              <a:t>How many grams of iron must react in order to produce 75.9 grams of iron (III) oxide?</a:t>
            </a:r>
          </a:p>
          <a:p>
            <a:pPr marL="334963" indent="0">
              <a:buNone/>
            </a:pPr>
            <a:endParaRPr lang="en-US" sz="1400" dirty="0"/>
          </a:p>
          <a:p>
            <a:pPr marL="334963" indent="0">
              <a:buNone/>
            </a:pPr>
            <a:r>
              <a:rPr lang="en-US" sz="2000" dirty="0" smtClean="0"/>
              <a:t>Because grams are involved for both UNKNOWN and GIVEN, the molar mass for both must be calculated.</a:t>
            </a:r>
          </a:p>
          <a:p>
            <a:pPr marL="58738" indent="9525">
              <a:buNone/>
            </a:pPr>
            <a:endParaRPr lang="en-US" dirty="0"/>
          </a:p>
          <a:p>
            <a:pPr marL="58738" indent="9525">
              <a:buNone/>
            </a:pPr>
            <a:endParaRPr lang="en-US" dirty="0" smtClean="0"/>
          </a:p>
          <a:p>
            <a:pPr marL="58738" indent="9525">
              <a:buNone/>
            </a:pP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Mass-to-Mass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429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____ Fe  +  ____ H</a:t>
            </a:r>
            <a:r>
              <a:rPr lang="en-US" sz="2400" baseline="-25000" dirty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O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>
                <a:solidFill>
                  <a:schemeClr val="tx2"/>
                </a:solidFill>
              </a:rPr>
              <a:t>____ </a:t>
            </a:r>
            <a:r>
              <a:rPr lang="en-US" sz="2400" dirty="0" smtClean="0">
                <a:solidFill>
                  <a:schemeClr val="tx2"/>
                </a:solidFill>
              </a:rPr>
              <a:t>Fe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O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r>
              <a:rPr lang="en-US" sz="2400" dirty="0" smtClean="0">
                <a:solidFill>
                  <a:schemeClr val="tx2"/>
                </a:solidFill>
              </a:rPr>
              <a:t>  +  ____ H</a:t>
            </a:r>
            <a:r>
              <a:rPr lang="en-US" sz="2400" baseline="-250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19400" y="5884276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55.8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87729" y="5893713"/>
            <a:ext cx="19418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159.6 g/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371601" y="3401507"/>
            <a:ext cx="6172199" cy="473056"/>
            <a:chOff x="1371601" y="3401507"/>
            <a:chExt cx="6172199" cy="473056"/>
          </a:xfrm>
        </p:grpSpPr>
        <p:grpSp>
          <p:nvGrpSpPr>
            <p:cNvPr id="6" name="Group 5"/>
            <p:cNvGrpSpPr/>
            <p:nvPr/>
          </p:nvGrpSpPr>
          <p:grpSpPr>
            <a:xfrm>
              <a:off x="1371601" y="3401507"/>
              <a:ext cx="6172199" cy="473056"/>
              <a:chOff x="1762012" y="4011107"/>
              <a:chExt cx="3750197" cy="473056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5131209" y="4022498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3</a:t>
                </a:r>
                <a:endParaRPr lang="en-US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62012" y="4011107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2</a:t>
                </a:r>
                <a:endParaRPr lang="en-US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2963068" y="3412897"/>
              <a:ext cx="6270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3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3124200" y="4419600"/>
            <a:ext cx="1981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818171" y="4444181"/>
            <a:ext cx="4039829" cy="356419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31860" y="3074313"/>
            <a:ext cx="1428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accent2"/>
                </a:solidFill>
              </a:rPr>
              <a:t>?</a:t>
            </a:r>
            <a:r>
              <a:rPr lang="en-US" sz="2200" b="1" dirty="0" smtClean="0">
                <a:solidFill>
                  <a:schemeClr val="accent2"/>
                </a:solidFill>
              </a:rPr>
              <a:t> g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00650" y="3124200"/>
            <a:ext cx="1428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</a:rPr>
              <a:t>75.9 g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19200" y="5715000"/>
            <a:ext cx="19923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Molar mass: UNKNOWN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37009" y="5715000"/>
            <a:ext cx="19923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Molar mass: GIVEN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64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21" grpId="0" animBg="1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262308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Defined: </a:t>
            </a:r>
          </a:p>
          <a:p>
            <a:pPr lvl="1"/>
            <a:r>
              <a:rPr lang="en-US" sz="2400" dirty="0" smtClean="0"/>
              <a:t>The study of quantitative relationships between amounts of reactants used and products formed by a chemical reaction</a:t>
            </a:r>
          </a:p>
          <a:p>
            <a:pPr lvl="1"/>
            <a:r>
              <a:rPr lang="en-US" sz="2400" dirty="0" smtClean="0"/>
              <a:t>Involves calculating quantities of reactants or products in a reaction using relationships found in balanced chemical equation</a:t>
            </a:r>
          </a:p>
          <a:p>
            <a:r>
              <a:rPr lang="en-US" sz="2800" dirty="0" smtClean="0"/>
              <a:t>Based on the Law of Conservation of Mass:</a:t>
            </a:r>
          </a:p>
          <a:p>
            <a:pPr lvl="1"/>
            <a:r>
              <a:rPr lang="en-US" sz="2400" dirty="0" smtClean="0"/>
              <a:t>Mass is neither created nor destroyed in any process; it is conserved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U8-5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31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2286000"/>
            <a:ext cx="8229600" cy="2135894"/>
            <a:chOff x="457200" y="1828800"/>
            <a:chExt cx="8229600" cy="2135894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2193216"/>
              <a:ext cx="8229600" cy="175432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r>
                <a:rPr lang="en-US" dirty="0" smtClean="0"/>
                <a:t>	</a:t>
              </a:r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 smtClean="0"/>
            </a:p>
            <a:p>
              <a:pPr>
                <a:tabLst>
                  <a:tab pos="574675" algn="ctr"/>
                  <a:tab pos="2005013" algn="ctr"/>
                  <a:tab pos="3657600" algn="ctr"/>
                  <a:tab pos="5368925" algn="ctr"/>
                  <a:tab pos="7094538" algn="ctr"/>
                </a:tabLst>
              </a:pP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57200" y="1828800"/>
              <a:ext cx="8229600" cy="36933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693738" algn="ctr"/>
                  <a:tab pos="2168525" algn="ctr"/>
                  <a:tab pos="3894138" algn="ctr"/>
                  <a:tab pos="5603875" algn="ctr"/>
                  <a:tab pos="7315200" algn="ctr"/>
                </a:tabLst>
              </a:pPr>
              <a:r>
                <a:rPr lang="en-US" dirty="0" smtClean="0"/>
                <a:t>	UNKNOWN	GIVEN	</a:t>
              </a:r>
              <a:r>
                <a:rPr lang="en-US" dirty="0" err="1" smtClean="0"/>
                <a:t>g→mol</a:t>
              </a:r>
              <a:r>
                <a:rPr lang="en-US" dirty="0" smtClean="0"/>
                <a:t> (G)</a:t>
              </a:r>
              <a:r>
                <a:rPr lang="en-US" dirty="0"/>
                <a:t>	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Mole Ratio</a:t>
              </a:r>
              <a:r>
                <a:rPr lang="en-US" dirty="0"/>
                <a:t>	</a:t>
              </a:r>
              <a:r>
                <a:rPr lang="en-US" dirty="0" err="1" smtClean="0"/>
                <a:t>mol→g</a:t>
              </a:r>
              <a:r>
                <a:rPr lang="en-US" dirty="0" smtClean="0"/>
                <a:t> (U)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812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866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334000" y="1828800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81400" y="1845952"/>
              <a:ext cx="0" cy="2118742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4" idx="3"/>
            </p:cNvCxnSpPr>
            <p:nvPr/>
          </p:nvCxnSpPr>
          <p:spPr>
            <a:xfrm>
              <a:off x="1981200" y="3070379"/>
              <a:ext cx="6705600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648200" y="8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Mass-to-Mass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352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 Fe =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70587" y="316536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75.9 g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5447071" y="3557459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/>
              <a:t>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10200" y="3168134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 </a:t>
            </a:r>
            <a:r>
              <a:rPr lang="en-US" dirty="0" err="1" smtClean="0"/>
              <a:t>mol</a:t>
            </a:r>
            <a:r>
              <a:rPr lang="en-US" dirty="0" smtClean="0"/>
              <a:t> Fe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1676400" y="4432164"/>
            <a:ext cx="2438400" cy="523220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=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53.1 g Fe</a:t>
            </a:r>
            <a:endParaRPr lang="en-US" sz="2200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57600" y="348681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159.6 </a:t>
            </a:r>
            <a:r>
              <a:rPr lang="en-US" dirty="0"/>
              <a:t>g 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657600" y="310862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143000" y="1066801"/>
            <a:ext cx="7010400" cy="892552"/>
            <a:chOff x="1143000" y="3455313"/>
            <a:chExt cx="7010400" cy="892552"/>
          </a:xfrm>
        </p:grpSpPr>
        <p:sp>
          <p:nvSpPr>
            <p:cNvPr id="34" name="TextBox 33"/>
            <p:cNvSpPr txBox="1"/>
            <p:nvPr/>
          </p:nvSpPr>
          <p:spPr>
            <a:xfrm>
              <a:off x="4832862" y="3455313"/>
              <a:ext cx="11107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2"/>
                  </a:solidFill>
                </a:rPr>
                <a:t>75.9 g</a:t>
              </a:r>
              <a:endParaRPr lang="en-US" sz="2200" b="1" dirty="0">
                <a:solidFill>
                  <a:schemeClr val="accent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00250" y="3465141"/>
              <a:ext cx="14287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2"/>
                  </a:solidFill>
                </a:rPr>
                <a:t>? g</a:t>
              </a:r>
              <a:endParaRPr lang="en-US" sz="2200" b="1" dirty="0">
                <a:solidFill>
                  <a:schemeClr val="accent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43000" y="3886200"/>
              <a:ext cx="701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2"/>
                  </a:solidFill>
                </a:rPr>
                <a:t>2 </a:t>
              </a:r>
              <a:r>
                <a:rPr lang="en-US" sz="2400" dirty="0" smtClean="0">
                  <a:solidFill>
                    <a:schemeClr val="tx2"/>
                  </a:solidFill>
                </a:rPr>
                <a:t>Fe  </a:t>
              </a:r>
              <a:r>
                <a:rPr lang="en-US" sz="2400" dirty="0">
                  <a:solidFill>
                    <a:schemeClr val="tx2"/>
                  </a:solidFill>
                </a:rPr>
                <a:t>+  </a:t>
              </a:r>
              <a:r>
                <a:rPr lang="en-US" sz="2400" dirty="0" smtClean="0">
                  <a:solidFill>
                    <a:schemeClr val="tx2"/>
                  </a:solidFill>
                </a:rPr>
                <a:t>3 H</a:t>
              </a:r>
              <a:r>
                <a:rPr lang="en-US" sz="2400" baseline="-25000" dirty="0">
                  <a:solidFill>
                    <a:schemeClr val="tx2"/>
                  </a:solidFill>
                </a:rPr>
                <a:t>2</a:t>
              </a:r>
              <a:r>
                <a:rPr lang="en-US" sz="2400" dirty="0" smtClean="0">
                  <a:solidFill>
                    <a:schemeClr val="tx2"/>
                  </a:solidFill>
                </a:rPr>
                <a:t>O  </a:t>
              </a:r>
              <a:r>
                <a:rPr lang="en-US" sz="2400" dirty="0">
                  <a:solidFill>
                    <a:schemeClr val="tx2"/>
                  </a:solidFill>
                  <a:latin typeface="Times New Roman"/>
                  <a:cs typeface="Times New Roman"/>
                </a:rPr>
                <a:t>→</a:t>
              </a:r>
              <a:r>
                <a:rPr lang="en-US" sz="2400" dirty="0">
                  <a:solidFill>
                    <a:schemeClr val="tx2"/>
                  </a:solidFill>
                </a:rPr>
                <a:t>  </a:t>
              </a:r>
              <a:r>
                <a:rPr lang="en-US" sz="2400" dirty="0" smtClean="0">
                  <a:solidFill>
                    <a:schemeClr val="tx2"/>
                  </a:solidFill>
                </a:rPr>
                <a:t>Fe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r>
                <a:rPr lang="en-US" sz="2400" dirty="0" smtClean="0">
                  <a:solidFill>
                    <a:schemeClr val="tx2"/>
                  </a:solidFill>
                </a:rPr>
                <a:t>O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3</a:t>
              </a:r>
              <a:r>
                <a:rPr lang="en-US" sz="2400" dirty="0" smtClean="0">
                  <a:solidFill>
                    <a:schemeClr val="tx2"/>
                  </a:solidFill>
                </a:rPr>
                <a:t>  </a:t>
              </a:r>
              <a:r>
                <a:rPr lang="en-US" sz="2400" dirty="0">
                  <a:solidFill>
                    <a:schemeClr val="tx2"/>
                  </a:solidFill>
                </a:rPr>
                <a:t>+  </a:t>
              </a:r>
              <a:r>
                <a:rPr lang="en-US" sz="2400" dirty="0" smtClean="0">
                  <a:solidFill>
                    <a:schemeClr val="tx2"/>
                  </a:solidFill>
                </a:rPr>
                <a:t>3 H</a:t>
              </a:r>
              <a:r>
                <a:rPr lang="en-US" sz="2400" baseline="-25000" dirty="0" smtClean="0">
                  <a:solidFill>
                    <a:schemeClr val="tx2"/>
                  </a:solidFill>
                </a:rPr>
                <a:t>2</a:t>
              </a:r>
              <a:endParaRPr lang="en-US" sz="2400" baseline="-250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640268" y="3331394"/>
            <a:ext cx="2491864" cy="457198"/>
            <a:chOff x="2640268" y="3331394"/>
            <a:chExt cx="2491864" cy="457198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2640268" y="3331394"/>
              <a:ext cx="712532" cy="130992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4419600" y="3657600"/>
              <a:ext cx="712532" cy="130992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7086600" y="3541870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Fe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7086600" y="3188127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55.8 g Fe</a:t>
            </a:r>
            <a:endParaRPr lang="en-US" baseline="-25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943600" y="3350031"/>
            <a:ext cx="2362200" cy="439342"/>
            <a:chOff x="5943600" y="3350031"/>
            <a:chExt cx="2362200" cy="439342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5943600" y="3350031"/>
              <a:ext cx="838200" cy="46859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7620000" y="3745778"/>
              <a:ext cx="685800" cy="43595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962400" y="3276600"/>
            <a:ext cx="2819400" cy="512774"/>
            <a:chOff x="3962400" y="3276600"/>
            <a:chExt cx="2819400" cy="512774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3962400" y="3276600"/>
              <a:ext cx="1061270" cy="103596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774915" y="3671481"/>
              <a:ext cx="1006885" cy="117893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027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5" grpId="0"/>
      <p:bldP spid="23" grpId="0"/>
      <p:bldP spid="32" grpId="0"/>
      <p:bldP spid="32" grpId="1"/>
      <p:bldP spid="37" grpId="0"/>
      <p:bldP spid="38" grpId="0"/>
      <p:bldP spid="47" grpId="0"/>
      <p:bldP spid="4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 Practice, p. 378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#21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HW due 02/06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86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Interpreting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262308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Write the balanced chemical equation for the synthesis of ammonia from nitrogen and hydrogen gases.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Interpret the equation in terms of </a:t>
            </a:r>
            <a:r>
              <a:rPr lang="en-US" dirty="0" smtClean="0">
                <a:sym typeface="Wingdings"/>
              </a:rPr>
              <a:t> </a:t>
            </a:r>
            <a:r>
              <a:rPr lang="en-US" dirty="0" smtClean="0"/>
              <a:t>particles, </a:t>
            </a:r>
            <a:r>
              <a:rPr lang="en-US" dirty="0" smtClean="0">
                <a:sym typeface="Wingdings"/>
              </a:rPr>
              <a:t> </a:t>
            </a:r>
            <a:r>
              <a:rPr lang="en-US" dirty="0" smtClean="0"/>
              <a:t>moles, and </a:t>
            </a:r>
            <a:r>
              <a:rPr lang="en-US" dirty="0" smtClean="0">
                <a:sym typeface="Wingdings"/>
              </a:rPr>
              <a:t> </a:t>
            </a:r>
            <a:r>
              <a:rPr lang="en-US" dirty="0" smtClean="0"/>
              <a:t>mass.</a:t>
            </a:r>
          </a:p>
          <a:p>
            <a:r>
              <a:rPr lang="en-US" dirty="0" smtClean="0"/>
              <a:t>Then, </a:t>
            </a:r>
            <a:r>
              <a:rPr lang="en-US" dirty="0" smtClean="0">
                <a:sym typeface="Wingdings"/>
              </a:rPr>
              <a:t> </a:t>
            </a:r>
            <a:r>
              <a:rPr lang="en-US" dirty="0" smtClean="0"/>
              <a:t>show the Law of Conservation of Mass is obeyed.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U8-5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3200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 N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1742" y="3200400"/>
            <a:ext cx="2059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+      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4342" y="3200400"/>
            <a:ext cx="840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→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3200400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     NH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31959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2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4971" y="31959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3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02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Interpreting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262308" cy="4800600"/>
          </a:xfrm>
        </p:spPr>
        <p:txBody>
          <a:bodyPr>
            <a:normAutofit/>
          </a:bodyPr>
          <a:lstStyle/>
          <a:p>
            <a:pPr marL="68580" indent="0">
              <a:buNone/>
              <a:tabLst>
                <a:tab pos="463550" algn="l"/>
              </a:tabLst>
            </a:pPr>
            <a:r>
              <a:rPr lang="en-US" dirty="0" smtClean="0">
                <a:sym typeface="Wingdings"/>
              </a:rPr>
              <a:t>	</a:t>
            </a:r>
            <a:r>
              <a:rPr lang="en-US" dirty="0" smtClean="0"/>
              <a:t>Interpret the equation in terms of </a:t>
            </a:r>
            <a:r>
              <a:rPr lang="en-US" b="1" dirty="0" smtClean="0">
                <a:solidFill>
                  <a:schemeClr val="accent2"/>
                </a:solidFill>
              </a:rPr>
              <a:t>particles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Number of particles for each substance is indicated by the </a:t>
            </a:r>
            <a:r>
              <a:rPr lang="en-US" b="1" dirty="0" smtClean="0">
                <a:solidFill>
                  <a:schemeClr val="accent2"/>
                </a:solidFill>
              </a:rPr>
              <a:t>coefficients</a:t>
            </a:r>
          </a:p>
          <a:p>
            <a:r>
              <a:rPr lang="en-US" dirty="0"/>
              <a:t>Four particle types: </a:t>
            </a:r>
            <a:r>
              <a:rPr lang="en-US" b="1" dirty="0">
                <a:solidFill>
                  <a:schemeClr val="accent2"/>
                </a:solidFill>
              </a:rPr>
              <a:t>atoms, ions, formula units, or molecules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U8-5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20645" y="2320413"/>
            <a:ext cx="5614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3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chemeClr val="tx2"/>
                </a:solidFill>
              </a:rPr>
              <a:t>2 NH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>
              <a:solidFill>
                <a:schemeClr val="tx2"/>
              </a:solidFill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5159514"/>
            <a:ext cx="807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1 molecule N</a:t>
            </a:r>
            <a:r>
              <a:rPr lang="en-US" sz="2400" b="1" baseline="-25000" dirty="0">
                <a:solidFill>
                  <a:schemeClr val="accent2"/>
                </a:solidFill>
              </a:rPr>
              <a:t>2</a:t>
            </a:r>
            <a:r>
              <a:rPr lang="en-US" sz="2400" b="1" dirty="0">
                <a:solidFill>
                  <a:schemeClr val="accent2"/>
                </a:solidFill>
              </a:rPr>
              <a:t>  +  3 molecules H</a:t>
            </a:r>
            <a:r>
              <a:rPr lang="en-US" sz="2400" b="1" baseline="-25000" dirty="0">
                <a:solidFill>
                  <a:schemeClr val="accent2"/>
                </a:solidFill>
              </a:rPr>
              <a:t>2</a:t>
            </a:r>
            <a:r>
              <a:rPr lang="en-US" sz="2400" b="1" dirty="0">
                <a:solidFill>
                  <a:schemeClr val="accent2"/>
                </a:solidFill>
              </a:rPr>
              <a:t>  →  2 molecules NH</a:t>
            </a:r>
            <a:r>
              <a:rPr lang="en-US" sz="2400" b="1" baseline="-25000" dirty="0">
                <a:solidFill>
                  <a:schemeClr val="accent2"/>
                </a:solidFill>
              </a:rPr>
              <a:t>3</a:t>
            </a:r>
          </a:p>
          <a:p>
            <a:pPr algn="ctr"/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6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Interpreting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262308" cy="4800600"/>
          </a:xfrm>
        </p:spPr>
        <p:txBody>
          <a:bodyPr>
            <a:normAutofit/>
          </a:bodyPr>
          <a:lstStyle/>
          <a:p>
            <a:pPr marL="68580" indent="0">
              <a:buNone/>
              <a:tabLst>
                <a:tab pos="463550" algn="l"/>
              </a:tabLst>
            </a:pPr>
            <a:r>
              <a:rPr lang="en-US" dirty="0" smtClean="0">
                <a:sym typeface="Wingdings"/>
              </a:rPr>
              <a:t>	</a:t>
            </a:r>
            <a:r>
              <a:rPr lang="en-US" dirty="0" smtClean="0"/>
              <a:t>Interpret the equation in terms of </a:t>
            </a:r>
            <a:r>
              <a:rPr lang="en-US" b="1" dirty="0" smtClean="0">
                <a:solidFill>
                  <a:schemeClr val="accent2"/>
                </a:solidFill>
              </a:rPr>
              <a:t>moles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Number of moles for each substance is indicated by the </a:t>
            </a:r>
            <a:r>
              <a:rPr lang="en-US" b="1" dirty="0" smtClean="0">
                <a:solidFill>
                  <a:schemeClr val="accent2"/>
                </a:solidFill>
              </a:rPr>
              <a:t>coefficients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720645" y="2320413"/>
            <a:ext cx="5614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3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chemeClr val="tx2"/>
                </a:solidFill>
              </a:rPr>
              <a:t>2 NH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>
              <a:solidFill>
                <a:schemeClr val="tx2"/>
              </a:solidFill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4092714"/>
            <a:ext cx="8077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1 mole N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b="1" dirty="0" smtClean="0">
                <a:solidFill>
                  <a:schemeClr val="accent2"/>
                </a:solidFill>
              </a:rPr>
              <a:t>  +  3 moles H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b="1" dirty="0" smtClean="0">
                <a:solidFill>
                  <a:schemeClr val="accent2"/>
                </a:solidFill>
              </a:rPr>
              <a:t>  </a:t>
            </a:r>
            <a:r>
              <a:rPr lang="en-US" sz="2400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→  </a:t>
            </a:r>
            <a:r>
              <a:rPr lang="en-US" sz="2400" b="1" dirty="0" smtClean="0">
                <a:solidFill>
                  <a:schemeClr val="accent2"/>
                </a:solidFill>
              </a:rPr>
              <a:t>2 moles NH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3</a:t>
            </a:r>
            <a:endParaRPr lang="en-US" sz="2400" b="1" baseline="-25000" dirty="0">
              <a:solidFill>
                <a:schemeClr val="accent2"/>
              </a:solidFill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U8-5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76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Interpreting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262308" cy="4800600"/>
          </a:xfrm>
        </p:spPr>
        <p:txBody>
          <a:bodyPr>
            <a:normAutofit/>
          </a:bodyPr>
          <a:lstStyle/>
          <a:p>
            <a:pPr marL="68580" indent="0">
              <a:buNone/>
              <a:tabLst>
                <a:tab pos="463550" algn="l"/>
              </a:tabLst>
            </a:pPr>
            <a:r>
              <a:rPr lang="en-US" dirty="0" smtClean="0">
                <a:sym typeface="Wingdings"/>
              </a:rPr>
              <a:t>	</a:t>
            </a:r>
            <a:r>
              <a:rPr lang="en-US" dirty="0" smtClean="0"/>
              <a:t>Interpret the equation in terms of </a:t>
            </a:r>
            <a:r>
              <a:rPr lang="en-US" b="1" dirty="0" smtClean="0">
                <a:solidFill>
                  <a:schemeClr val="accent2"/>
                </a:solidFill>
              </a:rPr>
              <a:t>mass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Calculate the </a:t>
            </a:r>
            <a:r>
              <a:rPr lang="en-US" b="1" dirty="0" smtClean="0">
                <a:solidFill>
                  <a:schemeClr val="accent2"/>
                </a:solidFill>
              </a:rPr>
              <a:t>molar mass </a:t>
            </a:r>
            <a:r>
              <a:rPr lang="en-US" dirty="0"/>
              <a:t>for each reactant and product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: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r>
              <a:rPr lang="en-US" sz="2400" dirty="0" smtClean="0"/>
              <a:t>: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NH</a:t>
            </a:r>
            <a:r>
              <a:rPr lang="en-US" sz="2400" baseline="-25000" dirty="0"/>
              <a:t>3</a:t>
            </a:r>
            <a:r>
              <a:rPr lang="en-US" sz="2400" dirty="0" smtClean="0"/>
              <a:t>:</a:t>
            </a:r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720645" y="2320413"/>
            <a:ext cx="5614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+  3 H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chemeClr val="tx2"/>
                </a:solidFill>
              </a:rPr>
              <a:t>2 NH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>
              <a:solidFill>
                <a:schemeClr val="tx2"/>
              </a:solidFill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9800" y="3953301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tx2"/>
                </a:solidFill>
              </a:rPr>
              <a:t>2 </a:t>
            </a:r>
            <a:r>
              <a:rPr lang="en-US" sz="2400" dirty="0" err="1" smtClean="0">
                <a:solidFill>
                  <a:schemeClr val="tx2"/>
                </a:solidFill>
              </a:rPr>
              <a:t>mol</a:t>
            </a:r>
            <a:r>
              <a:rPr lang="en-US" sz="2400" dirty="0" smtClean="0">
                <a:solidFill>
                  <a:schemeClr val="tx2"/>
                </a:solidFill>
              </a:rPr>
              <a:t> x 14.0 g/</a:t>
            </a:r>
            <a:r>
              <a:rPr lang="en-US" sz="2400" dirty="0" err="1" smtClean="0">
                <a:solidFill>
                  <a:schemeClr val="tx2"/>
                </a:solidFill>
              </a:rPr>
              <a:t>mol</a:t>
            </a:r>
            <a:endParaRPr lang="en-US" sz="2400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456753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tx2"/>
                </a:solidFill>
              </a:rPr>
              <a:t>2 </a:t>
            </a:r>
            <a:r>
              <a:rPr lang="en-US" sz="2400" dirty="0" err="1" smtClean="0">
                <a:solidFill>
                  <a:schemeClr val="tx2"/>
                </a:solidFill>
              </a:rPr>
              <a:t>mol</a:t>
            </a:r>
            <a:r>
              <a:rPr lang="en-US" sz="2400" dirty="0" smtClean="0">
                <a:solidFill>
                  <a:schemeClr val="tx2"/>
                </a:solidFill>
              </a:rPr>
              <a:t> x   1.0 g/</a:t>
            </a:r>
            <a:r>
              <a:rPr lang="en-US" sz="2400" dirty="0" err="1" smtClean="0">
                <a:solidFill>
                  <a:schemeClr val="tx2"/>
                </a:solidFill>
              </a:rPr>
              <a:t>mol</a:t>
            </a:r>
            <a:endParaRPr lang="en-US" sz="2400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7400" y="51816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tx2"/>
                </a:solidFill>
              </a:rPr>
              <a:t>1 </a:t>
            </a:r>
            <a:r>
              <a:rPr lang="en-US" sz="2400" dirty="0" err="1" smtClean="0">
                <a:solidFill>
                  <a:schemeClr val="tx2"/>
                </a:solidFill>
              </a:rPr>
              <a:t>mol</a:t>
            </a:r>
            <a:r>
              <a:rPr lang="en-US" sz="2400" dirty="0" smtClean="0">
                <a:solidFill>
                  <a:schemeClr val="tx2"/>
                </a:solidFill>
              </a:rPr>
              <a:t> x 14.0 g/</a:t>
            </a:r>
            <a:r>
              <a:rPr lang="en-US" sz="2400" dirty="0" err="1" smtClean="0">
                <a:solidFill>
                  <a:schemeClr val="tx2"/>
                </a:solidFill>
              </a:rPr>
              <a:t>mol</a:t>
            </a:r>
            <a:r>
              <a:rPr lang="en-US" sz="2400" dirty="0" smtClean="0">
                <a:solidFill>
                  <a:schemeClr val="tx2"/>
                </a:solidFill>
              </a:rPr>
              <a:t> = 14.0 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57400" y="5558135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tx2"/>
                </a:solidFill>
              </a:rPr>
              <a:t>3 </a:t>
            </a:r>
            <a:r>
              <a:rPr lang="en-US" sz="2400" dirty="0" err="1" smtClean="0">
                <a:solidFill>
                  <a:schemeClr val="tx2"/>
                </a:solidFill>
              </a:rPr>
              <a:t>mol</a:t>
            </a:r>
            <a:r>
              <a:rPr lang="en-US" sz="2400" dirty="0" smtClean="0">
                <a:solidFill>
                  <a:schemeClr val="tx2"/>
                </a:solidFill>
              </a:rPr>
              <a:t> x   1.0 g/</a:t>
            </a:r>
            <a:r>
              <a:rPr lang="en-US" sz="2400" dirty="0" err="1" smtClean="0">
                <a:solidFill>
                  <a:schemeClr val="tx2"/>
                </a:solidFill>
              </a:rPr>
              <a:t>mol</a:t>
            </a:r>
            <a:r>
              <a:rPr lang="en-US" sz="2400" dirty="0" smtClean="0">
                <a:solidFill>
                  <a:schemeClr val="tx2"/>
                </a:solidFill>
              </a:rPr>
              <a:t> = </a:t>
            </a:r>
            <a:r>
              <a:rPr lang="en-US" sz="2400" u="sng" dirty="0" smtClean="0">
                <a:solidFill>
                  <a:schemeClr val="tx2"/>
                </a:solidFill>
              </a:rPr>
              <a:t>  3.0 g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0" y="59391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17.0 g/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NH</a:t>
            </a:r>
            <a:r>
              <a:rPr lang="en-US" sz="2400" b="1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sz="2400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U8-5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3962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28.0 g/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N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24600" y="4572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6.0 g/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H</a:t>
            </a:r>
            <a:r>
              <a:rPr lang="en-US" sz="24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400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9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14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ADB89F-5421-42BB-A5F6-2F55E794A9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18206</TotalTime>
  <Words>2038</Words>
  <Application>Microsoft Office PowerPoint</Application>
  <PresentationFormat>On-screen Show (4:3)</PresentationFormat>
  <Paragraphs>689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Austin</vt:lpstr>
      <vt:lpstr>Stoichiometry</vt:lpstr>
      <vt:lpstr>Chemical Reactions/Equations</vt:lpstr>
      <vt:lpstr>Conversion Factors</vt:lpstr>
      <vt:lpstr>Unit Objectives</vt:lpstr>
      <vt:lpstr>Stoichiometry</vt:lpstr>
      <vt:lpstr>Interpreting Equations</vt:lpstr>
      <vt:lpstr>Interpreting Equations</vt:lpstr>
      <vt:lpstr>Interpreting Equations</vt:lpstr>
      <vt:lpstr>Interpreting Equations</vt:lpstr>
      <vt:lpstr>Interpreting Equations</vt:lpstr>
      <vt:lpstr>Interpreting Equations</vt:lpstr>
      <vt:lpstr>Interpreting Equations</vt:lpstr>
      <vt:lpstr>Interpreting Equations</vt:lpstr>
      <vt:lpstr>Interpreting Equations</vt:lpstr>
      <vt:lpstr>Textbook Practice, p. 371</vt:lpstr>
      <vt:lpstr>Mole Ratio</vt:lpstr>
      <vt:lpstr>Mole Ratios</vt:lpstr>
      <vt:lpstr>Mole Ratios</vt:lpstr>
      <vt:lpstr>Mole Ratios</vt:lpstr>
      <vt:lpstr>Textbook Practice, p. 372</vt:lpstr>
      <vt:lpstr>Stoichiometric Calculations</vt:lpstr>
      <vt:lpstr>Mole-to-Mole Conversions</vt:lpstr>
      <vt:lpstr>PowerPoint Presentation</vt:lpstr>
      <vt:lpstr>Mole-to-Mole Conversions Practice 1</vt:lpstr>
      <vt:lpstr>Mole-to-Mole Conversions Practice 1</vt:lpstr>
      <vt:lpstr>PowerPoint Presentation</vt:lpstr>
      <vt:lpstr>Mole-to-Mole Conversions Practice 2</vt:lpstr>
      <vt:lpstr>PowerPoint Presentation</vt:lpstr>
      <vt:lpstr>Textbook Practice, p. 375</vt:lpstr>
      <vt:lpstr>Mole-to-Mass Conversions</vt:lpstr>
      <vt:lpstr>Mole-to-Mass Conversions</vt:lpstr>
      <vt:lpstr>Mole-to-Mass Conversions</vt:lpstr>
      <vt:lpstr>PowerPoint Presentation</vt:lpstr>
      <vt:lpstr>Mole-to-Mass Conversions</vt:lpstr>
      <vt:lpstr>Mole-to-Mass Conversions</vt:lpstr>
      <vt:lpstr>PowerPoint Presentation</vt:lpstr>
      <vt:lpstr>Mass-to-Mole Conversions</vt:lpstr>
      <vt:lpstr>Mass-to-Mole Conversions</vt:lpstr>
      <vt:lpstr>PowerPoint Presentation</vt:lpstr>
      <vt:lpstr>Mass-to-Mole Conversions</vt:lpstr>
      <vt:lpstr>Mass-to-Mole Conversions</vt:lpstr>
      <vt:lpstr>PowerPoint Presentation</vt:lpstr>
      <vt:lpstr>Textbook Practice, p. 376</vt:lpstr>
      <vt:lpstr>Mass-to-Mass Conversions</vt:lpstr>
      <vt:lpstr>Mass-to-Mass Conversions</vt:lpstr>
      <vt:lpstr>PowerPoint Presentation</vt:lpstr>
      <vt:lpstr>Mass-to-Mass Conversions</vt:lpstr>
      <vt:lpstr>PowerPoint Presentation</vt:lpstr>
      <vt:lpstr>Mass-to-Mass Conversions</vt:lpstr>
      <vt:lpstr>PowerPoint Presentation</vt:lpstr>
      <vt:lpstr>Textbook Practice, p. 378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10/24/2011</dc:title>
  <dc:creator>e200801253</dc:creator>
  <cp:lastModifiedBy>Pickett, Vanessa</cp:lastModifiedBy>
  <cp:revision>406</cp:revision>
  <cp:lastPrinted>2013-01-22T13:48:54Z</cp:lastPrinted>
  <dcterms:created xsi:type="dcterms:W3CDTF">2011-10-23T21:22:59Z</dcterms:created>
  <dcterms:modified xsi:type="dcterms:W3CDTF">2014-02-04T03:43:53Z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TC024062679991</vt:lpwstr>
  </property>
</Properties>
</file>