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8" r:id="rId13"/>
    <p:sldId id="264" r:id="rId14"/>
    <p:sldId id="290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91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4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9/13/2013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9/13/2013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9/13/2013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9/13/2013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9/13/2013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9/13/2013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he.com/physsci/chemistry/essentialchemistry/flash/ruther14.sw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470648" cy="5133316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Atomic Theory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4.1 and 4.2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2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4"/>
                </a:solidFill>
              </a:rPr>
              <a:t>Subatomic Particles</a:t>
            </a:r>
            <a:endParaRPr lang="en-US" sz="6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83820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4"/>
                </a:solidFill>
              </a:rPr>
              <a:t>The Electron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Symbol	e</a:t>
            </a:r>
            <a:r>
              <a:rPr lang="en-US" sz="3200" baseline="30000" dirty="0"/>
              <a:t>–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Charge	1</a:t>
            </a:r>
            <a:r>
              <a:rPr lang="en-US" sz="3200" baseline="30000" dirty="0" smtClean="0"/>
              <a:t>–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Location	empty space outside nucleus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Actual mass	9.11 x 10</a:t>
            </a:r>
            <a:r>
              <a:rPr lang="en-US" sz="3200" baseline="30000" dirty="0" smtClean="0"/>
              <a:t>–28</a:t>
            </a:r>
            <a:r>
              <a:rPr lang="en-US" sz="3200" dirty="0" smtClean="0"/>
              <a:t> g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Relative mass	1/1840 </a:t>
            </a:r>
            <a:r>
              <a:rPr lang="en-US" sz="3200" dirty="0" err="1" smtClean="0"/>
              <a:t>amu</a:t>
            </a:r>
            <a:endParaRPr lang="en-US" sz="3200" dirty="0" smtClean="0"/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Discovered by	J.J. Thomson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596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4"/>
                </a:solidFill>
              </a:rPr>
              <a:t>Subatomic Particles</a:t>
            </a:r>
            <a:endParaRPr lang="en-US" sz="6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6962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4"/>
                </a:solidFill>
              </a:rPr>
              <a:t>The Proton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Symbol	p</a:t>
            </a:r>
            <a:r>
              <a:rPr lang="en-US" sz="3200" baseline="30000" dirty="0" smtClean="0"/>
              <a:t>+</a:t>
            </a:r>
            <a:endParaRPr lang="en-US" sz="3200" baseline="30000" dirty="0"/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Charge	1</a:t>
            </a:r>
            <a:r>
              <a:rPr lang="en-US" sz="3200" baseline="30000" dirty="0" smtClean="0"/>
              <a:t>+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Location	nucleus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Actual mass	1.673 x 10</a:t>
            </a:r>
            <a:r>
              <a:rPr lang="en-US" sz="3200" baseline="30000" dirty="0" smtClean="0"/>
              <a:t>–24</a:t>
            </a:r>
            <a:r>
              <a:rPr lang="en-US" sz="3200" dirty="0" smtClean="0"/>
              <a:t> g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Relative mass	1 </a:t>
            </a:r>
            <a:r>
              <a:rPr lang="en-US" sz="3200" dirty="0" err="1" smtClean="0"/>
              <a:t>amu</a:t>
            </a:r>
            <a:endParaRPr lang="en-US" sz="3200" dirty="0" smtClean="0"/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Discovered by	Ernest Rutherford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325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chemeClr val="accent4"/>
                </a:solidFill>
              </a:rPr>
              <a:t>Subatomic Particles</a:t>
            </a:r>
            <a:endParaRPr lang="en-US" sz="66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6962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chemeClr val="accent4"/>
                </a:solidFill>
              </a:rPr>
              <a:t>The Neutron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Symbol	n</a:t>
            </a:r>
            <a:r>
              <a:rPr lang="en-US" sz="3200" baseline="30000" dirty="0" smtClean="0"/>
              <a:t>0</a:t>
            </a:r>
            <a:endParaRPr lang="en-US" sz="3200" baseline="30000" dirty="0"/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Charge	0</a:t>
            </a:r>
            <a:endParaRPr lang="en-US" sz="3200" baseline="30000" dirty="0" smtClean="0"/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Location	nucleus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Actual mass	1.675 x 10</a:t>
            </a:r>
            <a:r>
              <a:rPr lang="en-US" sz="3200" baseline="30000" dirty="0" smtClean="0"/>
              <a:t>–24</a:t>
            </a:r>
            <a:r>
              <a:rPr lang="en-US" sz="3200" dirty="0" smtClean="0"/>
              <a:t> g</a:t>
            </a:r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Relative mass	1 </a:t>
            </a:r>
            <a:r>
              <a:rPr lang="en-US" sz="3200" dirty="0" err="1" smtClean="0"/>
              <a:t>amu</a:t>
            </a:r>
            <a:endParaRPr lang="en-US" sz="3200" dirty="0" smtClean="0"/>
          </a:p>
          <a:p>
            <a:pPr>
              <a:tabLst>
                <a:tab pos="3200400" algn="l"/>
              </a:tabLst>
            </a:pPr>
            <a:r>
              <a:rPr lang="en-US" sz="3200" dirty="0" smtClean="0"/>
              <a:t>Discovered by	James Chadwick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6452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The Atom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Centrally located, dense nucleus surrounded by mostly empty space called the electron cloud</a:t>
            </a:r>
            <a:endParaRPr lang="en-US" sz="1800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0" r="-499"/>
          <a:stretch/>
        </p:blipFill>
        <p:spPr>
          <a:xfrm>
            <a:off x="914400" y="381000"/>
            <a:ext cx="6695767" cy="4081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03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470648" cy="5133316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Atomic Structure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4.3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Atomic Structure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Atoms make up elements</a:t>
            </a:r>
          </a:p>
          <a:p>
            <a:r>
              <a:rPr lang="en-US" dirty="0" smtClean="0"/>
              <a:t>Elements: pure substances that cannot be broken down into simpler substances</a:t>
            </a:r>
          </a:p>
          <a:p>
            <a:r>
              <a:rPr lang="en-US" dirty="0" smtClean="0"/>
              <a:t>Discovery of 118 elements have been reported</a:t>
            </a:r>
          </a:p>
          <a:p>
            <a:r>
              <a:rPr lang="en-US" dirty="0" smtClean="0"/>
              <a:t>Elements are organized in the modern periodic table</a:t>
            </a:r>
          </a:p>
          <a:p>
            <a:r>
              <a:rPr lang="en-US" dirty="0" smtClean="0"/>
              <a:t>The atoms in an element are similar to each other and different from those of all other elements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08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Atomic Number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Periodic Table (PT) provides information about each element and organizes the elements in order of increasing atomic number</a:t>
            </a:r>
          </a:p>
          <a:p>
            <a:r>
              <a:rPr lang="en-US" dirty="0" smtClean="0"/>
              <a:t>The atomic number appears below the element name on the periodic table</a:t>
            </a:r>
          </a:p>
          <a:p>
            <a:pPr lvl="1"/>
            <a:r>
              <a:rPr lang="en-US" sz="2000" dirty="0" smtClean="0">
                <a:latin typeface="+mj-lt"/>
              </a:rPr>
              <a:t>Equal to the number of protons, which is equal to</a:t>
            </a:r>
          </a:p>
          <a:p>
            <a:pPr marL="738188" lvl="1" indent="0">
              <a:buNone/>
            </a:pPr>
            <a:r>
              <a:rPr lang="en-US" sz="2000" dirty="0" smtClean="0">
                <a:latin typeface="+mj-lt"/>
              </a:rPr>
              <a:t>the  number of electrons</a:t>
            </a:r>
          </a:p>
          <a:p>
            <a:pPr lvl="1"/>
            <a:r>
              <a:rPr lang="en-US" sz="2000" dirty="0" smtClean="0">
                <a:latin typeface="+mj-lt"/>
              </a:rPr>
              <a:t>Protons </a:t>
            </a:r>
            <a:r>
              <a:rPr lang="en-US" sz="2000" dirty="0" smtClean="0">
                <a:latin typeface="+mj-lt"/>
                <a:cs typeface="Times New Roman"/>
              </a:rPr>
              <a:t>→ identity of the element</a:t>
            </a:r>
          </a:p>
          <a:p>
            <a:pPr lvl="1"/>
            <a:r>
              <a:rPr lang="en-US" sz="2000" dirty="0" smtClean="0">
                <a:latin typeface="+mj-lt"/>
                <a:cs typeface="Times New Roman"/>
              </a:rPr>
              <a:t>Electrons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>
                <a:latin typeface="+mj-lt"/>
                <a:cs typeface="Times New Roman"/>
              </a:rPr>
              <a:t>→ </a:t>
            </a:r>
            <a:r>
              <a:rPr lang="en-US" sz="2000" dirty="0" smtClean="0">
                <a:latin typeface="+mj-lt"/>
                <a:cs typeface="Times New Roman"/>
              </a:rPr>
              <a:t>chemical properties &amp; behavior of atoms</a:t>
            </a:r>
          </a:p>
          <a:p>
            <a:pPr lvl="1"/>
            <a:r>
              <a:rPr lang="en-US" sz="2000" dirty="0" smtClean="0">
                <a:latin typeface="+mj-lt"/>
                <a:cs typeface="Times New Roman"/>
              </a:rPr>
              <a:t>Atomic Number  =  # of protons  =  # of electrons</a:t>
            </a:r>
          </a:p>
          <a:p>
            <a:r>
              <a:rPr lang="en-US" sz="3000" dirty="0" smtClean="0">
                <a:latin typeface="+mj-lt"/>
                <a:cs typeface="Times New Roman"/>
              </a:rPr>
              <a:t>Element symbol is beneath name and atomic number, followed  by atomic mass</a:t>
            </a:r>
            <a:endParaRPr lang="en-US" sz="3000" dirty="0">
              <a:latin typeface="+mj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475024" y="2514600"/>
            <a:ext cx="1361665" cy="15621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Silicon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  <a:sym typeface="Wingdings 2" pitchFamily="18" charset="2"/>
              </a:rPr>
              <a:t>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Si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28.086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14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sym typeface="Wingdings"/>
              </a:rPr>
              <a:t>Concept Check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8018" y="533400"/>
            <a:ext cx="7531372" cy="4648200"/>
          </a:xfrm>
        </p:spPr>
      </p:pic>
    </p:spTree>
    <p:extLst>
      <p:ext uri="{BB962C8B-B14F-4D97-AF65-F5344CB8AC3E}">
        <p14:creationId xmlns:p14="http://schemas.microsoft.com/office/powerpoint/2010/main" val="34531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Isotopes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number of neutrons in an atom of a particular element is not always the same</a:t>
            </a:r>
          </a:p>
          <a:p>
            <a:endParaRPr lang="en-US" sz="3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2000" y="2209800"/>
            <a:ext cx="7964129" cy="2462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80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Isotopes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sz="2400" dirty="0" smtClean="0"/>
              <a:t>Isotopes are atoms of the same element that have a different number of neutrons</a:t>
            </a:r>
          </a:p>
          <a:p>
            <a:r>
              <a:rPr lang="en-US" sz="3000" dirty="0" smtClean="0">
                <a:latin typeface="+mj-lt"/>
              </a:rPr>
              <a:t>Same identity, different masses</a:t>
            </a:r>
          </a:p>
          <a:p>
            <a:r>
              <a:rPr lang="en-US" sz="3000" dirty="0" smtClean="0">
                <a:latin typeface="+mj-lt"/>
              </a:rPr>
              <a:t>Same number of protons and electrons, different number of neutrons</a:t>
            </a:r>
          </a:p>
          <a:p>
            <a:r>
              <a:rPr lang="en-US" sz="3000" dirty="0" smtClean="0">
                <a:latin typeface="+mj-lt"/>
              </a:rPr>
              <a:t>Therefore, neutrons are responsible for the isotopes (</a:t>
            </a:r>
            <a:r>
              <a:rPr lang="en-US" sz="3000" i="1" dirty="0" smtClean="0">
                <a:latin typeface="+mj-lt"/>
              </a:rPr>
              <a:t>or different forms</a:t>
            </a:r>
            <a:r>
              <a:rPr lang="en-US" sz="3000" dirty="0" smtClean="0">
                <a:latin typeface="+mj-lt"/>
              </a:rPr>
              <a:t>) of an atom</a:t>
            </a:r>
            <a:endParaRPr lang="en-US" sz="3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022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Anything that has mass and volume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Matter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9144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Mass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amount of matter in a sample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Measured with a balance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Measured in the base unit grams</a:t>
            </a:r>
          </a:p>
          <a:p>
            <a:r>
              <a:rPr lang="en-US" sz="2400" dirty="0" smtClean="0">
                <a:solidFill>
                  <a:schemeClr val="accent4"/>
                </a:solidFill>
              </a:rPr>
              <a:t>Volume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 amount of space occupied by a sample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Measured with ruler and calculated with formula, 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Measured with graduated cylinder or water displacement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Measured in the base unit cubic meters or liters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46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Isotopes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Isotopes can be identified by writing the </a:t>
            </a:r>
            <a:r>
              <a:rPr lang="en-US" dirty="0" smtClean="0">
                <a:solidFill>
                  <a:srgbClr val="C00000"/>
                </a:solidFill>
              </a:rPr>
              <a:t>mass number </a:t>
            </a:r>
            <a:r>
              <a:rPr lang="en-US" dirty="0" smtClean="0"/>
              <a:t>after the element name or symbol</a:t>
            </a:r>
          </a:p>
          <a:p>
            <a:pPr marL="0" indent="0">
              <a:buNone/>
            </a:pPr>
            <a:endParaRPr lang="en-US" sz="3000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9069" y="1905000"/>
            <a:ext cx="4726847" cy="22394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20853" y="4208749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Hydrogen-1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H-1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4292" y="4218843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Hydrogen-2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H-2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85503" y="4208749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Hydrogen-3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H-3</a:t>
            </a:r>
            <a:endParaRPr lang="en-US" sz="2000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26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  <a:sym typeface="Wingdings"/>
              </a:rPr>
              <a:t>Concept Check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5664" y="1371600"/>
            <a:ext cx="3757536" cy="2919867"/>
          </a:xfrm>
        </p:spPr>
      </p:pic>
    </p:spTree>
    <p:extLst>
      <p:ext uri="{BB962C8B-B14F-4D97-AF65-F5344CB8AC3E}">
        <p14:creationId xmlns:p14="http://schemas.microsoft.com/office/powerpoint/2010/main" val="19465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Mass of the Atom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The mass of the atom is made up of the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protons and neutrons in the nucleus</a:t>
            </a:r>
          </a:p>
          <a:p>
            <a:r>
              <a:rPr lang="en-US" sz="3000" dirty="0" smtClean="0">
                <a:latin typeface="+mj-lt"/>
              </a:rPr>
              <a:t>The mass of the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electron is insignificant</a:t>
            </a:r>
          </a:p>
          <a:p>
            <a:r>
              <a:rPr lang="en-US" sz="3000" dirty="0" smtClean="0">
                <a:latin typeface="+mj-lt"/>
              </a:rPr>
              <a:t>Mass Number =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# of p</a:t>
            </a:r>
            <a:r>
              <a:rPr lang="en-US" sz="3000" baseline="30000" dirty="0" smtClean="0">
                <a:solidFill>
                  <a:srgbClr val="C00000"/>
                </a:solidFill>
                <a:latin typeface="+mj-lt"/>
              </a:rPr>
              <a:t>+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  +  # of n</a:t>
            </a:r>
            <a:r>
              <a:rPr lang="en-US" sz="3000" baseline="30000" dirty="0">
                <a:solidFill>
                  <a:srgbClr val="C00000"/>
                </a:solidFill>
                <a:latin typeface="+mj-lt"/>
              </a:rPr>
              <a:t>0</a:t>
            </a:r>
          </a:p>
          <a:p>
            <a:r>
              <a:rPr lang="en-US" sz="3000" dirty="0" smtClean="0">
                <a:latin typeface="+mj-lt"/>
              </a:rPr>
              <a:t>Mass Number</a:t>
            </a:r>
          </a:p>
          <a:p>
            <a:pPr lvl="1"/>
            <a:r>
              <a:rPr lang="en-US" sz="2400" dirty="0" smtClean="0">
                <a:latin typeface="+mj-lt"/>
              </a:rPr>
              <a:t>Always a 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whole </a:t>
            </a:r>
            <a:r>
              <a:rPr lang="en-US" sz="2400" dirty="0" smtClean="0">
                <a:latin typeface="+mj-lt"/>
              </a:rPr>
              <a:t>number</a:t>
            </a:r>
          </a:p>
          <a:p>
            <a:pPr lvl="1"/>
            <a:r>
              <a:rPr lang="en-US" sz="2400" dirty="0" smtClean="0">
                <a:latin typeface="+mj-lt"/>
              </a:rPr>
              <a:t>Can be used with 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atomic number </a:t>
            </a:r>
            <a:r>
              <a:rPr lang="en-US" sz="2400" dirty="0" smtClean="0">
                <a:latin typeface="+mj-lt"/>
              </a:rPr>
              <a:t>to calculate the number of 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neutrons</a:t>
            </a:r>
          </a:p>
          <a:p>
            <a:pPr marL="693738" lvl="1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# of n</a:t>
            </a:r>
            <a:r>
              <a:rPr lang="en-US" sz="2400" baseline="30000" dirty="0">
                <a:solidFill>
                  <a:srgbClr val="C00000"/>
                </a:solidFill>
              </a:rPr>
              <a:t>0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=  </a:t>
            </a:r>
            <a:r>
              <a:rPr lang="en-US" sz="2400" dirty="0" smtClean="0">
                <a:solidFill>
                  <a:srgbClr val="C00000"/>
                </a:solidFill>
                <a:latin typeface="+mj-lt"/>
              </a:rPr>
              <a:t>Mass Number  –  # of p</a:t>
            </a:r>
            <a:r>
              <a:rPr lang="en-US" sz="2400" baseline="30000" dirty="0" smtClean="0">
                <a:solidFill>
                  <a:srgbClr val="C00000"/>
                </a:solidFill>
                <a:latin typeface="+mj-lt"/>
              </a:rPr>
              <a:t>+</a:t>
            </a:r>
            <a:endParaRPr lang="en-US" sz="2400" baseline="30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50292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(</a:t>
            </a:r>
            <a:r>
              <a:rPr lang="en-US" sz="1600" i="1" dirty="0"/>
              <a:t>AKA atomic #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3353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Mass Number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648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Mass number does not indicate the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actual mass</a:t>
            </a:r>
            <a:r>
              <a:rPr lang="en-US" sz="3000" dirty="0" smtClean="0">
                <a:latin typeface="+mj-lt"/>
              </a:rPr>
              <a:t> of atom</a:t>
            </a:r>
          </a:p>
          <a:p>
            <a:r>
              <a:rPr lang="en-US" sz="3000" dirty="0" smtClean="0">
                <a:latin typeface="+mj-lt"/>
              </a:rPr>
              <a:t>Mass of atoms measured in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grams</a:t>
            </a:r>
            <a:r>
              <a:rPr lang="en-US" sz="3000" dirty="0" smtClean="0">
                <a:latin typeface="+mj-lt"/>
              </a:rPr>
              <a:t> is extremely small</a:t>
            </a:r>
          </a:p>
          <a:p>
            <a:r>
              <a:rPr lang="en-US" sz="3000" dirty="0" smtClean="0">
                <a:latin typeface="+mj-lt"/>
              </a:rPr>
              <a:t>More useful to work with </a:t>
            </a:r>
            <a:r>
              <a:rPr lang="en-US" sz="3000" i="1" dirty="0" smtClean="0">
                <a:solidFill>
                  <a:srgbClr val="C00000"/>
                </a:solidFill>
                <a:latin typeface="+mj-lt"/>
              </a:rPr>
              <a:t>relative </a:t>
            </a:r>
            <a:r>
              <a:rPr lang="en-US" sz="3000" i="1" dirty="0" smtClean="0">
                <a:latin typeface="+mj-lt"/>
              </a:rPr>
              <a:t>atomic mass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Mass of an atom expressed in atomic mass units (</a:t>
            </a:r>
            <a:r>
              <a:rPr lang="en-US" sz="2000" dirty="0" err="1" smtClean="0">
                <a:solidFill>
                  <a:srgbClr val="C00000"/>
                </a:solidFill>
                <a:latin typeface="+mj-lt"/>
              </a:rPr>
              <a:t>amu</a:t>
            </a: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Mass of one atom </a:t>
            </a:r>
            <a:r>
              <a:rPr lang="en-US" sz="2000" i="1" dirty="0" smtClean="0">
                <a:solidFill>
                  <a:srgbClr val="C00000"/>
                </a:solidFill>
                <a:latin typeface="+mj-lt"/>
              </a:rPr>
              <a:t>in relationship</a:t>
            </a: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 to mass of another (C-12)</a:t>
            </a:r>
          </a:p>
          <a:p>
            <a:pPr lvl="1"/>
            <a:r>
              <a:rPr lang="en-US" sz="2000" dirty="0" smtClean="0">
                <a:latin typeface="+mj-lt"/>
              </a:rPr>
              <a:t>1 </a:t>
            </a:r>
            <a:r>
              <a:rPr lang="en-US" sz="2000" dirty="0" err="1" smtClean="0">
                <a:latin typeface="+mj-lt"/>
              </a:rPr>
              <a:t>amu</a:t>
            </a:r>
            <a:r>
              <a:rPr lang="en-US" sz="2000" dirty="0" smtClean="0">
                <a:latin typeface="+mj-lt"/>
              </a:rPr>
              <a:t> = </a:t>
            </a:r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one twelfth (1/12) the mass of one atom of carbon-12</a:t>
            </a:r>
          </a:p>
          <a:p>
            <a:pPr lvl="1"/>
            <a:r>
              <a:rPr lang="en-US" sz="2000" dirty="0" smtClean="0">
                <a:latin typeface="+mj-lt"/>
              </a:rPr>
              <a:t>One </a:t>
            </a:r>
            <a:r>
              <a:rPr lang="en-US" sz="2000" dirty="0" err="1" smtClean="0">
                <a:latin typeface="+mj-lt"/>
              </a:rPr>
              <a:t>amu</a:t>
            </a:r>
            <a:r>
              <a:rPr lang="en-US" sz="2000" dirty="0" smtClean="0">
                <a:latin typeface="+mj-lt"/>
              </a:rPr>
              <a:t> is nearly equal to the mass of a proton or neutron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678" y="3276600"/>
            <a:ext cx="1171696" cy="117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943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Average Atomic Mass</a:t>
            </a:r>
            <a:endParaRPr lang="en-US" sz="6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>
                <a:latin typeface="+mj-lt"/>
              </a:rPr>
              <a:t>Average atomic mass is the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weighted average mass of the naturally occurring isotopes of an element</a:t>
            </a:r>
          </a:p>
          <a:p>
            <a:r>
              <a:rPr lang="en-US" sz="3000" dirty="0" smtClean="0">
                <a:latin typeface="+mj-lt"/>
              </a:rPr>
              <a:t>Isotopes existing in greater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abundance </a:t>
            </a:r>
            <a:r>
              <a:rPr lang="en-US" sz="3000" dirty="0" smtClean="0">
                <a:latin typeface="+mj-lt"/>
              </a:rPr>
              <a:t>have a greater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effect in determining the average atomic mass</a:t>
            </a:r>
          </a:p>
          <a:p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Not usually expressed in whole numbers</a:t>
            </a:r>
            <a:r>
              <a:rPr lang="en-US" sz="3000" dirty="0" smtClean="0">
                <a:latin typeface="+mj-lt"/>
              </a:rPr>
              <a:t> but are numbers with decimal places</a:t>
            </a:r>
          </a:p>
          <a:p>
            <a:r>
              <a:rPr lang="en-US" sz="3000" dirty="0" smtClean="0">
                <a:latin typeface="+mj-lt"/>
              </a:rPr>
              <a:t>Appears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below</a:t>
            </a:r>
            <a:r>
              <a:rPr lang="en-US" sz="3000" dirty="0" smtClean="0">
                <a:latin typeface="+mj-lt"/>
              </a:rPr>
              <a:t> the symbol for the element on the PT</a:t>
            </a:r>
          </a:p>
        </p:txBody>
      </p:sp>
    </p:spTree>
    <p:extLst>
      <p:ext uri="{BB962C8B-B14F-4D97-AF65-F5344CB8AC3E}">
        <p14:creationId xmlns:p14="http://schemas.microsoft.com/office/powerpoint/2010/main" val="2804495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Average Atomic Mass</a:t>
            </a:r>
            <a:endParaRPr lang="en-US" sz="6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5720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>
                <a:latin typeface="+mj-lt"/>
              </a:rPr>
              <a:t>In most cases, rounding the average atomic mass, </a:t>
            </a:r>
            <a:r>
              <a:rPr lang="en-US" sz="3000" i="1" dirty="0" smtClean="0">
                <a:latin typeface="+mj-lt"/>
              </a:rPr>
              <a:t>found on the PT</a:t>
            </a:r>
            <a:r>
              <a:rPr lang="en-US" sz="3000" dirty="0" smtClean="0">
                <a:latin typeface="+mj-lt"/>
              </a:rPr>
              <a:t>, to the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nearest whole number </a:t>
            </a:r>
            <a:r>
              <a:rPr lang="en-US" sz="3000" dirty="0" smtClean="0">
                <a:latin typeface="+mj-lt"/>
              </a:rPr>
              <a:t>gives the 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mass number </a:t>
            </a:r>
            <a:r>
              <a:rPr lang="en-US" sz="3000" dirty="0" smtClean="0">
                <a:latin typeface="+mj-lt"/>
              </a:rPr>
              <a:t>for the </a:t>
            </a:r>
            <a:r>
              <a:rPr lang="en-US" sz="3000" u="sng" dirty="0" smtClean="0">
                <a:solidFill>
                  <a:srgbClr val="C00000"/>
                </a:solidFill>
                <a:uFill>
                  <a:solidFill>
                    <a:srgbClr val="002060"/>
                  </a:solidFill>
                </a:uFill>
                <a:latin typeface="+mj-lt"/>
              </a:rPr>
              <a:t>most</a:t>
            </a:r>
            <a:r>
              <a:rPr lang="en-US" sz="3000" dirty="0" smtClean="0">
                <a:solidFill>
                  <a:srgbClr val="C00000"/>
                </a:solidFill>
                <a:uFill>
                  <a:solidFill>
                    <a:srgbClr val="002060"/>
                  </a:solidFill>
                </a:uFill>
                <a:latin typeface="+mj-lt"/>
              </a:rPr>
              <a:t> </a:t>
            </a:r>
            <a:r>
              <a:rPr lang="en-US" sz="3000" u="sng" dirty="0" smtClean="0">
                <a:solidFill>
                  <a:srgbClr val="C00000"/>
                </a:solidFill>
                <a:uFill>
                  <a:solidFill>
                    <a:srgbClr val="002060"/>
                  </a:solidFill>
                </a:uFill>
                <a:latin typeface="+mj-lt"/>
              </a:rPr>
              <a:t>abundant</a:t>
            </a:r>
            <a:r>
              <a:rPr lang="en-US" sz="3000" dirty="0" smtClean="0">
                <a:solidFill>
                  <a:srgbClr val="C00000"/>
                </a:solidFill>
                <a:uFill>
                  <a:solidFill>
                    <a:srgbClr val="002060"/>
                  </a:solidFill>
                </a:uFill>
                <a:latin typeface="+mj-lt"/>
              </a:rPr>
              <a:t> </a:t>
            </a:r>
            <a:r>
              <a:rPr lang="en-US" sz="3000" dirty="0" smtClean="0">
                <a:latin typeface="+mj-lt"/>
              </a:rPr>
              <a:t>(or </a:t>
            </a:r>
            <a:r>
              <a:rPr lang="en-US" sz="3000" i="1" dirty="0" smtClean="0">
                <a:latin typeface="+mj-lt"/>
              </a:rPr>
              <a:t>most common</a:t>
            </a:r>
            <a:r>
              <a:rPr lang="en-US" sz="3000" dirty="0" smtClean="0">
                <a:latin typeface="+mj-lt"/>
              </a:rPr>
              <a:t>) isotope of the element</a:t>
            </a:r>
          </a:p>
          <a:p>
            <a:r>
              <a:rPr lang="en-US" sz="3000" dirty="0" smtClean="0">
                <a:latin typeface="+mj-lt"/>
              </a:rPr>
              <a:t>Manganese (</a:t>
            </a:r>
            <a:r>
              <a:rPr lang="en-US" sz="3000" dirty="0" err="1" smtClean="0">
                <a:latin typeface="+mj-lt"/>
              </a:rPr>
              <a:t>Mn</a:t>
            </a:r>
            <a:r>
              <a:rPr lang="en-US" sz="3000" dirty="0" smtClean="0">
                <a:latin typeface="+mj-lt"/>
              </a:rPr>
              <a:t>): atomic mass = 54.9 </a:t>
            </a:r>
            <a:r>
              <a:rPr lang="en-US" sz="3000" dirty="0" err="1" smtClean="0">
                <a:latin typeface="+mj-lt"/>
              </a:rPr>
              <a:t>amu</a:t>
            </a:r>
            <a:endParaRPr lang="en-US" sz="3000" dirty="0" smtClean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Round to nearest whole number = 55 </a:t>
            </a:r>
            <a:r>
              <a:rPr lang="en-US" sz="2000" dirty="0" err="1" smtClean="0">
                <a:latin typeface="+mj-lt"/>
              </a:rPr>
              <a:t>amu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Most abundant isotope of manganese = Mn-55</a:t>
            </a:r>
          </a:p>
          <a:p>
            <a:r>
              <a:rPr lang="en-US" sz="3000" dirty="0" smtClean="0">
                <a:latin typeface="+mj-lt"/>
              </a:rPr>
              <a:t>Cobalt (Co): atomic mass = 58.9 </a:t>
            </a:r>
            <a:r>
              <a:rPr lang="en-US" sz="3000" dirty="0" err="1" smtClean="0">
                <a:latin typeface="+mj-lt"/>
              </a:rPr>
              <a:t>amu</a:t>
            </a:r>
            <a:endParaRPr lang="en-US" sz="3000" dirty="0" smtClean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Round to nearest whole number = 59 </a:t>
            </a:r>
            <a:r>
              <a:rPr lang="en-US" sz="2000" dirty="0" err="1" smtClean="0">
                <a:latin typeface="+mj-lt"/>
              </a:rPr>
              <a:t>amu</a:t>
            </a:r>
            <a:endParaRPr lang="en-US" sz="2000" dirty="0" smtClean="0">
              <a:latin typeface="+mj-lt"/>
            </a:endParaRPr>
          </a:p>
          <a:p>
            <a:pPr lvl="1"/>
            <a:r>
              <a:rPr lang="en-US" sz="2000" dirty="0" smtClean="0">
                <a:latin typeface="+mj-lt"/>
              </a:rPr>
              <a:t>Most abundant isotope of cobalt = Co-59</a:t>
            </a:r>
          </a:p>
        </p:txBody>
      </p:sp>
    </p:spTree>
    <p:extLst>
      <p:ext uri="{BB962C8B-B14F-4D97-AF65-F5344CB8AC3E}">
        <p14:creationId xmlns:p14="http://schemas.microsoft.com/office/powerpoint/2010/main" val="392004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Average Atomic Mass</a:t>
            </a:r>
            <a:endParaRPr lang="en-US" sz="6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5720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Average atomic mass can be calculated when given </a:t>
            </a:r>
            <a:r>
              <a:rPr lang="en-US" sz="3000" b="1" dirty="0" smtClean="0">
                <a:solidFill>
                  <a:srgbClr val="C00000"/>
                </a:solidFill>
                <a:latin typeface="+mj-lt"/>
              </a:rPr>
              <a:t>mass of isotope </a:t>
            </a:r>
            <a:r>
              <a:rPr lang="en-US" sz="3000" dirty="0" smtClean="0">
                <a:latin typeface="+mj-lt"/>
              </a:rPr>
              <a:t>and </a:t>
            </a:r>
            <a:r>
              <a:rPr lang="en-US" sz="3000" b="1" dirty="0" smtClean="0">
                <a:solidFill>
                  <a:srgbClr val="C00000"/>
                </a:solidFill>
                <a:latin typeface="+mj-lt"/>
              </a:rPr>
              <a:t>percent abundance</a:t>
            </a:r>
            <a:r>
              <a:rPr lang="en-US" sz="3000" dirty="0" smtClean="0">
                <a:solidFill>
                  <a:srgbClr val="C00000"/>
                </a:solidFill>
                <a:latin typeface="+mj-lt"/>
              </a:rPr>
              <a:t> </a:t>
            </a:r>
            <a:r>
              <a:rPr lang="en-US" sz="3000" dirty="0" smtClean="0">
                <a:latin typeface="+mj-lt"/>
              </a:rPr>
              <a:t>of an element’s naturally occurring isotopes</a:t>
            </a:r>
          </a:p>
          <a:p>
            <a:pPr marL="0" indent="0">
              <a:buNone/>
              <a:tabLst>
                <a:tab pos="6916738" algn="r"/>
              </a:tabLst>
            </a:pPr>
            <a:r>
              <a:rPr lang="en-US" sz="2600" dirty="0" err="1" smtClean="0">
                <a:latin typeface="+mj-lt"/>
              </a:rPr>
              <a:t>Avg</a:t>
            </a:r>
            <a:r>
              <a:rPr lang="en-US" sz="2600" dirty="0" smtClean="0">
                <a:latin typeface="+mj-lt"/>
              </a:rPr>
              <a:t> atomic mass =	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(mass of isotope</a:t>
            </a:r>
            <a:r>
              <a:rPr lang="en-US" sz="2600" baseline="-25000" dirty="0">
                <a:solidFill>
                  <a:srgbClr val="C00000"/>
                </a:solidFill>
                <a:latin typeface="+mj-lt"/>
              </a:rPr>
              <a:t>1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)(% as decimal)</a:t>
            </a:r>
          </a:p>
          <a:p>
            <a:pPr marL="0" indent="0">
              <a:buNone/>
              <a:tabLst>
                <a:tab pos="6916738" algn="r"/>
              </a:tabLst>
            </a:pPr>
            <a:r>
              <a:rPr lang="en-US" sz="2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+ (mass of isotope</a:t>
            </a:r>
            <a:r>
              <a:rPr lang="en-US" sz="2600" baseline="-25000" dirty="0">
                <a:solidFill>
                  <a:srgbClr val="C00000"/>
                </a:solidFill>
                <a:latin typeface="+mj-lt"/>
              </a:rPr>
              <a:t>2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)(% as decimal)</a:t>
            </a:r>
          </a:p>
          <a:p>
            <a:pPr marL="0" indent="0">
              <a:buNone/>
              <a:tabLst>
                <a:tab pos="6916738" algn="r"/>
              </a:tabLst>
            </a:pPr>
            <a:r>
              <a:rPr lang="en-US" sz="2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+ (mass of isotope</a:t>
            </a:r>
            <a:r>
              <a:rPr lang="en-US" sz="2600" baseline="-25000" dirty="0" smtClean="0">
                <a:solidFill>
                  <a:srgbClr val="C00000"/>
                </a:solidFill>
                <a:latin typeface="+mj-lt"/>
              </a:rPr>
              <a:t>3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)(% as decimal)</a:t>
            </a:r>
          </a:p>
          <a:p>
            <a:pPr marL="0" indent="0">
              <a:buNone/>
              <a:tabLst>
                <a:tab pos="6916738" algn="r"/>
              </a:tabLst>
            </a:pPr>
            <a:r>
              <a:rPr lang="en-US" sz="2600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2600" dirty="0" smtClean="0">
                <a:solidFill>
                  <a:srgbClr val="C00000"/>
                </a:solidFill>
                <a:latin typeface="+mj-lt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801866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Average Atomic Mass</a:t>
            </a:r>
            <a:endParaRPr lang="en-US" sz="6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+mj-lt"/>
              </a:rPr>
              <a:t>Find the weighted average mass of a football team if 92.0% of the players weigh 200. lbs. and 8.00% weigh 180. lbs.</a:t>
            </a:r>
          </a:p>
          <a:p>
            <a:pPr marL="0" indent="0">
              <a:buNone/>
            </a:pPr>
            <a:endParaRPr lang="en-US" sz="3000" dirty="0">
              <a:latin typeface="+mj-lt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+mj-lt"/>
              </a:rPr>
              <a:t>Avg</a:t>
            </a:r>
            <a:r>
              <a:rPr lang="en-US" sz="3000" dirty="0" smtClean="0">
                <a:latin typeface="+mj-lt"/>
              </a:rPr>
              <a:t> mass = (200. </a:t>
            </a:r>
            <a:r>
              <a:rPr lang="en-US" sz="3000" dirty="0" err="1" smtClean="0">
                <a:latin typeface="+mj-lt"/>
              </a:rPr>
              <a:t>lbs</a:t>
            </a:r>
            <a:r>
              <a:rPr lang="en-US" sz="3000" dirty="0" smtClean="0">
                <a:latin typeface="+mj-lt"/>
              </a:rPr>
              <a:t>)(.920) + (180. </a:t>
            </a:r>
            <a:r>
              <a:rPr lang="en-US" sz="3000" dirty="0" err="1" smtClean="0">
                <a:latin typeface="+mj-lt"/>
              </a:rPr>
              <a:t>lbs</a:t>
            </a:r>
            <a:r>
              <a:rPr lang="en-US" sz="3000" dirty="0" smtClean="0">
                <a:latin typeface="+mj-lt"/>
              </a:rPr>
              <a:t>)(.0800)</a:t>
            </a:r>
          </a:p>
          <a:p>
            <a:pPr marL="0" indent="0">
              <a:buNone/>
            </a:pPr>
            <a:r>
              <a:rPr lang="en-US" sz="3000" dirty="0" err="1" smtClean="0">
                <a:latin typeface="+mj-lt"/>
              </a:rPr>
              <a:t>Avg</a:t>
            </a:r>
            <a:r>
              <a:rPr lang="en-US" sz="3000" dirty="0" smtClean="0">
                <a:latin typeface="+mj-lt"/>
              </a:rPr>
              <a:t> mass = 184 </a:t>
            </a:r>
            <a:r>
              <a:rPr lang="en-US" sz="3000" dirty="0" err="1" smtClean="0">
                <a:latin typeface="+mj-lt"/>
              </a:rPr>
              <a:t>lbs</a:t>
            </a:r>
            <a:r>
              <a:rPr lang="en-US" sz="3000" dirty="0" smtClean="0">
                <a:latin typeface="+mj-lt"/>
              </a:rPr>
              <a:t> + 14.4 </a:t>
            </a:r>
            <a:r>
              <a:rPr lang="en-US" sz="3000" dirty="0" err="1" smtClean="0">
                <a:latin typeface="+mj-lt"/>
              </a:rPr>
              <a:t>lbs</a:t>
            </a:r>
            <a:endParaRPr lang="en-US" sz="3000" dirty="0" smtClean="0">
              <a:latin typeface="+mj-lt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+mj-lt"/>
              </a:rPr>
              <a:t>Avg</a:t>
            </a:r>
            <a:r>
              <a:rPr lang="en-US" sz="3000" dirty="0" smtClean="0">
                <a:latin typeface="+mj-lt"/>
              </a:rPr>
              <a:t> mass = 198.4 </a:t>
            </a:r>
            <a:r>
              <a:rPr lang="en-US" sz="3000" dirty="0" err="1" smtClean="0">
                <a:latin typeface="+mj-lt"/>
              </a:rPr>
              <a:t>lbs</a:t>
            </a:r>
            <a:endParaRPr lang="en-US" sz="3000" dirty="0" smtClean="0">
              <a:latin typeface="+mj-lt"/>
            </a:endParaRPr>
          </a:p>
          <a:p>
            <a:pPr marL="0" indent="0">
              <a:buNone/>
              <a:tabLst>
                <a:tab pos="5029200" algn="r"/>
              </a:tabLst>
            </a:pPr>
            <a:r>
              <a:rPr lang="en-US" sz="3000" dirty="0" err="1" smtClean="0">
                <a:latin typeface="+mj-lt"/>
              </a:rPr>
              <a:t>Avg</a:t>
            </a:r>
            <a:r>
              <a:rPr lang="en-US" sz="3000" dirty="0" smtClean="0">
                <a:latin typeface="+mj-lt"/>
              </a:rPr>
              <a:t> mass = 198 </a:t>
            </a:r>
            <a:r>
              <a:rPr lang="en-US" sz="3000" dirty="0" err="1" smtClean="0">
                <a:latin typeface="+mj-lt"/>
              </a:rPr>
              <a:t>lbs</a:t>
            </a:r>
            <a:r>
              <a:rPr lang="en-US" sz="3000" dirty="0">
                <a:latin typeface="+mj-lt"/>
              </a:rPr>
              <a:t>	</a:t>
            </a:r>
            <a:r>
              <a:rPr lang="en-US" sz="3000" i="1" dirty="0" smtClean="0">
                <a:latin typeface="+mj-lt"/>
              </a:rPr>
              <a:t>to 3 SF</a:t>
            </a:r>
            <a:endParaRPr lang="en-US" sz="3000" dirty="0" smtClean="0">
              <a:latin typeface="+mj-lt"/>
            </a:endParaRPr>
          </a:p>
          <a:p>
            <a:pPr marL="0" indent="0">
              <a:buNone/>
            </a:pPr>
            <a:endParaRPr lang="en-US" sz="2600" dirty="0" smtClean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664"/>
          <a:stretch/>
        </p:blipFill>
        <p:spPr>
          <a:xfrm>
            <a:off x="6858000" y="3421626"/>
            <a:ext cx="1956798" cy="211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21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Average Atomic Mass</a:t>
            </a:r>
            <a:endParaRPr lang="en-US" sz="62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latin typeface="+mj-lt"/>
              </a:rPr>
              <a:t>Two naturally occurring isotopes of copper: Cu-63 and Cu-65. </a:t>
            </a:r>
          </a:p>
          <a:p>
            <a:pPr marL="0" indent="0">
              <a:buNone/>
            </a:pPr>
            <a:r>
              <a:rPr lang="en-US" sz="3000" dirty="0" smtClean="0">
                <a:latin typeface="+mj-lt"/>
              </a:rPr>
              <a:t>Cu-63: 69.2%, 62.9 </a:t>
            </a:r>
            <a:r>
              <a:rPr lang="en-US" sz="3000" dirty="0" err="1" smtClean="0">
                <a:latin typeface="+mj-lt"/>
              </a:rPr>
              <a:t>amu</a:t>
            </a:r>
            <a:endParaRPr lang="en-US" sz="3000" dirty="0" smtClean="0">
              <a:latin typeface="+mj-lt"/>
            </a:endParaRPr>
          </a:p>
          <a:p>
            <a:pPr marL="0" indent="0">
              <a:buNone/>
            </a:pPr>
            <a:r>
              <a:rPr lang="en-US" sz="3000" dirty="0" smtClean="0">
                <a:latin typeface="+mj-lt"/>
              </a:rPr>
              <a:t>Cu-65: 30.8%, 64.9 </a:t>
            </a:r>
            <a:r>
              <a:rPr lang="en-US" sz="3000" dirty="0" err="1" smtClean="0">
                <a:latin typeface="+mj-lt"/>
              </a:rPr>
              <a:t>amu</a:t>
            </a:r>
            <a:endParaRPr lang="en-US" sz="3000" dirty="0" smtClean="0">
              <a:latin typeface="+mj-lt"/>
            </a:endParaRP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err="1" smtClean="0"/>
              <a:t>Avg</a:t>
            </a:r>
            <a:r>
              <a:rPr lang="en-US" sz="3000" dirty="0" smtClean="0"/>
              <a:t> </a:t>
            </a:r>
            <a:r>
              <a:rPr lang="en-US" sz="3000" dirty="0"/>
              <a:t>mass = </a:t>
            </a:r>
            <a:r>
              <a:rPr lang="en-US" sz="3000" dirty="0" smtClean="0"/>
              <a:t>(62.9 </a:t>
            </a:r>
            <a:r>
              <a:rPr lang="en-US" sz="3000" dirty="0" err="1" smtClean="0"/>
              <a:t>amu</a:t>
            </a:r>
            <a:r>
              <a:rPr lang="en-US" sz="3000" dirty="0" smtClean="0"/>
              <a:t>)(.692) </a:t>
            </a:r>
            <a:r>
              <a:rPr lang="en-US" sz="3000" dirty="0"/>
              <a:t>+ </a:t>
            </a:r>
            <a:r>
              <a:rPr lang="en-US" sz="3000" dirty="0" smtClean="0"/>
              <a:t>(64.9 </a:t>
            </a:r>
            <a:r>
              <a:rPr lang="en-US" sz="3000" dirty="0" err="1" smtClean="0"/>
              <a:t>amu</a:t>
            </a:r>
            <a:r>
              <a:rPr lang="en-US" sz="3000" dirty="0" smtClean="0"/>
              <a:t>)(.308)</a:t>
            </a:r>
            <a:endParaRPr lang="en-US" sz="3000" dirty="0"/>
          </a:p>
          <a:p>
            <a:pPr marL="0" indent="0">
              <a:buNone/>
            </a:pPr>
            <a:r>
              <a:rPr lang="en-US" sz="3000" dirty="0" err="1"/>
              <a:t>Avg</a:t>
            </a:r>
            <a:r>
              <a:rPr lang="en-US" sz="3000" dirty="0"/>
              <a:t> mass </a:t>
            </a:r>
            <a:r>
              <a:rPr lang="en-US" sz="3000" dirty="0" smtClean="0"/>
              <a:t>= 63.516 </a:t>
            </a:r>
            <a:r>
              <a:rPr lang="en-US" sz="3000" dirty="0" err="1" smtClean="0"/>
              <a:t>amu</a:t>
            </a:r>
            <a:endParaRPr lang="en-US" sz="3000" dirty="0"/>
          </a:p>
          <a:p>
            <a:pPr marL="0" indent="0">
              <a:buNone/>
              <a:tabLst>
                <a:tab pos="5029200" algn="r"/>
              </a:tabLst>
            </a:pPr>
            <a:r>
              <a:rPr lang="en-US" sz="3000" dirty="0" err="1" smtClean="0"/>
              <a:t>Avg</a:t>
            </a:r>
            <a:r>
              <a:rPr lang="en-US" sz="3000" dirty="0" smtClean="0"/>
              <a:t> </a:t>
            </a:r>
            <a:r>
              <a:rPr lang="en-US" sz="3000" dirty="0"/>
              <a:t>mass = </a:t>
            </a:r>
            <a:r>
              <a:rPr lang="en-US" sz="3000" dirty="0" smtClean="0"/>
              <a:t>63.5 </a:t>
            </a:r>
            <a:r>
              <a:rPr lang="en-US" sz="3000" dirty="0" err="1" smtClean="0"/>
              <a:t>amu</a:t>
            </a:r>
            <a:r>
              <a:rPr lang="en-US" sz="3000" dirty="0"/>
              <a:t>	</a:t>
            </a:r>
            <a:r>
              <a:rPr lang="en-US" sz="3000" i="1" dirty="0"/>
              <a:t>to 3 SF</a:t>
            </a:r>
            <a:endParaRPr lang="en-US" sz="3000" dirty="0" smtClean="0">
              <a:latin typeface="+mj-lt"/>
            </a:endParaRPr>
          </a:p>
          <a:p>
            <a:pPr marL="0" indent="0">
              <a:buNone/>
            </a:pPr>
            <a:endParaRPr lang="en-US" sz="2600" dirty="0" smtClean="0">
              <a:latin typeface="+mj-lt"/>
            </a:endParaRPr>
          </a:p>
          <a:p>
            <a:pPr marL="0" indent="0">
              <a:buNone/>
            </a:pPr>
            <a:endParaRPr lang="en-US" sz="26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4866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Isotope Names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All carbon atoms contain ____ protons because ________________________.</a:t>
            </a:r>
          </a:p>
          <a:p>
            <a:r>
              <a:rPr lang="en-US" sz="3200" dirty="0" smtClean="0"/>
              <a:t>One isotope of carbon contains eight neutrons, giving it a mass number of ____.</a:t>
            </a:r>
          </a:p>
          <a:p>
            <a:pPr lvl="1"/>
            <a:r>
              <a:rPr lang="en-US" sz="2800" dirty="0" smtClean="0"/>
              <a:t>The isotope name for this isotope of carbon is written as:</a:t>
            </a:r>
          </a:p>
          <a:p>
            <a:r>
              <a:rPr lang="en-US" sz="3200" dirty="0" smtClean="0"/>
              <a:t>The carbon isotope containing seven neutrons is ______________ or _____.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67400" y="7868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1244025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carbon is atomic number 6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26156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14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35915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Carbon-14 of C-14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44444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Carbon-13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4200" y="44444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C-13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4"/>
                </a:solidFill>
              </a:rPr>
              <a:t>What makes up matter?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atom defined:</a:t>
            </a:r>
          </a:p>
          <a:p>
            <a:r>
              <a:rPr lang="en-US" sz="3600" dirty="0"/>
              <a:t>T</a:t>
            </a:r>
            <a:r>
              <a:rPr lang="en-US" sz="3600" dirty="0" smtClean="0"/>
              <a:t>he smallest particle of an element that retains the properties of that element</a:t>
            </a:r>
          </a:p>
          <a:p>
            <a:r>
              <a:rPr lang="en-US" sz="3600" dirty="0" smtClean="0"/>
              <a:t>Recall </a:t>
            </a:r>
            <a:r>
              <a:rPr lang="en-US" sz="3600" dirty="0" smtClean="0">
                <a:latin typeface="Times New Roman"/>
                <a:cs typeface="Times New Roman"/>
              </a:rPr>
              <a:t>→</a:t>
            </a:r>
            <a:endParaRPr lang="en-US" sz="3600" dirty="0" smtClean="0"/>
          </a:p>
          <a:p>
            <a:pPr lvl="1"/>
            <a:r>
              <a:rPr lang="en-US" sz="2800" dirty="0" smtClean="0"/>
              <a:t>Pure substances possess unique sets of physical and chemical properties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231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Isotopic Notation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4676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Isotopic notation or isotope symbol uses the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element symbol</a:t>
            </a:r>
            <a:r>
              <a:rPr lang="en-US" sz="3200" dirty="0" smtClean="0"/>
              <a:t>,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atomic number </a:t>
            </a:r>
            <a:r>
              <a:rPr lang="en-US" sz="3200" dirty="0" smtClean="0"/>
              <a:t>and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mass number</a:t>
            </a:r>
          </a:p>
          <a:p>
            <a:pPr lvl="1"/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Sometimes atomic number</a:t>
            </a:r>
          </a:p>
          <a:p>
            <a:pPr lvl="1" indent="0">
              <a:buNone/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 omitted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/>
              <a:t>Atomic </a:t>
            </a:r>
            <a:r>
              <a:rPr lang="en-US" sz="3200" dirty="0"/>
              <a:t>number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Number of protons:</a:t>
            </a:r>
          </a:p>
          <a:p>
            <a:r>
              <a:rPr lang="en-US" sz="3200" dirty="0" smtClean="0"/>
              <a:t>Number of electrons:</a:t>
            </a:r>
          </a:p>
          <a:p>
            <a:r>
              <a:rPr lang="en-US" sz="3200" dirty="0" smtClean="0"/>
              <a:t>Number of neutrons:</a:t>
            </a:r>
            <a:endParaRPr lang="en-US" sz="3200" dirty="0"/>
          </a:p>
        </p:txBody>
      </p:sp>
      <p:pic>
        <p:nvPicPr>
          <p:cNvPr id="10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670699"/>
            <a:ext cx="2133600" cy="1457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7057103" y="1819540"/>
            <a:ext cx="4866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C</a:t>
            </a:r>
            <a:endParaRPr lang="en-US" sz="7200" dirty="0"/>
          </a:p>
        </p:txBody>
      </p:sp>
      <p:sp>
        <p:nvSpPr>
          <p:cNvPr id="12" name="TextBox 11"/>
          <p:cNvSpPr txBox="1"/>
          <p:nvPr/>
        </p:nvSpPr>
        <p:spPr>
          <a:xfrm>
            <a:off x="6622026" y="2332688"/>
            <a:ext cx="4866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6</a:t>
            </a:r>
            <a:endParaRPr lang="en-US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6218903" y="152400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14</a:t>
            </a:r>
            <a:endParaRPr lang="en-US" sz="7200" dirty="0"/>
          </a:p>
        </p:txBody>
      </p:sp>
      <p:sp>
        <p:nvSpPr>
          <p:cNvPr id="15" name="TextBox 14"/>
          <p:cNvSpPr txBox="1"/>
          <p:nvPr/>
        </p:nvSpPr>
        <p:spPr>
          <a:xfrm>
            <a:off x="4237703" y="3124200"/>
            <a:ext cx="486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1103" y="3606225"/>
            <a:ext cx="486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99703" y="4114800"/>
            <a:ext cx="486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29200" y="4648200"/>
            <a:ext cx="4866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69194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2" grpId="1"/>
      <p:bldP spid="13" grpId="0"/>
      <p:bldP spid="15" grpId="0"/>
      <p:bldP spid="16" grpId="0"/>
      <p:bldP spid="17" grpId="0"/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Charged Particles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4676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nucleus of an atom has a positive charge. Why?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3200" dirty="0" smtClean="0"/>
              <a:t>Electrons are negatively charged. Why is the atom electrically neutral?</a:t>
            </a:r>
          </a:p>
          <a:p>
            <a:endParaRPr lang="en-US" sz="2400" dirty="0"/>
          </a:p>
          <a:p>
            <a:r>
              <a:rPr lang="en-US" sz="3200" dirty="0" smtClean="0"/>
              <a:t>Definition of ion:</a:t>
            </a:r>
          </a:p>
          <a:p>
            <a:pPr lvl="1"/>
            <a:r>
              <a:rPr lang="en-US" sz="2800" dirty="0" smtClean="0"/>
              <a:t>Charged atom, resulting from the loss or gain of electrons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2112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Ions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4676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Anion</a:t>
            </a:r>
          </a:p>
          <a:p>
            <a:pPr lvl="1"/>
            <a:r>
              <a:rPr lang="en-US" sz="2800" dirty="0"/>
              <a:t>Negatively charged ion due to the gain of electrons (nonmetals)</a:t>
            </a:r>
          </a:p>
          <a:p>
            <a:pPr lvl="1"/>
            <a:r>
              <a:rPr lang="en-US" sz="2800" dirty="0"/>
              <a:t>EXAMPLE</a:t>
            </a:r>
          </a:p>
          <a:p>
            <a:pPr marL="738188" lvl="1" indent="0">
              <a:buNone/>
              <a:tabLst>
                <a:tab pos="1608138" algn="l"/>
              </a:tabLst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	Atomic # 9 = _____ electrons</a:t>
            </a:r>
          </a:p>
          <a:p>
            <a:pPr marL="738188" lvl="1" indent="0">
              <a:buNone/>
              <a:tabLst>
                <a:tab pos="1608138" algn="l"/>
              </a:tabLst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</a:t>
            </a:r>
            <a:r>
              <a:rPr lang="en-US" sz="2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–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	gained one electron = _____ electrons</a:t>
            </a:r>
          </a:p>
          <a:p>
            <a:pPr marL="1588" lvl="1" indent="0">
              <a:buNone/>
            </a:pPr>
            <a:endParaRPr lang="en-US" sz="2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95800" y="2617113"/>
            <a:ext cx="45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9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5486400" y="2998113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10</a:t>
            </a:r>
            <a:endParaRPr lang="en-US" sz="22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86000" y="4264872"/>
            <a:ext cx="609600" cy="533400"/>
            <a:chOff x="2286000" y="4343400"/>
            <a:chExt cx="609600" cy="533400"/>
          </a:xfrm>
        </p:grpSpPr>
        <p:sp>
          <p:nvSpPr>
            <p:cNvPr id="8" name="Oval 7"/>
            <p:cNvSpPr/>
            <p:nvPr/>
          </p:nvSpPr>
          <p:spPr>
            <a:xfrm>
              <a:off x="2286000" y="4343400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0" y="44196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9p</a:t>
              </a:r>
              <a:r>
                <a:rPr lang="en-US" sz="2000" baseline="30000" dirty="0" smtClean="0"/>
                <a:t>+</a:t>
              </a:r>
              <a:endParaRPr lang="en-US" baseline="30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14400" y="3200400"/>
            <a:ext cx="2895600" cy="2971800"/>
            <a:chOff x="914400" y="3278928"/>
            <a:chExt cx="2895600" cy="2971800"/>
          </a:xfrm>
        </p:grpSpPr>
        <p:sp>
          <p:nvSpPr>
            <p:cNvPr id="10" name="Arc 9"/>
            <p:cNvSpPr/>
            <p:nvPr/>
          </p:nvSpPr>
          <p:spPr>
            <a:xfrm rot="2482679">
              <a:off x="914400" y="3278928"/>
              <a:ext cx="2743200" cy="29718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44196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9e</a:t>
              </a:r>
              <a:r>
                <a:rPr lang="en-US" sz="2000" baseline="30000" dirty="0" smtClean="0"/>
                <a:t>-</a:t>
              </a:r>
              <a:endParaRPr lang="en-US" baseline="30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172200" y="4264872"/>
            <a:ext cx="609600" cy="533400"/>
            <a:chOff x="2286000" y="4343400"/>
            <a:chExt cx="609600" cy="533400"/>
          </a:xfrm>
        </p:grpSpPr>
        <p:sp>
          <p:nvSpPr>
            <p:cNvPr id="16" name="Oval 15"/>
            <p:cNvSpPr/>
            <p:nvPr/>
          </p:nvSpPr>
          <p:spPr>
            <a:xfrm>
              <a:off x="2286000" y="4343400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286000" y="4419600"/>
              <a:ext cx="609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9p</a:t>
              </a:r>
              <a:r>
                <a:rPr lang="en-US" sz="2000" baseline="30000" dirty="0" smtClean="0"/>
                <a:t>+</a:t>
              </a:r>
              <a:endParaRPr lang="en-US" baseline="300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00600" y="3200400"/>
            <a:ext cx="2895600" cy="2971800"/>
            <a:chOff x="914400" y="3278928"/>
            <a:chExt cx="2895600" cy="2971800"/>
          </a:xfrm>
        </p:grpSpPr>
        <p:sp>
          <p:nvSpPr>
            <p:cNvPr id="19" name="Arc 18"/>
            <p:cNvSpPr/>
            <p:nvPr/>
          </p:nvSpPr>
          <p:spPr>
            <a:xfrm rot="2482679">
              <a:off x="914400" y="3278928"/>
              <a:ext cx="2743200" cy="29718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048000" y="44196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10e</a:t>
              </a:r>
              <a:r>
                <a:rPr lang="en-US" sz="2000" baseline="30000" dirty="0" smtClean="0"/>
                <a:t>-</a:t>
              </a:r>
              <a:endParaRPr lang="en-US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3005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Ions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09600"/>
            <a:ext cx="7467600" cy="4572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Cation</a:t>
            </a:r>
            <a:endParaRPr lang="en-US" sz="3200" dirty="0"/>
          </a:p>
          <a:p>
            <a:pPr lvl="1"/>
            <a:r>
              <a:rPr lang="en-US" sz="2800" dirty="0" smtClean="0"/>
              <a:t>Positively charged </a:t>
            </a:r>
            <a:r>
              <a:rPr lang="en-US" sz="2800" dirty="0"/>
              <a:t>ion due to the </a:t>
            </a:r>
            <a:r>
              <a:rPr lang="en-US" sz="2800" dirty="0" smtClean="0"/>
              <a:t>loss of </a:t>
            </a:r>
            <a:r>
              <a:rPr lang="en-US" sz="2800" dirty="0"/>
              <a:t>electrons </a:t>
            </a:r>
            <a:r>
              <a:rPr lang="en-US" sz="2800" dirty="0" smtClean="0"/>
              <a:t>(metals</a:t>
            </a:r>
            <a:r>
              <a:rPr lang="en-US" sz="2800" dirty="0"/>
              <a:t>)</a:t>
            </a:r>
          </a:p>
          <a:p>
            <a:pPr lvl="1"/>
            <a:r>
              <a:rPr lang="en-US" sz="2800" dirty="0"/>
              <a:t>EXAMPLE</a:t>
            </a:r>
          </a:p>
          <a:p>
            <a:pPr marL="738188" lvl="1" indent="0">
              <a:buNone/>
              <a:tabLst>
                <a:tab pos="1608138" algn="l"/>
              </a:tabLst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Mg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Atomic # 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12 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= _____ electrons</a:t>
            </a:r>
          </a:p>
          <a:p>
            <a:pPr marL="738188" lvl="1" indent="0">
              <a:buNone/>
              <a:tabLst>
                <a:tab pos="1608138" algn="l"/>
              </a:tabLst>
            </a:pP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Mg</a:t>
            </a:r>
            <a:r>
              <a:rPr lang="en-US" sz="22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2+</a:t>
            </a:r>
            <a:r>
              <a:rPr lang="en-US" sz="22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lost two electrons = _____ electrons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738188" lvl="1" indent="0">
              <a:buNone/>
              <a:tabLst>
                <a:tab pos="1150938" algn="l"/>
              </a:tabLst>
            </a:pPr>
            <a:endParaRPr lang="en-US" sz="2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3942" y="2590800"/>
            <a:ext cx="533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12</a:t>
            </a:r>
            <a:endParaRPr lang="en-US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5181600" y="2998113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10</a:t>
            </a:r>
            <a:endParaRPr lang="en-US" sz="2200" dirty="0"/>
          </a:p>
        </p:txBody>
      </p:sp>
      <p:grpSp>
        <p:nvGrpSpPr>
          <p:cNvPr id="8" name="Group 7"/>
          <p:cNvGrpSpPr/>
          <p:nvPr/>
        </p:nvGrpSpPr>
        <p:grpSpPr>
          <a:xfrm>
            <a:off x="2209800" y="4264872"/>
            <a:ext cx="685800" cy="533400"/>
            <a:chOff x="2209800" y="4343400"/>
            <a:chExt cx="685800" cy="533400"/>
          </a:xfrm>
        </p:grpSpPr>
        <p:sp>
          <p:nvSpPr>
            <p:cNvPr id="9" name="Oval 8"/>
            <p:cNvSpPr/>
            <p:nvPr/>
          </p:nvSpPr>
          <p:spPr>
            <a:xfrm>
              <a:off x="2286000" y="4343400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09800" y="44196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12p</a:t>
              </a:r>
              <a:r>
                <a:rPr lang="en-US" sz="2000" baseline="30000" dirty="0" smtClean="0"/>
                <a:t>+</a:t>
              </a:r>
              <a:endParaRPr lang="en-US" baseline="30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14400" y="3200400"/>
            <a:ext cx="2895600" cy="2971800"/>
            <a:chOff x="914400" y="3278928"/>
            <a:chExt cx="2895600" cy="2971800"/>
          </a:xfrm>
        </p:grpSpPr>
        <p:sp>
          <p:nvSpPr>
            <p:cNvPr id="12" name="Arc 11"/>
            <p:cNvSpPr/>
            <p:nvPr/>
          </p:nvSpPr>
          <p:spPr>
            <a:xfrm rot="2482679">
              <a:off x="914400" y="3278928"/>
              <a:ext cx="2743200" cy="29718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8000" y="44196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12e</a:t>
              </a:r>
              <a:r>
                <a:rPr lang="en-US" sz="2000" baseline="30000" dirty="0" smtClean="0"/>
                <a:t>-</a:t>
              </a:r>
              <a:endParaRPr lang="en-US" baseline="300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096000" y="4264872"/>
            <a:ext cx="685800" cy="533400"/>
            <a:chOff x="2209800" y="4343400"/>
            <a:chExt cx="685800" cy="533400"/>
          </a:xfrm>
        </p:grpSpPr>
        <p:sp>
          <p:nvSpPr>
            <p:cNvPr id="15" name="Oval 14"/>
            <p:cNvSpPr/>
            <p:nvPr/>
          </p:nvSpPr>
          <p:spPr>
            <a:xfrm>
              <a:off x="2286000" y="4343400"/>
              <a:ext cx="533400" cy="533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209800" y="4419600"/>
              <a:ext cx="685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12p</a:t>
              </a:r>
              <a:r>
                <a:rPr lang="en-US" sz="2000" baseline="30000" dirty="0" smtClean="0"/>
                <a:t>+</a:t>
              </a:r>
              <a:endParaRPr lang="en-US" baseline="300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00600" y="3200400"/>
            <a:ext cx="2895600" cy="2971800"/>
            <a:chOff x="914400" y="3278928"/>
            <a:chExt cx="2895600" cy="2971800"/>
          </a:xfrm>
        </p:grpSpPr>
        <p:sp>
          <p:nvSpPr>
            <p:cNvPr id="18" name="Arc 17"/>
            <p:cNvSpPr/>
            <p:nvPr/>
          </p:nvSpPr>
          <p:spPr>
            <a:xfrm rot="2482679">
              <a:off x="914400" y="3278928"/>
              <a:ext cx="2743200" cy="29718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48000" y="4419600"/>
              <a:ext cx="762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10e</a:t>
              </a:r>
              <a:r>
                <a:rPr lang="en-US" sz="2000" baseline="30000" dirty="0" smtClean="0"/>
                <a:t>-</a:t>
              </a:r>
              <a:endParaRPr lang="en-US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0497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Isotopic Notation</a:t>
            </a:r>
            <a:endParaRPr lang="en-US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685800"/>
            <a:ext cx="7467600" cy="4572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Isotopic notation for ions show the charge in addition to the symbol, atomic number and mass number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28998" y="2916182"/>
            <a:ext cx="2667002" cy="1732018"/>
            <a:chOff x="4055215" y="2391712"/>
            <a:chExt cx="1854857" cy="1732018"/>
          </a:xfrm>
        </p:grpSpPr>
        <p:sp>
          <p:nvSpPr>
            <p:cNvPr id="6" name="TextBox 5"/>
            <p:cNvSpPr txBox="1"/>
            <p:nvPr/>
          </p:nvSpPr>
          <p:spPr>
            <a:xfrm>
              <a:off x="4762501" y="2687252"/>
              <a:ext cx="114757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200" dirty="0" smtClean="0"/>
                <a:t>Na</a:t>
              </a:r>
              <a:r>
                <a:rPr lang="en-US" sz="7200" baseline="30000" dirty="0" smtClean="0"/>
                <a:t>+</a:t>
              </a:r>
              <a:endParaRPr lang="en-US" sz="7200" baseline="30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14204" y="3200400"/>
              <a:ext cx="73083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11</a:t>
              </a:r>
              <a:endParaRPr lang="en-US" sz="5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55215" y="2391712"/>
              <a:ext cx="990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dirty="0" smtClean="0"/>
                <a:t>23</a:t>
              </a:r>
              <a:endParaRPr lang="en-US" sz="7200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553200" y="4763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symbol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553200" y="2514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charge</a:t>
            </a:r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2514600"/>
            <a:ext cx="2895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m</a:t>
            </a:r>
            <a:r>
              <a:rPr lang="en-US" sz="3600" dirty="0" smtClean="0"/>
              <a:t>ass number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2" y="4763869"/>
            <a:ext cx="33527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atomic number</a:t>
            </a:r>
            <a:endParaRPr lang="en-US" sz="36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5410200" y="4186535"/>
            <a:ext cx="1219200" cy="900501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867400" y="2881700"/>
            <a:ext cx="685800" cy="69970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52798" y="4412051"/>
            <a:ext cx="457202" cy="50422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124200" y="2971801"/>
            <a:ext cx="685800" cy="406046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49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381000"/>
            <a:ext cx="5486400" cy="404446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4"/>
                </a:solidFill>
              </a:rPr>
              <a:t>Modern Atomic Theory</a:t>
            </a:r>
            <a:endParaRPr lang="en-US" sz="3200" dirty="0">
              <a:solidFill>
                <a:schemeClr val="accent4"/>
              </a:solidFill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14" b="-37"/>
          <a:stretch/>
        </p:blipFill>
        <p:spPr>
          <a:xfrm>
            <a:off x="5334000" y="533400"/>
            <a:ext cx="3481711" cy="5914103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09600" y="838200"/>
            <a:ext cx="403860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Began with the work of John Dalton in the 19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century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1752600"/>
            <a:ext cx="4648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4"/>
                </a:solidFill>
              </a:rPr>
              <a:t>Major Points of Atomic Theory</a:t>
            </a:r>
          </a:p>
          <a:p>
            <a:pPr>
              <a:tabLst>
                <a:tab pos="339725" algn="l"/>
              </a:tabLst>
            </a:pPr>
            <a:r>
              <a:rPr lang="en-US" sz="2400" dirty="0" smtClean="0">
                <a:sym typeface="Wingdings"/>
              </a:rPr>
              <a:t>	All matter is composed of atoms.</a:t>
            </a:r>
          </a:p>
          <a:p>
            <a:pPr marL="339725" indent="-339725">
              <a:tabLst>
                <a:tab pos="339725" algn="l"/>
              </a:tabLst>
            </a:pPr>
            <a:r>
              <a:rPr lang="en-US" sz="2400" dirty="0" smtClean="0">
                <a:sym typeface="Wingdings"/>
              </a:rPr>
              <a:t>	Atoms of a specific element are different from those of other elements.</a:t>
            </a:r>
          </a:p>
          <a:p>
            <a:pPr marL="339725" indent="-339725">
              <a:tabLst>
                <a:tab pos="339725" algn="l"/>
              </a:tabLst>
            </a:pPr>
            <a:r>
              <a:rPr lang="en-US" sz="2400" dirty="0" smtClean="0">
                <a:sym typeface="Wingdings"/>
              </a:rPr>
              <a:t>	Atoms cannot be created or destroyed.</a:t>
            </a:r>
          </a:p>
          <a:p>
            <a:pPr marL="339725" indent="-339725">
              <a:tabLst>
                <a:tab pos="339725" algn="l"/>
              </a:tabLst>
            </a:pPr>
            <a:r>
              <a:rPr lang="en-US" sz="2400" dirty="0" smtClean="0">
                <a:sym typeface="Wingdings"/>
              </a:rPr>
              <a:t>	Different atoms combine in simple whole-number ratios to form compounds.</a:t>
            </a:r>
          </a:p>
          <a:p>
            <a:pPr marL="339725" indent="-339725">
              <a:tabLst>
                <a:tab pos="339725" algn="l"/>
              </a:tabLst>
            </a:pPr>
            <a:r>
              <a:rPr lang="en-US" sz="2400" dirty="0" smtClean="0">
                <a:sym typeface="Wingdings"/>
              </a:rPr>
              <a:t>	In a chemical reaction, atoms are separated, combined, or rearranged.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63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7086600" cy="1014046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4"/>
                </a:solidFill>
              </a:rPr>
              <a:t>View of atom with Scanning Tunneling Microscope (STM)</a:t>
            </a:r>
            <a:endParaRPr lang="en-US" sz="3200" dirty="0">
              <a:solidFill>
                <a:schemeClr val="accent4"/>
              </a:solidFill>
            </a:endParaRPr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5400" y="304800"/>
            <a:ext cx="5867400" cy="4218039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295400" y="5715000"/>
            <a:ext cx="6096000" cy="68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Atoms are submicroscopic matter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269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>
                <a:solidFill>
                  <a:schemeClr val="accent4"/>
                </a:solidFill>
              </a:rPr>
              <a:t>How small is an atom?</a:t>
            </a:r>
            <a:endParaRPr lang="en-US" sz="5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838200"/>
            <a:ext cx="77724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world population in the year 2012:</a:t>
            </a:r>
          </a:p>
          <a:p>
            <a:pPr marL="0" indent="0" algn="r">
              <a:buNone/>
            </a:pPr>
            <a:r>
              <a:rPr lang="en-US" sz="3600" b="1" dirty="0">
                <a:solidFill>
                  <a:schemeClr val="accent6"/>
                </a:solidFill>
              </a:rPr>
              <a:t>7</a:t>
            </a:r>
            <a:r>
              <a:rPr lang="en-US" sz="3600" b="1" dirty="0" smtClean="0">
                <a:solidFill>
                  <a:schemeClr val="accent6"/>
                </a:solidFill>
              </a:rPr>
              <a:t>,000,000,000</a:t>
            </a:r>
          </a:p>
          <a:p>
            <a:pPr marL="0" indent="0">
              <a:buNone/>
            </a:pPr>
            <a:r>
              <a:rPr lang="en-US" sz="3600" dirty="0" smtClean="0"/>
              <a:t>The number of copper atoms in a penny:</a:t>
            </a:r>
          </a:p>
          <a:p>
            <a:pPr marL="0" indent="0" algn="r">
              <a:buNone/>
            </a:pPr>
            <a:r>
              <a:rPr lang="en-US" sz="3600" b="1" dirty="0" smtClean="0">
                <a:solidFill>
                  <a:schemeClr val="accent6"/>
                </a:solidFill>
              </a:rPr>
              <a:t>29,000,000,000,000,000,000,000</a:t>
            </a:r>
          </a:p>
          <a:p>
            <a:pPr marL="0" indent="0">
              <a:buNone/>
              <a:tabLst>
                <a:tab pos="4351338" algn="ctr"/>
              </a:tabLst>
            </a:pPr>
            <a:r>
              <a:rPr lang="en-US" sz="3600" b="1" dirty="0">
                <a:solidFill>
                  <a:schemeClr val="accent6"/>
                </a:solidFill>
              </a:rPr>
              <a:t>	</a:t>
            </a:r>
            <a:r>
              <a:rPr lang="en-US" sz="3600" dirty="0"/>
              <a:t>or</a:t>
            </a:r>
          </a:p>
          <a:p>
            <a:pPr marL="0" indent="0">
              <a:buNone/>
              <a:tabLst>
                <a:tab pos="4351338" algn="ctr"/>
              </a:tabLst>
            </a:pPr>
            <a:r>
              <a:rPr lang="en-US" sz="3600" b="1" dirty="0">
                <a:solidFill>
                  <a:schemeClr val="accent6"/>
                </a:solidFill>
              </a:rPr>
              <a:t>	</a:t>
            </a:r>
            <a:r>
              <a:rPr lang="en-US" sz="3600" b="1" dirty="0" smtClean="0">
                <a:solidFill>
                  <a:schemeClr val="accent6"/>
                </a:solidFill>
              </a:rPr>
              <a:t>2.9 x 10</a:t>
            </a:r>
            <a:r>
              <a:rPr lang="en-US" sz="3600" b="1" baseline="30000" dirty="0" smtClean="0">
                <a:solidFill>
                  <a:schemeClr val="accent6"/>
                </a:solidFill>
              </a:rPr>
              <a:t>22</a:t>
            </a:r>
            <a:r>
              <a:rPr lang="en-US" sz="3600" b="1" dirty="0" smtClean="0">
                <a:solidFill>
                  <a:schemeClr val="accent6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  <a:tabLst>
                <a:tab pos="4351338" algn="ctr"/>
              </a:tabLst>
            </a:pPr>
            <a:r>
              <a:rPr lang="en-US" sz="3600" b="1" dirty="0">
                <a:solidFill>
                  <a:schemeClr val="accent6"/>
                </a:solidFill>
              </a:rPr>
              <a:t>	</a:t>
            </a:r>
            <a:r>
              <a:rPr lang="en-US" sz="3600" b="1" dirty="0" smtClean="0">
                <a:solidFill>
                  <a:schemeClr val="accent6"/>
                </a:solidFill>
              </a:rPr>
              <a:t>atoms of copper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429000"/>
            <a:ext cx="1983542" cy="1944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08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81600"/>
            <a:ext cx="7467600" cy="11430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4"/>
                </a:solidFill>
              </a:rPr>
              <a:t>Development of Atomic Theory</a:t>
            </a: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Cathode ray experiments (1890s) detected negative particles that are part of all matter.</a:t>
            </a:r>
          </a:p>
          <a:p>
            <a:pPr lvl="1"/>
            <a:r>
              <a:rPr lang="en-US" sz="2000" dirty="0" smtClean="0"/>
              <a:t>J.J. Thomson determined the charge-to-mass ratio of this particle and identified the electron.</a:t>
            </a:r>
            <a:endParaRPr lang="en-US" dirty="0" smtClean="0"/>
          </a:p>
          <a:p>
            <a:r>
              <a:rPr lang="en-US" dirty="0" smtClean="0"/>
              <a:t>In his Oil Drop Experiment (1909), Milliken calculated the charge of the electron and its mass, using the known charge-to-mass ratio.</a:t>
            </a:r>
          </a:p>
          <a:p>
            <a:r>
              <a:rPr lang="en-US" dirty="0" smtClean="0"/>
              <a:t>As a result of his Gold Foil Experiment (1911), Ernest Rutherford developed the nuclear model of the atom.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www.mhhe.com/physsci/chemistry/essentialchemistry/flash/ruther14.swf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723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81600"/>
            <a:ext cx="7467600" cy="1143000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4"/>
                </a:solidFill>
              </a:rPr>
              <a:t>Nuclear Model of Atom</a:t>
            </a:r>
            <a:endParaRPr lang="en-US" sz="48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tiny, dense center region, called the </a:t>
            </a:r>
            <a:r>
              <a:rPr lang="en-US" sz="3200" dirty="0" smtClean="0">
                <a:solidFill>
                  <a:schemeClr val="accent4"/>
                </a:solidFill>
              </a:rPr>
              <a:t>nucleus</a:t>
            </a:r>
            <a:r>
              <a:rPr lang="en-US" sz="3200" dirty="0" smtClean="0"/>
              <a:t>, contains all the atom’s positive charge and virtually all of its mass.</a:t>
            </a:r>
          </a:p>
          <a:p>
            <a:r>
              <a:rPr lang="en-US" sz="3200" dirty="0" smtClean="0"/>
              <a:t>The </a:t>
            </a:r>
            <a:r>
              <a:rPr lang="en-US" sz="3200" dirty="0" smtClean="0">
                <a:solidFill>
                  <a:schemeClr val="accent4"/>
                </a:solidFill>
              </a:rPr>
              <a:t>electron cloud </a:t>
            </a:r>
            <a:r>
              <a:rPr lang="en-US" sz="3200" dirty="0" smtClean="0"/>
              <a:t>is mostly empty space, surrounding the nucleus, through which electrons rapidly move while held within the atom by their electrostatic attraction to the nucleus.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806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81600"/>
            <a:ext cx="7467600" cy="1143000"/>
          </a:xfrm>
        </p:spPr>
        <p:txBody>
          <a:bodyPr/>
          <a:lstStyle/>
          <a:p>
            <a:r>
              <a:rPr lang="en-US" sz="4400" dirty="0" smtClean="0">
                <a:solidFill>
                  <a:schemeClr val="accent4"/>
                </a:solidFill>
              </a:rPr>
              <a:t>Development of Atomic Theory</a:t>
            </a:r>
            <a:endParaRPr lang="en-US" sz="4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302" y="533400"/>
            <a:ext cx="7467600" cy="4419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1920, Rutherford identified the positively charged </a:t>
            </a:r>
            <a:r>
              <a:rPr lang="en-US" sz="3200" dirty="0" smtClean="0">
                <a:solidFill>
                  <a:schemeClr val="accent4"/>
                </a:solidFill>
              </a:rPr>
              <a:t>proton</a:t>
            </a:r>
            <a:r>
              <a:rPr lang="en-US" sz="3200" dirty="0" smtClean="0"/>
              <a:t>, which resides in the nucleus</a:t>
            </a:r>
          </a:p>
          <a:p>
            <a:r>
              <a:rPr lang="en-US" sz="3200" dirty="0" smtClean="0"/>
              <a:t>In 1932, James Chadwick identified the </a:t>
            </a:r>
            <a:r>
              <a:rPr lang="en-US" sz="3200" dirty="0" smtClean="0">
                <a:solidFill>
                  <a:schemeClr val="accent4"/>
                </a:solidFill>
              </a:rPr>
              <a:t>neutron</a:t>
            </a:r>
            <a:r>
              <a:rPr lang="en-US" sz="3200" dirty="0" smtClean="0"/>
              <a:t>.</a:t>
            </a:r>
          </a:p>
          <a:p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743200"/>
            <a:ext cx="2411994" cy="270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62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Thermal</Template>
  <TotalTime>3398</TotalTime>
  <Words>1263</Words>
  <Application>Microsoft Office PowerPoint</Application>
  <PresentationFormat>On-screen Show (4:3)</PresentationFormat>
  <Paragraphs>232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Thermal</vt:lpstr>
      <vt:lpstr>Atomic Theory</vt:lpstr>
      <vt:lpstr>Matter</vt:lpstr>
      <vt:lpstr>What makes up matter?</vt:lpstr>
      <vt:lpstr>Modern Atomic Theory</vt:lpstr>
      <vt:lpstr>View of atom with Scanning Tunneling Microscope (STM)</vt:lpstr>
      <vt:lpstr>How small is an atom?</vt:lpstr>
      <vt:lpstr>Development of Atomic Theory</vt:lpstr>
      <vt:lpstr>Nuclear Model of Atom</vt:lpstr>
      <vt:lpstr>Development of Atomic Theory</vt:lpstr>
      <vt:lpstr>Subatomic Particles</vt:lpstr>
      <vt:lpstr>Subatomic Particles</vt:lpstr>
      <vt:lpstr>Subatomic Particles</vt:lpstr>
      <vt:lpstr>The Atom</vt:lpstr>
      <vt:lpstr>Atomic Structure</vt:lpstr>
      <vt:lpstr>Atomic Structure</vt:lpstr>
      <vt:lpstr>Atomic Number</vt:lpstr>
      <vt:lpstr>Concept Check</vt:lpstr>
      <vt:lpstr>Isotopes</vt:lpstr>
      <vt:lpstr>Isotopes</vt:lpstr>
      <vt:lpstr>Isotopes</vt:lpstr>
      <vt:lpstr>Concept Check</vt:lpstr>
      <vt:lpstr>Mass of the Atom</vt:lpstr>
      <vt:lpstr>Mass Number</vt:lpstr>
      <vt:lpstr>Average Atomic Mass</vt:lpstr>
      <vt:lpstr>Average Atomic Mass</vt:lpstr>
      <vt:lpstr>Average Atomic Mass</vt:lpstr>
      <vt:lpstr>Average Atomic Mass</vt:lpstr>
      <vt:lpstr>Average Atomic Mass</vt:lpstr>
      <vt:lpstr>Isotope Names</vt:lpstr>
      <vt:lpstr>Isotopic Notation</vt:lpstr>
      <vt:lpstr>Charged Particles</vt:lpstr>
      <vt:lpstr>Ions</vt:lpstr>
      <vt:lpstr>Ions</vt:lpstr>
      <vt:lpstr>Isotopic Notation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</dc:title>
  <dc:creator>e200801253</dc:creator>
  <cp:lastModifiedBy>Pickett, Vanessa</cp:lastModifiedBy>
  <cp:revision>70</cp:revision>
  <dcterms:created xsi:type="dcterms:W3CDTF">2011-09-12T03:38:23Z</dcterms:created>
  <dcterms:modified xsi:type="dcterms:W3CDTF">2013-09-13T16:10:18Z</dcterms:modified>
</cp:coreProperties>
</file>