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65" r:id="rId8"/>
    <p:sldId id="267" r:id="rId9"/>
    <p:sldId id="261" r:id="rId10"/>
    <p:sldId id="269" r:id="rId11"/>
    <p:sldId id="270" r:id="rId12"/>
    <p:sldId id="271" r:id="rId13"/>
    <p:sldId id="272" r:id="rId14"/>
    <p:sldId id="262" r:id="rId15"/>
    <p:sldId id="263" r:id="rId16"/>
    <p:sldId id="26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7C3F878-F5E8-489B-AC8A-64F2A7E22C2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7C3F878-F5E8-489B-AC8A-64F2A7E22C2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7C3F878-F5E8-489B-AC8A-64F2A7E22C2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7C3F878-F5E8-489B-AC8A-64F2A7E22C28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7C3F878-F5E8-489B-AC8A-64F2A7E22C28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hemistry.bd.psu.edu/jircitano/periodic4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Electrons in the Atom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Quantum Mechanical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0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atoms emit ligh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382000" cy="6248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ounded Rectangle 3"/>
          <p:cNvSpPr/>
          <p:nvPr/>
        </p:nvSpPr>
        <p:spPr>
          <a:xfrm>
            <a:off x="457200" y="4495800"/>
            <a:ext cx="5105400" cy="1905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atoms emit ligh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382000" cy="6248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ounded Rectangle 3"/>
          <p:cNvSpPr/>
          <p:nvPr/>
        </p:nvSpPr>
        <p:spPr>
          <a:xfrm>
            <a:off x="457200" y="4953000"/>
            <a:ext cx="5105400" cy="14478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atoms emit ligh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382000" cy="6248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ounded Rectangle 3"/>
          <p:cNvSpPr/>
          <p:nvPr/>
        </p:nvSpPr>
        <p:spPr>
          <a:xfrm>
            <a:off x="457200" y="5410200"/>
            <a:ext cx="5105400" cy="9906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1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atoms emit ligh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382000" cy="624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739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Flame Test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4"/>
          </a:xfrm>
        </p:spPr>
        <p:txBody>
          <a:bodyPr>
            <a:normAutofit fontScale="92500"/>
          </a:bodyPr>
          <a:lstStyle/>
          <a:p>
            <a:pPr marL="577850" indent="-514350">
              <a:buFont typeface="+mj-lt"/>
              <a:buAutoNum type="arabicPeriod"/>
            </a:pPr>
            <a:r>
              <a:rPr lang="en-US" dirty="0" smtClean="0"/>
              <a:t>Electrons in the electron cloud of the atom are positioned in specific energy levels</a:t>
            </a:r>
          </a:p>
          <a:p>
            <a:pPr marL="925195" lvl="1" indent="-193675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Ground state: lowest energy position available</a:t>
            </a:r>
          </a:p>
          <a:p>
            <a:pPr marL="577850" indent="-514350">
              <a:buFont typeface="+mj-lt"/>
              <a:buAutoNum type="arabicPeriod"/>
            </a:pPr>
            <a:r>
              <a:rPr lang="en-US" dirty="0" smtClean="0"/>
              <a:t>When energy is added to the atom, the electrons absorb energy</a:t>
            </a:r>
          </a:p>
          <a:p>
            <a:pPr marL="577850" indent="-514350">
              <a:buFont typeface="+mj-lt"/>
              <a:buAutoNum type="arabicPeriod"/>
            </a:pPr>
            <a:r>
              <a:rPr lang="en-US" dirty="0" smtClean="0"/>
              <a:t>Electrons “jump” to higher energy levels and enter the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excited state</a:t>
            </a:r>
          </a:p>
          <a:p>
            <a:pPr marL="577850" indent="-514350">
              <a:buFont typeface="+mj-lt"/>
              <a:buAutoNum type="arabicPeriod"/>
            </a:pPr>
            <a:r>
              <a:rPr lang="en-US" dirty="0" smtClean="0"/>
              <a:t>Electrons cannot stay excited indefinitely and will move to lower energy levels, eventually returning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ground state</a:t>
            </a:r>
          </a:p>
          <a:p>
            <a:pPr marL="925830" lvl="1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502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Flame Test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4"/>
          </a:xfrm>
        </p:spPr>
        <p:txBody>
          <a:bodyPr>
            <a:normAutofit/>
          </a:bodyPr>
          <a:lstStyle/>
          <a:p>
            <a:pPr marL="577850" indent="-514350">
              <a:buFont typeface="+mj-lt"/>
              <a:buAutoNum type="arabicPeriod" startAt="5"/>
            </a:pPr>
            <a:r>
              <a:rPr lang="en-US" dirty="0" smtClean="0"/>
              <a:t>Law of Conservation of Energy</a:t>
            </a:r>
          </a:p>
          <a:p>
            <a:pPr marL="925195" lvl="1" indent="-193675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Energy cannot be created or destroyed</a:t>
            </a:r>
          </a:p>
          <a:p>
            <a:pPr marL="577850" indent="-514350">
              <a:buFont typeface="+mj-lt"/>
              <a:buAutoNum type="arabicPeriod" startAt="5"/>
            </a:pPr>
            <a:r>
              <a:rPr lang="en-US" dirty="0" smtClean="0"/>
              <a:t>Energy is released as photons of light</a:t>
            </a:r>
          </a:p>
          <a:p>
            <a:pPr marL="577850" indent="-514350">
              <a:buFont typeface="+mj-lt"/>
              <a:buAutoNum type="arabicPeriod" startAt="5"/>
            </a:pPr>
            <a:r>
              <a:rPr lang="en-US" dirty="0" smtClean="0"/>
              <a:t>The photons of energy are measured as the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atomic emission spectrum </a:t>
            </a:r>
            <a:r>
              <a:rPr lang="en-US" dirty="0" smtClean="0"/>
              <a:t>of the element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577850" indent="-514350">
              <a:buFont typeface="+mj-lt"/>
              <a:buAutoNum type="arabicPeriod" startAt="5"/>
            </a:pP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925830" lvl="1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144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Emission Spectra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Set of frequencies of electromagnetic waves emitted by the atoms of an element</a:t>
            </a:r>
          </a:p>
          <a:p>
            <a:r>
              <a:rPr lang="en-US" dirty="0" smtClean="0"/>
              <a:t>Unique to each element and can be used, like a fingerprint, to identify gaseous elements</a:t>
            </a:r>
          </a:p>
          <a:p>
            <a:r>
              <a:rPr lang="en-US" dirty="0" smtClean="0"/>
              <a:t>Chemical properties of element and its position in the periodic table determine electron behavior</a:t>
            </a:r>
          </a:p>
          <a:p>
            <a:pPr lvl="1"/>
            <a:r>
              <a:rPr lang="en-US" dirty="0" smtClean="0"/>
              <a:t>All elements have a unique number and arrangement of electrons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32766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2"/>
              </a:rPr>
              <a:t>AES and Periodic Table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0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Bohr’s Energy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Electrons are positioned in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certain energy levels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Orbits represent specific amounts of energy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Low</a:t>
            </a:r>
            <a:r>
              <a:rPr lang="en-US" dirty="0" smtClean="0"/>
              <a:t> energy levels: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closer</a:t>
            </a:r>
            <a:r>
              <a:rPr lang="en-US" dirty="0" smtClean="0"/>
              <a:t> to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nucleus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High</a:t>
            </a:r>
            <a:r>
              <a:rPr lang="en-US" dirty="0" smtClean="0"/>
              <a:t> energy levels: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farther</a:t>
            </a:r>
            <a:r>
              <a:rPr lang="en-US" dirty="0" smtClean="0"/>
              <a:t> from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nucleus</a:t>
            </a:r>
          </a:p>
          <a:p>
            <a:r>
              <a:rPr lang="en-US" dirty="0" smtClean="0"/>
              <a:t>Ground state: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electrons</a:t>
            </a:r>
            <a:r>
              <a:rPr lang="en-US" dirty="0" smtClean="0"/>
              <a:t> in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lowest energy level</a:t>
            </a:r>
            <a:r>
              <a:rPr lang="en-US" dirty="0" smtClean="0"/>
              <a:t> possible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Electrons cannot exist between energy levels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715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Excited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Atom has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absorbed energy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Quantum or photon of energy is required for electron to jump to a higher level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Excited</a:t>
            </a:r>
            <a:r>
              <a:rPr lang="en-US" dirty="0" smtClean="0"/>
              <a:t> state is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unstable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Atom</a:t>
            </a:r>
            <a:r>
              <a:rPr lang="en-US" dirty="0" smtClean="0"/>
              <a:t> soon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emits</a:t>
            </a:r>
            <a:r>
              <a:rPr lang="en-US" dirty="0" smtClean="0"/>
              <a:t> same amount of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energy absorbed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Energy</a:t>
            </a:r>
            <a:r>
              <a:rPr lang="en-US" dirty="0" smtClean="0"/>
              <a:t> seen as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visible light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Small part of electromagnetic radiation spectrum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803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View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Light </a:t>
            </a:r>
            <a:r>
              <a:rPr lang="en-US" dirty="0" smtClean="0"/>
              <a:t>has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dual nature</a:t>
            </a:r>
          </a:p>
          <a:p>
            <a:r>
              <a:rPr lang="en-US" dirty="0"/>
              <a:t>Light may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behave </a:t>
            </a:r>
            <a:r>
              <a:rPr lang="en-US" dirty="0"/>
              <a:t>as 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wave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Light may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behave </a:t>
            </a:r>
            <a:r>
              <a:rPr lang="en-US" dirty="0"/>
              <a:t>as 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stream </a:t>
            </a:r>
            <a:r>
              <a:rPr lang="en-US" dirty="0"/>
              <a:t>of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particles called quanta </a:t>
            </a:r>
            <a:r>
              <a:rPr lang="en-US" dirty="0"/>
              <a:t>or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photons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Quantum is the minimum amount of energy that can be lost or gained by an </a:t>
            </a:r>
            <a:r>
              <a:rPr lang="en-US" dirty="0" smtClean="0">
                <a:solidFill>
                  <a:schemeClr val="accent2"/>
                </a:solidFill>
              </a:rPr>
              <a:t>atom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53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way energy travels through space</a:t>
            </a:r>
          </a:p>
          <a:p>
            <a:pPr lvl="1"/>
            <a:r>
              <a:rPr lang="en-US" dirty="0" smtClean="0"/>
              <a:t>Light from sun</a:t>
            </a:r>
          </a:p>
          <a:p>
            <a:pPr lvl="1"/>
            <a:r>
              <a:rPr lang="en-US" dirty="0" smtClean="0"/>
              <a:t>Medical X-rays</a:t>
            </a:r>
          </a:p>
          <a:p>
            <a:pPr lvl="1"/>
            <a:r>
              <a:rPr lang="en-US" dirty="0" smtClean="0"/>
              <a:t>Microwaves</a:t>
            </a:r>
          </a:p>
          <a:p>
            <a:pPr lvl="1"/>
            <a:r>
              <a:rPr lang="en-US" dirty="0" smtClean="0"/>
              <a:t>Radio and television waves</a:t>
            </a:r>
          </a:p>
          <a:p>
            <a:r>
              <a:rPr lang="en-US" dirty="0" smtClean="0"/>
              <a:t>Visible light (ROYGBIV)</a:t>
            </a:r>
          </a:p>
          <a:p>
            <a:pPr lvl="1"/>
            <a:r>
              <a:rPr lang="en-US" dirty="0" smtClean="0"/>
              <a:t>Classified by wavelength</a:t>
            </a:r>
          </a:p>
          <a:p>
            <a:pPr lvl="1"/>
            <a:r>
              <a:rPr lang="en-US" dirty="0" smtClean="0"/>
              <a:t>Small part of the electromagnetic spectrum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5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Spectral </a:t>
            </a:r>
            <a:r>
              <a:rPr lang="en-US" dirty="0" smtClean="0"/>
              <a:t>lines represent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energy released </a:t>
            </a:r>
            <a:r>
              <a:rPr lang="en-US" dirty="0"/>
              <a:t>as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electron </a:t>
            </a:r>
            <a:r>
              <a:rPr lang="en-US" dirty="0"/>
              <a:t>returns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lower energy state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Spectral </a:t>
            </a:r>
            <a:r>
              <a:rPr lang="en-US" dirty="0" smtClean="0"/>
              <a:t>lines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identify </a:t>
            </a:r>
            <a:r>
              <a:rPr lang="en-US" dirty="0"/>
              <a:t>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element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Called the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atomic emission spectrum </a:t>
            </a:r>
            <a:r>
              <a:rPr lang="en-US" dirty="0" smtClean="0"/>
              <a:t>of 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electron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441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Region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space </a:t>
            </a:r>
            <a:r>
              <a:rPr lang="en-US" dirty="0" smtClean="0"/>
              <a:t>where 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electron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likely </a:t>
            </a:r>
            <a:r>
              <a:rPr lang="en-US" dirty="0"/>
              <a:t>to be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found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080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Four quantum numbers are n,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m, s</a:t>
            </a:r>
          </a:p>
          <a:p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Used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describe </a:t>
            </a:r>
            <a:r>
              <a:rPr lang="en-US" dirty="0"/>
              <a:t>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electron </a:t>
            </a:r>
            <a:r>
              <a:rPr lang="en-US" dirty="0"/>
              <a:t>in an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atom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Serve as the “address” for an electron</a:t>
            </a:r>
          </a:p>
        </p:txBody>
      </p:sp>
    </p:spTree>
    <p:extLst>
      <p:ext uri="{BB962C8B-B14F-4D97-AF65-F5344CB8AC3E}">
        <p14:creationId xmlns:p14="http://schemas.microsoft.com/office/powerpoint/2010/main" val="128810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Number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Principal Quantum Number</a:t>
            </a:r>
          </a:p>
          <a:p>
            <a:r>
              <a:rPr lang="en-US" dirty="0"/>
              <a:t>Represents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main </a:t>
            </a:r>
            <a:r>
              <a:rPr lang="en-US" dirty="0"/>
              <a:t>energy level of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electron</a:t>
            </a:r>
          </a:p>
          <a:p>
            <a:r>
              <a:rPr lang="en-US" dirty="0">
                <a:solidFill>
                  <a:schemeClr val="accent2"/>
                </a:solidFill>
              </a:rPr>
              <a:t>Whole numbers beginning with 1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Maximum </a:t>
            </a:r>
            <a:r>
              <a:rPr lang="en-US" dirty="0"/>
              <a:t>number of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electrons </a:t>
            </a:r>
            <a:r>
              <a:rPr lang="en-US" dirty="0"/>
              <a:t>in an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energy level </a:t>
            </a:r>
            <a:r>
              <a:rPr lang="en-US" dirty="0"/>
              <a:t>=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2n</a:t>
            </a:r>
            <a:r>
              <a:rPr lang="en-US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</a:p>
          <a:p>
            <a:pPr lvl="1"/>
            <a:r>
              <a:rPr lang="en-US" sz="3200" dirty="0"/>
              <a:t>Example: What is the maximum number of electrons that can be in the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</a:t>
            </a:r>
            <a:r>
              <a:rPr lang="en-US" sz="32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/>
              <a:t>energy level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>
                <a:solidFill>
                  <a:schemeClr val="accent2"/>
                </a:solidFill>
              </a:rPr>
              <a:t>2n</a:t>
            </a:r>
            <a:r>
              <a:rPr lang="en-US" sz="3200" baseline="30000" dirty="0">
                <a:solidFill>
                  <a:schemeClr val="accent2"/>
                </a:solidFill>
              </a:rPr>
              <a:t>2</a:t>
            </a:r>
            <a:r>
              <a:rPr lang="en-US" sz="3200" dirty="0">
                <a:solidFill>
                  <a:schemeClr val="accent2"/>
                </a:solidFill>
              </a:rPr>
              <a:t> = 2(5)</a:t>
            </a:r>
            <a:r>
              <a:rPr lang="en-US" sz="3200" baseline="30000" dirty="0">
                <a:solidFill>
                  <a:schemeClr val="accent2"/>
                </a:solidFill>
              </a:rPr>
              <a:t>2</a:t>
            </a:r>
            <a:r>
              <a:rPr lang="en-US" sz="3200" dirty="0">
                <a:solidFill>
                  <a:schemeClr val="accent2"/>
                </a:solidFill>
              </a:rPr>
              <a:t> = 50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37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Number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</a:t>
            </a:r>
            <a:endParaRPr lang="en-US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second quantum number</a:t>
            </a:r>
          </a:p>
          <a:p>
            <a:r>
              <a:rPr lang="en-US" dirty="0" smtClean="0"/>
              <a:t>Describes the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orbital shape </a:t>
            </a:r>
            <a:r>
              <a:rPr lang="en-US" dirty="0" smtClean="0"/>
              <a:t>within an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energy level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Number </a:t>
            </a:r>
            <a:r>
              <a:rPr lang="en-US" dirty="0"/>
              <a:t>of orbital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shapes possible in </a:t>
            </a:r>
            <a:r>
              <a:rPr lang="en-US" dirty="0"/>
              <a:t>energy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level =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722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Orbital Shapes</a:t>
            </a:r>
            <a:endParaRPr lang="en-US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Designated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s, p, d, f</a:t>
            </a:r>
          </a:p>
          <a:p>
            <a:pPr lvl="1"/>
            <a:r>
              <a:rPr lang="en-US" sz="3200" dirty="0" smtClean="0"/>
              <a:t>Level 1: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</a:p>
          <a:p>
            <a:pPr lvl="1"/>
            <a:r>
              <a:rPr lang="en-US" sz="3200" dirty="0"/>
              <a:t>Level </a:t>
            </a:r>
            <a:r>
              <a:rPr lang="en-US" sz="3200" dirty="0" smtClean="0"/>
              <a:t>2: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s, p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3200" dirty="0"/>
              <a:t>Level </a:t>
            </a:r>
            <a:r>
              <a:rPr lang="en-US" sz="3200" dirty="0" smtClean="0"/>
              <a:t>3: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s, p, d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3200" dirty="0"/>
              <a:t>Level </a:t>
            </a:r>
            <a:r>
              <a:rPr lang="en-US" sz="3200" dirty="0" smtClean="0"/>
              <a:t>4: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s, p, d, f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90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How many electrons can each sublevel hold?</a:t>
            </a:r>
            <a:endParaRPr lang="en-US" sz="3000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An orbital can hold a maximum of two electrons, if they have opposite spins</a:t>
            </a:r>
          </a:p>
          <a:p>
            <a:r>
              <a:rPr lang="en-US" dirty="0">
                <a:solidFill>
                  <a:schemeClr val="accent2"/>
                </a:solidFill>
              </a:rPr>
              <a:t>Sublevel: one orbital or a group of orbitals with the same shape in an energy level</a:t>
            </a:r>
          </a:p>
          <a:p>
            <a:pPr lvl="1"/>
            <a:r>
              <a:rPr lang="en-US" sz="3200" dirty="0" smtClean="0"/>
              <a:t>s = 1 orbital x 2e</a:t>
            </a:r>
            <a:r>
              <a:rPr lang="en-US" sz="3200" baseline="30000" dirty="0"/>
              <a:t>–</a:t>
            </a:r>
            <a:r>
              <a:rPr lang="en-US" sz="3200" dirty="0" smtClean="0"/>
              <a:t>/orbital =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 </a:t>
            </a:r>
            <a:r>
              <a:rPr lang="en-US" sz="3200" dirty="0"/>
              <a:t>e</a:t>
            </a:r>
            <a:r>
              <a:rPr lang="en-US" sz="3200" baseline="30000" dirty="0"/>
              <a:t>–</a:t>
            </a:r>
          </a:p>
          <a:p>
            <a:pPr lvl="1"/>
            <a:r>
              <a:rPr lang="en-US" sz="3200" dirty="0" smtClean="0"/>
              <a:t>p </a:t>
            </a:r>
            <a:r>
              <a:rPr lang="en-US" sz="3200" dirty="0"/>
              <a:t>= </a:t>
            </a:r>
            <a:r>
              <a:rPr lang="en-US" sz="3200" dirty="0" smtClean="0"/>
              <a:t>3 </a:t>
            </a:r>
            <a:r>
              <a:rPr lang="en-US" sz="3200" dirty="0"/>
              <a:t>orbital x 2e</a:t>
            </a:r>
            <a:r>
              <a:rPr lang="en-US" sz="3200" baseline="30000" dirty="0"/>
              <a:t>–</a:t>
            </a:r>
            <a:r>
              <a:rPr lang="en-US" sz="3200" dirty="0"/>
              <a:t>/orbital =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 </a:t>
            </a:r>
            <a:r>
              <a:rPr lang="en-US" sz="3200" dirty="0"/>
              <a:t>e</a:t>
            </a:r>
            <a:r>
              <a:rPr lang="en-US" sz="3200" baseline="30000" dirty="0"/>
              <a:t>–</a:t>
            </a:r>
          </a:p>
          <a:p>
            <a:pPr lvl="1"/>
            <a:r>
              <a:rPr lang="en-US" sz="3200" dirty="0" smtClean="0"/>
              <a:t>d </a:t>
            </a:r>
            <a:r>
              <a:rPr lang="en-US" sz="3200" dirty="0"/>
              <a:t>= </a:t>
            </a:r>
            <a:r>
              <a:rPr lang="en-US" sz="3200" dirty="0" smtClean="0"/>
              <a:t>5 </a:t>
            </a:r>
            <a:r>
              <a:rPr lang="en-US" sz="3200" dirty="0"/>
              <a:t>orbital x 2e</a:t>
            </a:r>
            <a:r>
              <a:rPr lang="en-US" sz="3200" baseline="30000" dirty="0"/>
              <a:t>–</a:t>
            </a:r>
            <a:r>
              <a:rPr lang="en-US" sz="3200" dirty="0"/>
              <a:t>/orbital =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10 </a:t>
            </a:r>
            <a:r>
              <a:rPr lang="en-US" sz="3200" dirty="0"/>
              <a:t>e</a:t>
            </a:r>
            <a:r>
              <a:rPr lang="en-US" sz="3200" baseline="30000" dirty="0"/>
              <a:t>–</a:t>
            </a:r>
          </a:p>
          <a:p>
            <a:pPr lvl="1"/>
            <a:r>
              <a:rPr lang="en-US" sz="3200" dirty="0" smtClean="0"/>
              <a:t>f </a:t>
            </a:r>
            <a:r>
              <a:rPr lang="en-US" sz="3200" dirty="0"/>
              <a:t>= </a:t>
            </a:r>
            <a:r>
              <a:rPr lang="en-US" sz="3200" dirty="0" smtClean="0"/>
              <a:t>7 </a:t>
            </a:r>
            <a:r>
              <a:rPr lang="en-US" sz="3200" dirty="0"/>
              <a:t>orbital x 2e</a:t>
            </a:r>
            <a:r>
              <a:rPr lang="en-US" sz="3200" baseline="30000" dirty="0"/>
              <a:t>–</a:t>
            </a:r>
            <a:r>
              <a:rPr lang="en-US" sz="3200" dirty="0"/>
              <a:t>/orbital =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14 </a:t>
            </a:r>
            <a:r>
              <a:rPr lang="en-US" sz="3200" dirty="0"/>
              <a:t>e</a:t>
            </a:r>
            <a:r>
              <a:rPr lang="en-US" sz="3200" baseline="30000" dirty="0"/>
              <a:t>–</a:t>
            </a:r>
          </a:p>
          <a:p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224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Number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third quantum number</a:t>
            </a:r>
          </a:p>
          <a:p>
            <a:endParaRPr lang="en-US" dirty="0" smtClean="0"/>
          </a:p>
          <a:p>
            <a:r>
              <a:rPr lang="en-US" dirty="0" smtClean="0"/>
              <a:t>Describes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orientation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orbital </a:t>
            </a:r>
            <a:r>
              <a:rPr lang="en-US" dirty="0" smtClean="0"/>
              <a:t>in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space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147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Number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fourth quantum number</a:t>
            </a:r>
          </a:p>
          <a:p>
            <a:endParaRPr lang="en-US" dirty="0" smtClean="0"/>
          </a:p>
          <a:p>
            <a:r>
              <a:rPr lang="en-US" dirty="0" smtClean="0"/>
              <a:t>Describes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spin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electron </a:t>
            </a:r>
            <a:r>
              <a:rPr lang="en-US" dirty="0" smtClean="0"/>
              <a:t>in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orbital</a:t>
            </a:r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Clockwise or counterclockwise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052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State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Lowest </a:t>
            </a:r>
            <a:r>
              <a:rPr lang="en-US" dirty="0" smtClean="0"/>
              <a:t>energy arrangement of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electrons</a:t>
            </a:r>
          </a:p>
          <a:p>
            <a:r>
              <a:rPr lang="en-US" dirty="0">
                <a:solidFill>
                  <a:schemeClr val="accent2"/>
                </a:solidFill>
              </a:rPr>
              <a:t>Electron distribution: how electrons are distributed </a:t>
            </a:r>
            <a:r>
              <a:rPr lang="en-US" dirty="0" smtClean="0">
                <a:solidFill>
                  <a:schemeClr val="accent2"/>
                </a:solidFill>
              </a:rPr>
              <a:t>or arranged within </a:t>
            </a:r>
            <a:r>
              <a:rPr lang="en-US" dirty="0">
                <a:solidFill>
                  <a:schemeClr val="accent2"/>
                </a:solidFill>
              </a:rPr>
              <a:t>energy levels and sublevels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AKA electron configuration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Hydrogen</a:t>
            </a:r>
          </a:p>
          <a:p>
            <a:pPr lvl="1"/>
            <a:r>
              <a:rPr lang="en-US" dirty="0" smtClean="0"/>
              <a:t>Lithium</a:t>
            </a:r>
          </a:p>
          <a:p>
            <a:pPr lvl="1"/>
            <a:r>
              <a:rPr lang="en-US" dirty="0" smtClean="0"/>
              <a:t>Nitrogen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Sum of superscripts = total number of e– in atom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4612957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1</a:t>
            </a:r>
            <a:endParaRPr lang="en-US" sz="2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4612957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s</a:t>
            </a:r>
            <a:endParaRPr lang="en-US" sz="2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4612957"/>
            <a:ext cx="533400" cy="35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baseline="30000" dirty="0" smtClean="0"/>
              <a:t>1</a:t>
            </a:r>
            <a:endParaRPr lang="en-US" sz="2600" b="1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5070157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s</a:t>
            </a:r>
            <a:endParaRPr lang="en-US" sz="2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5070157"/>
            <a:ext cx="533400" cy="35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baseline="30000" dirty="0" smtClean="0"/>
              <a:t>2</a:t>
            </a:r>
            <a:endParaRPr lang="en-US" sz="2600" b="1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5070157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1</a:t>
            </a:r>
            <a:endParaRPr lang="en-US" sz="2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5070157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2</a:t>
            </a:r>
            <a:endParaRPr lang="en-US" sz="2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62400" y="5070157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s</a:t>
            </a:r>
            <a:endParaRPr lang="en-US" sz="2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91000" y="5070157"/>
            <a:ext cx="533400" cy="35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baseline="30000" dirty="0" smtClean="0"/>
              <a:t>1</a:t>
            </a:r>
            <a:endParaRPr lang="en-US" sz="2600" b="1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0" y="5486400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1</a:t>
            </a:r>
            <a:endParaRPr lang="en-US" sz="2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76600" y="5486400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s</a:t>
            </a:r>
            <a:endParaRPr lang="en-US" sz="2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05200" y="5508327"/>
            <a:ext cx="533400" cy="35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baseline="30000" dirty="0" smtClean="0"/>
              <a:t>2</a:t>
            </a:r>
            <a:endParaRPr lang="en-US" sz="2600" b="1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3733800" y="5486400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2</a:t>
            </a:r>
            <a:endParaRPr lang="en-US" sz="2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962400" y="5486400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s</a:t>
            </a:r>
            <a:endParaRPr lang="en-US" sz="2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215246" y="5508327"/>
            <a:ext cx="484909" cy="35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baseline="30000" dirty="0" smtClean="0"/>
              <a:t>2</a:t>
            </a:r>
            <a:endParaRPr lang="en-US" sz="2600" b="1" baseline="30000" dirty="0"/>
          </a:p>
        </p:txBody>
      </p:sp>
      <p:sp>
        <p:nvSpPr>
          <p:cNvPr id="21" name="TextBox 20"/>
          <p:cNvSpPr txBox="1"/>
          <p:nvPr/>
        </p:nvSpPr>
        <p:spPr>
          <a:xfrm>
            <a:off x="4419600" y="5486400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2</a:t>
            </a:r>
            <a:endParaRPr lang="en-US" sz="2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5486400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p</a:t>
            </a:r>
            <a:endParaRPr lang="en-US" sz="2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876800" y="5508327"/>
            <a:ext cx="484909" cy="35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baseline="30000" dirty="0" smtClean="0"/>
              <a:t>3</a:t>
            </a:r>
            <a:endParaRPr lang="en-US" sz="2600" b="1" baseline="30000" dirty="0"/>
          </a:p>
        </p:txBody>
      </p:sp>
    </p:spTree>
    <p:extLst>
      <p:ext uri="{BB962C8B-B14F-4D97-AF65-F5344CB8AC3E}">
        <p14:creationId xmlns:p14="http://schemas.microsoft.com/office/powerpoint/2010/main" val="194204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Radiation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01"/>
          <a:stretch/>
        </p:blipFill>
        <p:spPr bwMode="auto">
          <a:xfrm>
            <a:off x="1143000" y="1605116"/>
            <a:ext cx="7467600" cy="46481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7786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Orbital Notation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Uses </a:t>
            </a:r>
            <a:r>
              <a:rPr lang="en-US" dirty="0" smtClean="0">
                <a:solidFill>
                  <a:schemeClr val="accent2"/>
                </a:solidFill>
              </a:rPr>
              <a:t>boxes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circles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chemeClr val="accent2"/>
                </a:solidFill>
              </a:rPr>
              <a:t>lines</a:t>
            </a:r>
            <a:r>
              <a:rPr lang="en-US" dirty="0" smtClean="0"/>
              <a:t> to represent </a:t>
            </a:r>
            <a:r>
              <a:rPr lang="en-US" dirty="0" smtClean="0">
                <a:solidFill>
                  <a:schemeClr val="accent2"/>
                </a:solidFill>
              </a:rPr>
              <a:t>orbitals</a:t>
            </a:r>
          </a:p>
          <a:p>
            <a:pPr lvl="1"/>
            <a:r>
              <a:rPr lang="en-US" dirty="0" smtClean="0"/>
              <a:t>Since there is only one s orbital per energy level, one box is used</a:t>
            </a:r>
          </a:p>
          <a:p>
            <a:pPr lvl="1"/>
            <a:r>
              <a:rPr lang="en-US" dirty="0" smtClean="0"/>
              <a:t>For p orbitals, three boxes are drawn</a:t>
            </a:r>
          </a:p>
          <a:p>
            <a:pPr lvl="1"/>
            <a:r>
              <a:rPr lang="en-US" dirty="0" smtClean="0"/>
              <a:t>Five boxes for d orbitals and seven for f orbitals</a:t>
            </a:r>
          </a:p>
          <a:p>
            <a:r>
              <a:rPr lang="en-US" dirty="0" smtClean="0"/>
              <a:t>Uses </a:t>
            </a:r>
            <a:r>
              <a:rPr lang="en-US" dirty="0">
                <a:solidFill>
                  <a:schemeClr val="accent2"/>
                </a:solidFill>
              </a:rPr>
              <a:t>arrows </a:t>
            </a:r>
            <a:r>
              <a:rPr lang="en-US" dirty="0"/>
              <a:t>to represent </a:t>
            </a:r>
            <a:r>
              <a:rPr lang="en-US" dirty="0">
                <a:solidFill>
                  <a:schemeClr val="accent2"/>
                </a:solidFill>
              </a:rPr>
              <a:t>electrons</a:t>
            </a:r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chemeClr val="accent2"/>
                </a:solidFill>
              </a:rPr>
              <a:t>up arrow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↑</a:t>
            </a:r>
            <a:r>
              <a:rPr lang="en-US" dirty="0"/>
              <a:t>) represents the </a:t>
            </a:r>
            <a:r>
              <a:rPr lang="en-US" dirty="0">
                <a:solidFill>
                  <a:schemeClr val="accent2"/>
                </a:solidFill>
              </a:rPr>
              <a:t>first </a:t>
            </a:r>
            <a:r>
              <a:rPr lang="en-US" dirty="0"/>
              <a:t>electron in an orbital, spinning </a:t>
            </a:r>
            <a:r>
              <a:rPr lang="en-US" i="1" dirty="0"/>
              <a:t>clockwise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chemeClr val="accent2"/>
                </a:solidFill>
              </a:rPr>
              <a:t>down arrow</a:t>
            </a:r>
            <a:r>
              <a:rPr lang="en-US" dirty="0"/>
              <a:t> (</a:t>
            </a:r>
            <a:r>
              <a:rPr lang="en-US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↓</a:t>
            </a:r>
            <a:r>
              <a:rPr lang="en-US" dirty="0"/>
              <a:t>) represents the </a:t>
            </a:r>
            <a:r>
              <a:rPr lang="en-US" dirty="0">
                <a:solidFill>
                  <a:schemeClr val="accent2"/>
                </a:solidFill>
              </a:rPr>
              <a:t>second</a:t>
            </a:r>
            <a:r>
              <a:rPr lang="en-US" dirty="0"/>
              <a:t>, spinning </a:t>
            </a:r>
            <a:r>
              <a:rPr lang="en-US" i="1" dirty="0"/>
              <a:t>counterclockwise</a:t>
            </a:r>
          </a:p>
        </p:txBody>
      </p:sp>
    </p:spTree>
    <p:extLst>
      <p:ext uri="{BB962C8B-B14F-4D97-AF65-F5344CB8AC3E}">
        <p14:creationId xmlns:p14="http://schemas.microsoft.com/office/powerpoint/2010/main" val="28742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Hund’s</a:t>
            </a:r>
            <a:r>
              <a:rPr lang="en-US" dirty="0" smtClean="0"/>
              <a:t> Rule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Orbitals</a:t>
            </a:r>
            <a:r>
              <a:rPr lang="en-US" dirty="0" smtClean="0"/>
              <a:t> of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equal energy </a:t>
            </a:r>
            <a:r>
              <a:rPr lang="en-US" dirty="0" smtClean="0"/>
              <a:t>are each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occupied</a:t>
            </a:r>
            <a:r>
              <a:rPr lang="en-US" dirty="0" smtClean="0"/>
              <a:t> by one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electron</a:t>
            </a:r>
            <a:r>
              <a:rPr lang="en-US" dirty="0" smtClean="0"/>
              <a:t> before any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orbital</a:t>
            </a:r>
            <a:r>
              <a:rPr lang="en-US" dirty="0" smtClean="0"/>
              <a:t> is occupied by a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second electron</a:t>
            </a:r>
          </a:p>
        </p:txBody>
      </p:sp>
    </p:spTree>
    <p:extLst>
      <p:ext uri="{BB962C8B-B14F-4D97-AF65-F5344CB8AC3E}">
        <p14:creationId xmlns:p14="http://schemas.microsoft.com/office/powerpoint/2010/main" val="67551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Pauli Exclusion Principle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No two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electrons </a:t>
            </a:r>
            <a:r>
              <a:rPr lang="en-US" dirty="0" smtClean="0"/>
              <a:t>in the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same atom </a:t>
            </a:r>
            <a:r>
              <a:rPr lang="en-US" dirty="0" smtClean="0"/>
              <a:t>can have the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same set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four quantum numbers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35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wavelike properties and behavior</a:t>
            </a:r>
          </a:p>
          <a:p>
            <a:r>
              <a:rPr lang="en-US" dirty="0" smtClean="0"/>
              <a:t>Also behaves like a stream of particles</a:t>
            </a:r>
          </a:p>
          <a:p>
            <a:pPr lvl="1"/>
            <a:r>
              <a:rPr lang="en-US" dirty="0" smtClean="0"/>
              <a:t>Photon: tiny packet of energy</a:t>
            </a:r>
          </a:p>
          <a:p>
            <a:r>
              <a:rPr lang="en-US" dirty="0" smtClean="0"/>
              <a:t>Atoms also radiate light energy</a:t>
            </a:r>
          </a:p>
          <a:p>
            <a:pPr lvl="1"/>
            <a:r>
              <a:rPr lang="en-US" dirty="0" smtClean="0"/>
              <a:t>At high temperatures or when subjected to high voltages of electricity, gaseous atoms give off energy perceived as colored light</a:t>
            </a:r>
          </a:p>
        </p:txBody>
      </p:sp>
    </p:spTree>
    <p:extLst>
      <p:ext uri="{BB962C8B-B14F-4D97-AF65-F5344CB8AC3E}">
        <p14:creationId xmlns:p14="http://schemas.microsoft.com/office/powerpoint/2010/main" val="237428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4"/>
          </a:xfrm>
        </p:spPr>
        <p:txBody>
          <a:bodyPr>
            <a:normAutofit/>
          </a:bodyPr>
          <a:lstStyle/>
          <a:p>
            <a:r>
              <a:rPr lang="en-US" dirty="0" err="1" smtClean="0"/>
              <a:t>Niels</a:t>
            </a:r>
            <a:r>
              <a:rPr lang="en-US" dirty="0" smtClean="0"/>
              <a:t> Bohr experimented with hydrogen </a:t>
            </a:r>
          </a:p>
          <a:p>
            <a:r>
              <a:rPr lang="en-US" dirty="0" smtClean="0"/>
              <a:t>Proposed the Bohr model of the atom</a:t>
            </a:r>
          </a:p>
          <a:p>
            <a:pPr lvl="1"/>
            <a:r>
              <a:rPr lang="en-US" dirty="0" smtClean="0"/>
              <a:t>Electrons travel in circular orbits around nucleus in discrete energy levels</a:t>
            </a:r>
          </a:p>
          <a:p>
            <a:pPr lvl="1"/>
            <a:r>
              <a:rPr lang="en-US" dirty="0" smtClean="0"/>
              <a:t>Each orbit represents different amount of energy</a:t>
            </a:r>
          </a:p>
          <a:p>
            <a:pPr lvl="1"/>
            <a:r>
              <a:rPr lang="en-US" dirty="0" smtClean="0"/>
              <a:t>When electricity was added to hydrogen and it was viewed through a spectroscope, a pattern of lines was seen that was different from other elements</a:t>
            </a:r>
          </a:p>
          <a:p>
            <a:r>
              <a:rPr lang="en-US" dirty="0" smtClean="0"/>
              <a:t>Model later proved incorrect</a:t>
            </a:r>
          </a:p>
          <a:p>
            <a:pPr lvl="1"/>
            <a:r>
              <a:rPr lang="en-US" dirty="0" smtClean="0"/>
              <a:t>Hydrogen is </a:t>
            </a:r>
            <a:r>
              <a:rPr lang="en-US" dirty="0" err="1" smtClean="0"/>
              <a:t>monoelectronic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80718" y="2968071"/>
            <a:ext cx="514865" cy="53097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860588" y="2520130"/>
            <a:ext cx="1392195" cy="143623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40458" y="2093618"/>
            <a:ext cx="2248930" cy="2320062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20328" y="1667101"/>
            <a:ext cx="3105665" cy="3203896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77000" y="3124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Nucleus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31242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28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Energy Level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31242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8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nd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Energy Level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31242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28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rd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Energy Level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600200" y="1295400"/>
            <a:ext cx="3962400" cy="392939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91200" y="31242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28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Energy Level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Bohr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2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Energy of electron is quantized</a:t>
            </a:r>
          </a:p>
          <a:p>
            <a:pPr lvl="1"/>
            <a:r>
              <a:rPr lang="en-US" dirty="0" smtClean="0"/>
              <a:t>Energy is emitted in small, discrete packets 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quanta</a:t>
            </a:r>
            <a:r>
              <a:rPr lang="en-US" dirty="0" smtClean="0"/>
              <a:t>) rather than continuous stream</a:t>
            </a:r>
          </a:p>
          <a:p>
            <a:pPr lvl="1"/>
            <a:r>
              <a:rPr lang="en-US" dirty="0" smtClean="0"/>
              <a:t>Electrons must be at one energy level or another; they cannot exist between levels</a:t>
            </a:r>
          </a:p>
          <a:p>
            <a:pPr lvl="1"/>
            <a:r>
              <a:rPr lang="en-US" dirty="0" smtClean="0"/>
              <a:t>To move from one level to another, specific amounts of energy must be absorbed or released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2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80718" y="2968071"/>
            <a:ext cx="514865" cy="53097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860588" y="2520130"/>
            <a:ext cx="1392195" cy="143623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40458" y="2093618"/>
            <a:ext cx="2248930" cy="2320062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20328" y="1667101"/>
            <a:ext cx="3105665" cy="3203896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00200" y="1295400"/>
            <a:ext cx="3962400" cy="392939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9000" y="2438400"/>
            <a:ext cx="152400" cy="1468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Bohr Model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733800" y="2057400"/>
            <a:ext cx="152400" cy="1468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191000" y="1377130"/>
            <a:ext cx="152400" cy="1468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6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03334 -0.05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46 L 0.05 -0.0995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50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2" animBg="1"/>
      <p:bldP spid="16" grpId="0" animBg="1"/>
      <p:bldP spid="16" grpId="1" animBg="1"/>
      <p:bldP spid="16" grpId="2" animBg="1"/>
      <p:bldP spid="17" grpId="0" animBg="1"/>
      <p:bldP spid="1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Flame Test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Simple form of spectroscopy</a:t>
            </a:r>
          </a:p>
          <a:p>
            <a:r>
              <a:rPr lang="en-US" dirty="0" smtClean="0"/>
              <a:t>Used to identify elements based upon different colors of visible light emitted</a:t>
            </a:r>
            <a:endParaRPr lang="en-US" dirty="0"/>
          </a:p>
          <a:p>
            <a:r>
              <a:rPr lang="en-US" dirty="0" smtClean="0"/>
              <a:t>Hypothesis: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Independent variable:</a:t>
            </a:r>
          </a:p>
          <a:p>
            <a:pPr lvl="1"/>
            <a:r>
              <a:rPr lang="en-US" dirty="0" smtClean="0"/>
              <a:t>Dependent variable: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4079557"/>
            <a:ext cx="3581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</a:t>
            </a:r>
            <a:r>
              <a:rPr lang="en-US" sz="2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dentity of metallic ion</a:t>
            </a:r>
            <a:endParaRPr lang="en-US" sz="2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4536757"/>
            <a:ext cx="3581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color of flame</a:t>
            </a:r>
            <a:endParaRPr lang="en-US" sz="2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3154907"/>
            <a:ext cx="5562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Relationship of independent and dependent variables</a:t>
            </a:r>
            <a:endParaRPr lang="en-US" sz="2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94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668</TotalTime>
  <Words>1033</Words>
  <Application>Microsoft Office PowerPoint</Application>
  <PresentationFormat>On-screen Show (4:3)</PresentationFormat>
  <Paragraphs>167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Foundry</vt:lpstr>
      <vt:lpstr>Electrons in the Atom</vt:lpstr>
      <vt:lpstr>Electromagnetic Radiation</vt:lpstr>
      <vt:lpstr>Electromagnetic Radiation</vt:lpstr>
      <vt:lpstr>Light</vt:lpstr>
      <vt:lpstr>Bohr Model</vt:lpstr>
      <vt:lpstr>PowerPoint Presentation</vt:lpstr>
      <vt:lpstr>Bohr Model</vt:lpstr>
      <vt:lpstr>PowerPoint Presentation</vt:lpstr>
      <vt:lpstr>The Flame Test Lab</vt:lpstr>
      <vt:lpstr>PowerPoint Presentation</vt:lpstr>
      <vt:lpstr>PowerPoint Presentation</vt:lpstr>
      <vt:lpstr>PowerPoint Presentation</vt:lpstr>
      <vt:lpstr>PowerPoint Presentation</vt:lpstr>
      <vt:lpstr>The Flame Test Lab</vt:lpstr>
      <vt:lpstr>The Flame Test Lab</vt:lpstr>
      <vt:lpstr>Atomic Emission Spectra</vt:lpstr>
      <vt:lpstr>Bohr’s Energy Levels</vt:lpstr>
      <vt:lpstr>Excited Atom</vt:lpstr>
      <vt:lpstr>Modern View of Light</vt:lpstr>
      <vt:lpstr>Spectroscopy</vt:lpstr>
      <vt:lpstr>Orbital</vt:lpstr>
      <vt:lpstr>Quantum Numbers</vt:lpstr>
      <vt:lpstr>Quantum Number n</vt:lpstr>
      <vt:lpstr>Quantum Number l</vt:lpstr>
      <vt:lpstr>Orbital Shapes</vt:lpstr>
      <vt:lpstr>How many electrons can each sublevel hold?</vt:lpstr>
      <vt:lpstr>Quantum Number m</vt:lpstr>
      <vt:lpstr>Quantum Number s</vt:lpstr>
      <vt:lpstr>Ground State</vt:lpstr>
      <vt:lpstr>Orbital Notation</vt:lpstr>
      <vt:lpstr>Hund’s Rule</vt:lpstr>
      <vt:lpstr>Pauli Exclusion Principle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Electrons in the Atom</dc:title>
  <dc:creator>e200801253</dc:creator>
  <cp:lastModifiedBy>Pickett, Vanessa</cp:lastModifiedBy>
  <cp:revision>27</cp:revision>
  <dcterms:created xsi:type="dcterms:W3CDTF">2012-09-17T22:57:57Z</dcterms:created>
  <dcterms:modified xsi:type="dcterms:W3CDTF">2013-09-23T21:34:09Z</dcterms:modified>
</cp:coreProperties>
</file>