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15" r:id="rId3"/>
    <p:sldId id="406" r:id="rId4"/>
    <p:sldId id="450" r:id="rId5"/>
    <p:sldId id="408" r:id="rId6"/>
    <p:sldId id="407" r:id="rId7"/>
    <p:sldId id="467" r:id="rId8"/>
    <p:sldId id="470" r:id="rId9"/>
    <p:sldId id="453" r:id="rId10"/>
    <p:sldId id="418" r:id="rId11"/>
    <p:sldId id="468" r:id="rId12"/>
    <p:sldId id="429" r:id="rId13"/>
    <p:sldId id="419" r:id="rId14"/>
    <p:sldId id="422" r:id="rId15"/>
    <p:sldId id="425" r:id="rId16"/>
    <p:sldId id="424" r:id="rId17"/>
    <p:sldId id="452" r:id="rId18"/>
    <p:sldId id="455" r:id="rId19"/>
    <p:sldId id="456" r:id="rId20"/>
    <p:sldId id="457" r:id="rId21"/>
    <p:sldId id="458" r:id="rId22"/>
    <p:sldId id="459" r:id="rId23"/>
    <p:sldId id="460" r:id="rId24"/>
    <p:sldId id="461" r:id="rId25"/>
    <p:sldId id="462" r:id="rId26"/>
    <p:sldId id="463" r:id="rId27"/>
    <p:sldId id="464" r:id="rId28"/>
    <p:sldId id="465" r:id="rId29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60"/>
  </p:normalViewPr>
  <p:slideViewPr>
    <p:cSldViewPr>
      <p:cViewPr varScale="1">
        <p:scale>
          <a:sx n="75" d="100"/>
          <a:sy n="75" d="100"/>
        </p:scale>
        <p:origin x="-16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E71FA0A-0258-49AC-891A-8F439594A2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9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293B4ED-1DF0-4383-ACD7-F2B27D3F8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1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1B1A4-DC74-4D38-82F5-D8FA1F61A0C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1B1A4-DC74-4D38-82F5-D8FA1F61A0C6}" type="slidenum">
              <a:rPr lang="en-US"/>
              <a:pPr/>
              <a:t>9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F12B4-E030-449E-A290-0F6281E0AA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0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B2EED-C6D5-4EEE-A77F-A60CB3A2DB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7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BA700-222D-4F8D-BC38-E07098472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C7DC0A-CEC6-41E5-91D1-905E51756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8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A1C2-1DDC-4E88-8F59-EC56CBF32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5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1604D-5DA4-42EF-8096-CE668B371B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4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4A890-C9E0-4EA7-A590-23B42DF03C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3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05200-A845-456A-BE24-FFEF1DA9D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8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3A47D-A90C-492E-9F6B-8F5336B10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1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1D4B7-2218-496B-A958-10F80C6FB6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3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6824-5DA1-46E9-B738-1636691B8A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9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62B2C-5D21-4A31-B023-BC9422946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3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9A664A8-6FAC-4FC5-A1DA-EE202ACFDD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tom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2400" y="45576"/>
            <a:ext cx="3810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0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Nuclear Chemistry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0" y="6287069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Section 4.4, Chapter 24</a:t>
            </a:r>
            <a:endParaRPr lang="en-US" sz="2000" b="0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Fission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Large, </a:t>
            </a:r>
            <a:r>
              <a:rPr lang="en-US" sz="2800" dirty="0"/>
              <a:t>unstable </a:t>
            </a:r>
            <a:r>
              <a:rPr lang="en-US" sz="2800" dirty="0" smtClean="0"/>
              <a:t>nucleus is bombarded by a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neutron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Heavy nucleus splits into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two smaller, more stable nuclei 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New isotopes are formed while emitting a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neutron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Picture 4" descr="fission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" b="2942"/>
          <a:stretch/>
        </p:blipFill>
        <p:spPr bwMode="auto">
          <a:xfrm>
            <a:off x="330200" y="3200400"/>
            <a:ext cx="8534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Fission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Process continues forming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chain reaction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Explosion from atomic bomb results from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uncontrolled </a:t>
            </a:r>
            <a:r>
              <a:rPr lang="en-US" sz="2800" dirty="0"/>
              <a:t>chain reaction </a:t>
            </a:r>
          </a:p>
        </p:txBody>
      </p:sp>
      <p:pic>
        <p:nvPicPr>
          <p:cNvPr id="7" name="Picture 4" descr="fissi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16242"/>
            <a:ext cx="7239000" cy="414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07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Fission in Nuclear Power Plants</a:t>
            </a:r>
          </a:p>
        </p:txBody>
      </p:sp>
      <p:pic>
        <p:nvPicPr>
          <p:cNvPr id="356356" name="Picture 4" descr="Zumdahl19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324600" cy="48450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Fusion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800600" cy="4280847"/>
          </a:xfrm>
        </p:spPr>
        <p:txBody>
          <a:bodyPr/>
          <a:lstStyle/>
          <a:p>
            <a:r>
              <a:rPr lang="en-US" sz="2800" dirty="0" smtClean="0"/>
              <a:t>Two small nuclei combine to form larger, more stable nucleus is nuclear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fusion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sz="2800" dirty="0" smtClean="0"/>
              <a:t>Releases more energy than nuclear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fission </a:t>
            </a:r>
            <a:r>
              <a:rPr lang="en-US" sz="2800" dirty="0" smtClean="0"/>
              <a:t>but requires extremely high temperatures</a:t>
            </a:r>
            <a:endParaRPr lang="en-US" sz="2800" dirty="0"/>
          </a:p>
          <a:p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Sun 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and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stars</a:t>
            </a:r>
            <a:r>
              <a:rPr lang="en-US" sz="2800" dirty="0" smtClean="0"/>
              <a:t> are powered by fusion reactions</a:t>
            </a:r>
          </a:p>
        </p:txBody>
      </p:sp>
      <p:pic>
        <p:nvPicPr>
          <p:cNvPr id="346116" name="Picture 4" descr="DT_fus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57800" y="1600200"/>
            <a:ext cx="3630304" cy="425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Fusion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1295400"/>
          </a:xfrm>
        </p:spPr>
        <p:txBody>
          <a:bodyPr/>
          <a:lstStyle/>
          <a:p>
            <a:r>
              <a:rPr lang="en-US" dirty="0" smtClean="0"/>
              <a:t>All elements heavier than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helium </a:t>
            </a:r>
            <a:r>
              <a:rPr lang="en-US" dirty="0" smtClean="0"/>
              <a:t>are formed through nuclear fusion</a:t>
            </a:r>
            <a:endParaRPr lang="en-US" dirty="0"/>
          </a:p>
        </p:txBody>
      </p:sp>
      <p:pic>
        <p:nvPicPr>
          <p:cNvPr id="349189" name="Picture 5" descr="nuclear%20fusion_img_assist_cus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95600"/>
            <a:ext cx="3330575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9190" name="Picture 6" descr="xrays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3505200" cy="349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685800"/>
          </a:xfrm>
        </p:spPr>
        <p:txBody>
          <a:bodyPr/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Half-Life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63599"/>
            <a:ext cx="8305800" cy="2362200"/>
          </a:xfrm>
        </p:spPr>
        <p:txBody>
          <a:bodyPr/>
          <a:lstStyle/>
          <a:p>
            <a:r>
              <a:rPr lang="en-US" sz="2800" dirty="0" smtClean="0"/>
              <a:t>Radiochemical 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dating</a:t>
            </a:r>
            <a:r>
              <a:rPr lang="en-US" sz="2800" dirty="0" smtClean="0"/>
              <a:t>: process of determining the age of an object by measuring the amount of a certain radioisotope that remains</a:t>
            </a:r>
          </a:p>
        </p:txBody>
      </p:sp>
      <p:pic>
        <p:nvPicPr>
          <p:cNvPr id="4" name="Picture Placeholder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7" t="3113" r="243" b="10867"/>
          <a:stretch/>
        </p:blipFill>
        <p:spPr bwMode="auto">
          <a:xfrm>
            <a:off x="3276600" y="2158999"/>
            <a:ext cx="5765799" cy="386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0999" y="2311399"/>
            <a:ext cx="2997201" cy="309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800" b="0" dirty="0" smtClean="0"/>
              <a:t>Decay rates of radioactive nuclei are </a:t>
            </a:r>
            <a:r>
              <a:rPr lang="en-US" sz="2800" b="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constant</a:t>
            </a:r>
            <a:r>
              <a:rPr lang="en-US" sz="2800" b="0" dirty="0" smtClean="0"/>
              <a:t> and are referred to as the </a:t>
            </a:r>
            <a:r>
              <a:rPr lang="en-US" sz="2800" b="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half-life </a:t>
            </a:r>
            <a:r>
              <a:rPr lang="en-US" sz="2800" b="0" dirty="0" smtClean="0"/>
              <a:t>of the radioisotope</a:t>
            </a:r>
            <a:endParaRPr lang="en-US" sz="2800" b="0" dirty="0"/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685800" y="6083300"/>
            <a:ext cx="7848600" cy="6985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Carbon-14</a:t>
            </a:r>
            <a:r>
              <a:rPr lang="en-US" sz="1800" b="0" dirty="0" smtClean="0"/>
              <a:t> is used for specimens less than 20,000 years old and were once living. </a:t>
            </a:r>
            <a:r>
              <a:rPr lang="en-US" sz="1800" b="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Potassium-40</a:t>
            </a:r>
            <a:r>
              <a:rPr lang="en-US" sz="1800" b="0" dirty="0" smtClean="0"/>
              <a:t> has been used to date ancient rocks and minerals.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Half-Life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51237" name="Picture 5" descr="sf2x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03361"/>
            <a:ext cx="6809721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2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16758" y="304800"/>
            <a:ext cx="7313886" cy="4347865"/>
            <a:chOff x="850900" y="1219200"/>
            <a:chExt cx="7313886" cy="43478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900" y="1219200"/>
              <a:ext cx="7313886" cy="4343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200400" y="5105400"/>
              <a:ext cx="34290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mic Sans MS" pitchFamily="66" charset="0"/>
                  <a:cs typeface="Lucida Sans" pitchFamily="34" charset="0"/>
                </a:rPr>
                <a:t>Number of Half-Lives</a:t>
              </a:r>
              <a:endParaRPr lang="en-US" b="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Lucida Sans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62200" y="4343400"/>
              <a:ext cx="580258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tabLst>
                  <a:tab pos="804863" algn="ctr"/>
                  <a:tab pos="1597025" algn="ctr"/>
                  <a:tab pos="2347913" algn="ctr"/>
                  <a:tab pos="3138488" algn="ctr"/>
                  <a:tab pos="3944938" algn="ctr"/>
                  <a:tab pos="4749800" algn="ctr"/>
                  <a:tab pos="5486400" algn="ctr"/>
                </a:tabLst>
              </a:pPr>
              <a:r>
                <a:rPr lang="en-US" sz="2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mic Sans MS" pitchFamily="66" charset="0"/>
                  <a:cs typeface="Lucida Sans" pitchFamily="34" charset="0"/>
                </a:rPr>
                <a:t>0	1	2	3	4	5	6	7</a:t>
              </a:r>
              <a:endPara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Lucida Sans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90600" y="5001161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57600" algn="ctr"/>
              </a:tabLst>
            </a:pP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strontium-90 is 29 years. If you had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100. 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today, how much Sr-90 would remain in 116 years?</a:t>
            </a:r>
            <a:b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20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5662881"/>
            <a:ext cx="7340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many half-lives will have passed in 116 years?</a:t>
            </a:r>
            <a:b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29 years 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→ 58 years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→ 87 years → 116 years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95258" y="5689264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 half-lives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609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Formulas for Half-Life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Amount remaining = (Initial amount)(1/2) </a:t>
            </a:r>
            <a:r>
              <a:rPr lang="en-US" i="1" baseline="30000" dirty="0" smtClean="0"/>
              <a:t>n</a:t>
            </a:r>
          </a:p>
          <a:p>
            <a:pPr marL="0" indent="0">
              <a:buNone/>
            </a:pPr>
            <a:r>
              <a:rPr lang="en-US" sz="2800" i="1" dirty="0" smtClean="0"/>
              <a:t>where n = number of half-lives passed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dirty="0"/>
              <a:t>Amount remaining = (Initial amount)(1/2) </a:t>
            </a:r>
            <a:r>
              <a:rPr lang="en-US" i="1" baseline="30000" dirty="0" smtClean="0"/>
              <a:t>t/T</a:t>
            </a:r>
            <a:endParaRPr lang="en-US" i="1" baseline="30000" dirty="0"/>
          </a:p>
          <a:p>
            <a:pPr marL="0" indent="0">
              <a:buNone/>
            </a:pPr>
            <a:r>
              <a:rPr lang="en-US" sz="2800" i="1" dirty="0"/>
              <a:t>where </a:t>
            </a:r>
            <a:r>
              <a:rPr lang="en-US" sz="2800" i="1" dirty="0" smtClean="0"/>
              <a:t>t </a:t>
            </a:r>
            <a:r>
              <a:rPr lang="en-US" sz="2800" i="1" dirty="0"/>
              <a:t>= </a:t>
            </a:r>
            <a:r>
              <a:rPr lang="en-US" sz="2800" i="1" dirty="0" smtClean="0"/>
              <a:t>elapsed time and T = duration of half-life</a:t>
            </a:r>
            <a:endParaRPr lang="en-US" sz="28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2004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 smtClean="0">
                <a:latin typeface="Lucida Handwriting" pitchFamily="66" charset="0"/>
              </a:rPr>
              <a:t>Amt</a:t>
            </a:r>
            <a:r>
              <a:rPr lang="en-US" b="0" dirty="0" smtClean="0">
                <a:latin typeface="Lucida Handwriting" pitchFamily="66" charset="0"/>
              </a:rPr>
              <a:t> = (100. g)(1/2)</a:t>
            </a:r>
            <a:r>
              <a:rPr lang="en-US" b="0" baseline="30000" dirty="0" smtClean="0">
                <a:latin typeface="Lucida Handwriting" pitchFamily="66" charset="0"/>
              </a:rPr>
              <a:t>4</a:t>
            </a:r>
          </a:p>
          <a:p>
            <a:r>
              <a:rPr lang="en-US" b="0" dirty="0" err="1" smtClean="0">
                <a:latin typeface="Lucida Handwriting" pitchFamily="66" charset="0"/>
              </a:rPr>
              <a:t>Amt</a:t>
            </a:r>
            <a:r>
              <a:rPr lang="en-US" b="0" dirty="0" smtClean="0">
                <a:latin typeface="Lucida Handwriting" pitchFamily="66" charset="0"/>
              </a:rPr>
              <a:t> =  6.25 g</a:t>
            </a:r>
            <a:endParaRPr lang="en-US" b="0" dirty="0">
              <a:latin typeface="Lucida Handwriting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54864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 smtClean="0">
                <a:latin typeface="Lucida Handwriting" pitchFamily="66" charset="0"/>
              </a:rPr>
              <a:t>Amt</a:t>
            </a:r>
            <a:r>
              <a:rPr lang="en-US" b="0" dirty="0" smtClean="0">
                <a:latin typeface="Lucida Handwriting" pitchFamily="66" charset="0"/>
              </a:rPr>
              <a:t> = (100. g)(1/2)</a:t>
            </a:r>
            <a:r>
              <a:rPr lang="en-US" b="0" baseline="30000" dirty="0" smtClean="0">
                <a:latin typeface="Lucida Handwriting" pitchFamily="66" charset="0"/>
              </a:rPr>
              <a:t>116 </a:t>
            </a:r>
            <a:r>
              <a:rPr lang="en-US" b="0" baseline="30000" dirty="0" err="1" smtClean="0">
                <a:latin typeface="Lucida Handwriting" pitchFamily="66" charset="0"/>
              </a:rPr>
              <a:t>yrs</a:t>
            </a:r>
            <a:r>
              <a:rPr lang="en-US" b="0" baseline="30000" dirty="0" smtClean="0">
                <a:latin typeface="Lucida Handwriting" pitchFamily="66" charset="0"/>
              </a:rPr>
              <a:t>/29 </a:t>
            </a:r>
            <a:r>
              <a:rPr lang="en-US" b="0" baseline="30000" dirty="0" err="1" smtClean="0">
                <a:latin typeface="Lucida Handwriting" pitchFamily="66" charset="0"/>
              </a:rPr>
              <a:t>yrs</a:t>
            </a:r>
            <a:endParaRPr lang="en-US" b="0" baseline="30000" dirty="0" smtClean="0">
              <a:latin typeface="Lucida Handwriting" pitchFamily="66" charset="0"/>
            </a:endParaRPr>
          </a:p>
          <a:p>
            <a:r>
              <a:rPr lang="en-US" b="0" dirty="0" err="1" smtClean="0">
                <a:latin typeface="Lucida Handwriting" pitchFamily="66" charset="0"/>
              </a:rPr>
              <a:t>Amt</a:t>
            </a:r>
            <a:r>
              <a:rPr lang="en-US" b="0" dirty="0" smtClean="0">
                <a:latin typeface="Lucida Handwriting" pitchFamily="66" charset="0"/>
              </a:rPr>
              <a:t> =  6.25 g</a:t>
            </a:r>
            <a:endParaRPr lang="en-US" b="0" dirty="0"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Nuclear Chemistry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Chemical </a:t>
            </a:r>
            <a:r>
              <a:rPr lang="en-US" dirty="0" err="1" smtClean="0"/>
              <a:t>Rxns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Chemical bonds </a:t>
            </a:r>
            <a:r>
              <a:rPr lang="en-US" dirty="0" smtClean="0"/>
              <a:t>are broken and formed</a:t>
            </a:r>
          </a:p>
          <a:p>
            <a:r>
              <a:rPr lang="en-US" dirty="0" smtClean="0"/>
              <a:t>Atoms are unchanged, only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rearranged</a:t>
            </a:r>
          </a:p>
          <a:p>
            <a:r>
              <a:rPr lang="en-US" dirty="0" smtClean="0"/>
              <a:t>Involve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valence electrons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Small </a:t>
            </a:r>
            <a:r>
              <a:rPr lang="en-US" dirty="0" smtClean="0"/>
              <a:t>energy changes</a:t>
            </a:r>
          </a:p>
          <a:p>
            <a:r>
              <a:rPr lang="en-US" dirty="0" err="1" smtClean="0"/>
              <a:t>Rxn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rate</a:t>
            </a:r>
            <a:r>
              <a:rPr lang="en-US" dirty="0" smtClean="0"/>
              <a:t> affected by temperature, pressure, concentration, and catalysts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Nuclear </a:t>
            </a:r>
            <a:r>
              <a:rPr lang="en-US" dirty="0" err="1" smtClean="0"/>
              <a:t>Rxns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Nuclei emit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particles</a:t>
            </a:r>
            <a:r>
              <a:rPr lang="en-US" dirty="0" smtClean="0"/>
              <a:t> and/or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rays</a:t>
            </a:r>
          </a:p>
          <a:p>
            <a:r>
              <a:rPr lang="en-US" dirty="0" smtClean="0"/>
              <a:t>Atoms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converted</a:t>
            </a:r>
            <a:r>
              <a:rPr lang="en-US" dirty="0" smtClean="0"/>
              <a:t> to new elements</a:t>
            </a:r>
          </a:p>
          <a:p>
            <a:r>
              <a:rPr lang="en-US" dirty="0" smtClean="0"/>
              <a:t>May involve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</a:t>
            </a:r>
            <a:r>
              <a:rPr lang="en-US" baseline="30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+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</a:t>
            </a:r>
            <a:r>
              <a:rPr lang="en-US" baseline="30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0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</a:t>
            </a:r>
            <a:r>
              <a:rPr lang="en-US" baseline="30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–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Large </a:t>
            </a:r>
            <a:r>
              <a:rPr lang="en-US" dirty="0" smtClean="0"/>
              <a:t>energy changes</a:t>
            </a:r>
          </a:p>
          <a:p>
            <a:r>
              <a:rPr lang="en-US" dirty="0" smtClean="0"/>
              <a:t>Rate </a:t>
            </a:r>
            <a:r>
              <a:rPr lang="en-US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not</a:t>
            </a:r>
            <a:r>
              <a:rPr lang="en-US" dirty="0" smtClean="0"/>
              <a:t> affected by temperature, pressure, or catalysts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Calculating 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strontium-90 is 29 years. If you had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today, how much Sr-90 would remain in 116 years?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86064"/>
              </p:ext>
            </p:extLst>
          </p:nvPr>
        </p:nvGraphicFramePr>
        <p:xfrm>
          <a:off x="1447800" y="31242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85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Calculating 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strontium-90 is 29 years. If you had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today, how much Sr-90 would remain in 116 years?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583646"/>
              </p:ext>
            </p:extLst>
          </p:nvPr>
        </p:nvGraphicFramePr>
        <p:xfrm>
          <a:off x="1447800" y="31242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50.0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6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Calculating 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strontium-90 is 29 years. If you had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today, how much Sr-90 would remain in 116 years?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96171"/>
              </p:ext>
            </p:extLst>
          </p:nvPr>
        </p:nvGraphicFramePr>
        <p:xfrm>
          <a:off x="1447800" y="31242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50.0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25.0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41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Calculating 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strontium-90 is 29 years. If you had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today, how much Sr-90 would remain in 116 years?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16470"/>
              </p:ext>
            </p:extLst>
          </p:nvPr>
        </p:nvGraphicFramePr>
        <p:xfrm>
          <a:off x="1447800" y="31242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50.0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25.0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Calculating 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strontium-90 is 29 years. If you had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today, how much Sr-90 would remain in 116 years?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17805"/>
              </p:ext>
            </p:extLst>
          </p:nvPr>
        </p:nvGraphicFramePr>
        <p:xfrm>
          <a:off x="1447800" y="31242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50.0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25.0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6.25 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 to U3-1 Classwork/Homework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tritium or H-3 is 12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years. If you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start with 200.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tritium,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many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half-lives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will have passed when only 25.0 grams remain? How much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time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will have passed?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20279"/>
              </p:ext>
            </p:extLst>
          </p:nvPr>
        </p:nvGraphicFramePr>
        <p:xfrm>
          <a:off x="1447800" y="33528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97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to U3-1 Classwork/Homework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tritium or H-3 is 12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years. If you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start with 200.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tritium,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many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half-lives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will have passed when only 25.0 grams remains? How much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time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will have passed?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74113"/>
              </p:ext>
            </p:extLst>
          </p:nvPr>
        </p:nvGraphicFramePr>
        <p:xfrm>
          <a:off x="1447800" y="33528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2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tritium or H-3 is 12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years. If you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start with 200.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tritium,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many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half-lives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will have passed when only 25.0 grams remains? How much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time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will have passed?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673797"/>
              </p:ext>
            </p:extLst>
          </p:nvPr>
        </p:nvGraphicFramePr>
        <p:xfrm>
          <a:off x="1447800" y="33528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50.0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to U3-1 Classwork/Homework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half-life 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tritium or H-3 is 12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years. If you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start with 200.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grams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tritium,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many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half-lives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will have passed when only 25.0 grams remains? How much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time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will have passed?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half-lives; 36 years</a:t>
            </a:r>
            <a:endParaRPr lang="en-US" sz="24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82441"/>
              </p:ext>
            </p:extLst>
          </p:nvPr>
        </p:nvGraphicFramePr>
        <p:xfrm>
          <a:off x="1447800" y="33528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50.0 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25.0 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to U3-1 Classwork/Homework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4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What is Radiation?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96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Radiation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radioactive decay</a:t>
            </a:r>
            <a:r>
              <a:rPr lang="en-US" dirty="0" smtClean="0"/>
              <a:t> – substances spontaneously emit radioactive rays and particles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Radioactive isotopes (atomic number &gt;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83</a:t>
            </a:r>
            <a:r>
              <a:rPr lang="en-US" dirty="0" smtClean="0"/>
              <a:t>) have unstable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nuclei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Neutron to proton ratio is not 1:1 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too many neutrons</a:t>
            </a:r>
            <a:r>
              <a:rPr lang="en-US" i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Unstable nucleus decays to become more stable</a:t>
            </a:r>
            <a:endParaRPr lang="en-US" i="1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Releases tremendous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amount of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energy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Atom forms a </a:t>
            </a:r>
            <a:r>
              <a:rPr lang="en-US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new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element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31780" name="Picture 4" descr="502px-Radiation_warning_symbol_3_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591" y="4876800"/>
            <a:ext cx="2121409" cy="1981200"/>
          </a:xfrm>
          <a:prstGeom prst="rect">
            <a:avLst/>
          </a:prstGeom>
          <a:solidFill>
            <a:schemeClr val="tx2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5782"/>
              </p:ext>
            </p:extLst>
          </p:nvPr>
        </p:nvGraphicFramePr>
        <p:xfrm>
          <a:off x="0" y="2133600"/>
          <a:ext cx="9067802" cy="2814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71600"/>
                <a:gridCol w="2099481"/>
                <a:gridCol w="1066800"/>
                <a:gridCol w="990600"/>
                <a:gridCol w="838200"/>
                <a:gridCol w="1481921"/>
              </a:tblGrid>
              <a:tr h="7115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Decay 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Emission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Penetrating</a:t>
                      </a:r>
                      <a:r>
                        <a:rPr lang="en-US" sz="2000" baseline="0" dirty="0" smtClean="0"/>
                        <a:t> Power</a:t>
                      </a:r>
                      <a:endParaRPr lang="en-US" sz="2000" dirty="0"/>
                    </a:p>
                  </a:txBody>
                  <a:tcPr/>
                </a:tc>
              </a:tr>
              <a:tr h="3724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Alpha decay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Alpha particles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Two p</a:t>
                      </a:r>
                      <a:r>
                        <a:rPr lang="en-US" sz="2000" baseline="30000" dirty="0" smtClean="0"/>
                        <a:t>+</a:t>
                      </a:r>
                      <a:r>
                        <a:rPr lang="en-US" sz="2000" dirty="0" smtClean="0"/>
                        <a:t> an</a:t>
                      </a:r>
                      <a:r>
                        <a:rPr lang="en-US" sz="2000" baseline="0" dirty="0" smtClean="0"/>
                        <a:t>d two n</a:t>
                      </a:r>
                      <a:r>
                        <a:rPr lang="en-US" sz="2000" baseline="30000" dirty="0" smtClean="0"/>
                        <a:t>0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i="1" baseline="0" dirty="0" smtClean="0"/>
                        <a:t>(helium nucleus)</a:t>
                      </a:r>
                      <a:endParaRPr lang="en-US" sz="2000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 </a:t>
                      </a:r>
                      <a:r>
                        <a:rPr lang="en-US" sz="2000" dirty="0" err="1" smtClean="0"/>
                        <a:t>amu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Paper</a:t>
                      </a:r>
                      <a:endParaRPr lang="en-US" sz="2000" dirty="0"/>
                    </a:p>
                  </a:txBody>
                  <a:tcPr/>
                </a:tc>
              </a:tr>
              <a:tr h="3724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Beta decay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Beta particles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Fast-moving electron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1–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 </a:t>
                      </a:r>
                      <a:r>
                        <a:rPr lang="en-US" sz="2000" dirty="0" err="1" smtClean="0"/>
                        <a:t>amu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Metal</a:t>
                      </a:r>
                      <a:r>
                        <a:rPr lang="en-US" sz="2000" baseline="0" dirty="0" smtClean="0"/>
                        <a:t> foil</a:t>
                      </a:r>
                      <a:endParaRPr lang="en-US" sz="2000" dirty="0"/>
                    </a:p>
                  </a:txBody>
                  <a:tcPr/>
                </a:tc>
              </a:tr>
              <a:tr h="3724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Gamma</a:t>
                      </a:r>
                      <a:r>
                        <a:rPr lang="en-US" sz="2000" baseline="0" dirty="0" smtClean="0"/>
                        <a:t> emission</a:t>
                      </a:r>
                      <a:r>
                        <a:rPr lang="en-US" sz="2000" baseline="30000" dirty="0" smtClean="0"/>
                        <a:t>*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Gamma rays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</a:t>
                      </a:r>
                      <a:r>
                        <a:rPr lang="en-US" sz="2000" baseline="0" dirty="0" smtClean="0"/>
                        <a:t> energy photons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 </a:t>
                      </a:r>
                      <a:r>
                        <a:rPr lang="en-US" sz="2000" dirty="0" err="1" smtClean="0"/>
                        <a:t>amu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Lead, concrete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562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*Accompanies alpha and beta decay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667000"/>
            <a:ext cx="99060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457200" algn="r"/>
              </a:tabLst>
            </a:pPr>
            <a:r>
              <a:rPr lang="en-US" dirty="0" smtClean="0"/>
              <a:t>	</a:t>
            </a:r>
            <a:r>
              <a:rPr lang="en-US" sz="2000" b="1" baseline="-25000" dirty="0" smtClean="0"/>
              <a:t>4</a:t>
            </a:r>
          </a:p>
          <a:p>
            <a:pPr>
              <a:tabLst>
                <a:tab pos="457200" algn="l"/>
              </a:tabLst>
            </a:pPr>
            <a:r>
              <a:rPr lang="en-US" sz="2000" b="1" dirty="0" smtClean="0"/>
              <a:t>	He</a:t>
            </a:r>
          </a:p>
          <a:p>
            <a:pPr>
              <a:tabLst>
                <a:tab pos="457200" algn="r"/>
              </a:tabLst>
            </a:pPr>
            <a:r>
              <a:rPr lang="en-US" sz="2000" b="1" dirty="0" smtClean="0"/>
              <a:t>	</a:t>
            </a:r>
            <a:r>
              <a:rPr lang="en-US" sz="2000" b="1" baseline="30000" dirty="0" smtClean="0"/>
              <a:t>2</a:t>
            </a:r>
            <a:endParaRPr lang="en-US" sz="2000" b="1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4753970" y="3352800"/>
            <a:ext cx="99060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457200" algn="r"/>
              </a:tabLst>
            </a:pPr>
            <a:r>
              <a:rPr lang="en-US" dirty="0" smtClean="0"/>
              <a:t>	</a:t>
            </a:r>
            <a:r>
              <a:rPr lang="en-US" sz="2000" b="1" baseline="-25000" dirty="0" smtClean="0"/>
              <a:t>0</a:t>
            </a:r>
          </a:p>
          <a:p>
            <a:pPr>
              <a:tabLst>
                <a:tab pos="457200" algn="l"/>
              </a:tabLst>
            </a:pPr>
            <a:r>
              <a:rPr lang="en-US" sz="2000" b="1" dirty="0" smtClean="0"/>
              <a:t>	</a:t>
            </a:r>
            <a:r>
              <a:rPr lang="en-US" sz="2000" b="1" dirty="0" smtClean="0">
                <a:latin typeface="Georgia"/>
              </a:rPr>
              <a:t>ß</a:t>
            </a:r>
            <a:endParaRPr lang="en-US" sz="2000" b="1" dirty="0" smtClean="0"/>
          </a:p>
          <a:p>
            <a:pPr>
              <a:tabLst>
                <a:tab pos="457200" algn="r"/>
              </a:tabLst>
            </a:pPr>
            <a:r>
              <a:rPr lang="en-US" sz="2000" b="1" dirty="0" smtClean="0"/>
              <a:t>	</a:t>
            </a:r>
            <a:r>
              <a:rPr lang="en-US" sz="2000" baseline="30000" dirty="0" smtClean="0"/>
              <a:t>–1</a:t>
            </a:r>
            <a:r>
              <a:rPr lang="en-US" sz="2000" dirty="0" smtClean="0"/>
              <a:t> </a:t>
            </a:r>
            <a:endParaRPr lang="en-US" sz="2000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4038600"/>
            <a:ext cx="99060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457200" algn="r"/>
              </a:tabLst>
            </a:pPr>
            <a:r>
              <a:rPr lang="en-US" dirty="0" smtClean="0"/>
              <a:t>	</a:t>
            </a:r>
            <a:r>
              <a:rPr lang="en-US" sz="2000" b="1" baseline="-25000" dirty="0" smtClean="0"/>
              <a:t>0</a:t>
            </a:r>
          </a:p>
          <a:p>
            <a:pPr>
              <a:tabLst>
                <a:tab pos="457200" algn="l"/>
              </a:tabLst>
            </a:pPr>
            <a:r>
              <a:rPr lang="en-US" sz="2000" b="1" dirty="0" smtClean="0"/>
              <a:t>	</a:t>
            </a:r>
            <a:r>
              <a:rPr lang="el-GR" sz="2000" b="1" dirty="0" smtClean="0">
                <a:latin typeface="Georgia"/>
              </a:rPr>
              <a:t>γ</a:t>
            </a:r>
            <a:endParaRPr lang="en-US" sz="2000" b="1" dirty="0" smtClean="0"/>
          </a:p>
          <a:p>
            <a:pPr>
              <a:tabLst>
                <a:tab pos="457200" algn="r"/>
              </a:tabLst>
            </a:pPr>
            <a:r>
              <a:rPr lang="en-US" sz="2000" b="1" dirty="0" smtClean="0"/>
              <a:t>	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</a:t>
            </a:r>
            <a:endParaRPr lang="en-US" sz="2000" b="1" baseline="30000" dirty="0"/>
          </a:p>
        </p:txBody>
      </p:sp>
    </p:spTree>
    <p:extLst>
      <p:ext uri="{BB962C8B-B14F-4D97-AF65-F5344CB8AC3E}">
        <p14:creationId xmlns:p14="http://schemas.microsoft.com/office/powerpoint/2010/main" val="32390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28" name="Picture 4" descr="e-ra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153400" cy="416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804" name="Picture 4" descr="penetration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663"/>
            <a:ext cx="6858000" cy="514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 Balancing Nuclear Equations</a:t>
            </a:r>
            <a:endParaRPr lang="en-US" dirty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96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Nuclear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equations </a:t>
            </a:r>
            <a:r>
              <a:rPr lang="en-US" dirty="0" smtClean="0"/>
              <a:t>express nuclear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reactions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isotopic notation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Show that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atomic</a:t>
            </a:r>
            <a:r>
              <a:rPr lang="en-US" dirty="0" smtClean="0"/>
              <a:t> numbers and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mass</a:t>
            </a:r>
            <a:r>
              <a:rPr lang="en-US" dirty="0" smtClean="0"/>
              <a:t> numbers are conserved</a:t>
            </a: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Process</a:t>
            </a:r>
            <a:endParaRPr lang="en-US" dirty="0"/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Balance the number of nucleons (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protons and neutrons</a:t>
            </a:r>
            <a:r>
              <a:rPr lang="en-US" dirty="0" smtClean="0"/>
              <a:t>) using mass number</a:t>
            </a:r>
            <a:endParaRPr lang="en-US" dirty="0"/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Balance the charge using atomic number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Determine the decay product (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alpha or beta particles</a:t>
            </a:r>
            <a:r>
              <a:rPr lang="en-US" dirty="0" smtClean="0"/>
              <a:t>) and write balanced equation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7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Nuclear Reactions</a:t>
            </a:r>
            <a:endParaRPr lang="en-US" dirty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96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Transmutation: nuclear reaction; reaction in which atomic number (number of protons) is changed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Radioactive decay (alpha and beta)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Induced transmutation: striking nuclei with high-velocity particles to cause nuclear reaction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Elements with atomic number &gt; 92 are considered </a:t>
            </a:r>
            <a:r>
              <a:rPr lang="en-US" dirty="0" err="1" smtClean="0"/>
              <a:t>transuranium</a:t>
            </a:r>
            <a:r>
              <a:rPr lang="en-US" dirty="0" smtClean="0"/>
              <a:t> elements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Synthetic elements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Created by induced transmutation</a:t>
            </a: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7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tom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2400" y="45576"/>
            <a:ext cx="3810000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Fission</a:t>
            </a:r>
          </a:p>
          <a:p>
            <a:pPr>
              <a:spcBef>
                <a:spcPts val="1800"/>
              </a:spcBef>
            </a:pPr>
            <a:r>
              <a:rPr lang="en-US" sz="48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Fusion</a:t>
            </a:r>
          </a:p>
        </p:txBody>
      </p:sp>
    </p:spTree>
    <p:extLst>
      <p:ext uri="{BB962C8B-B14F-4D97-AF65-F5344CB8AC3E}">
        <p14:creationId xmlns:p14="http://schemas.microsoft.com/office/powerpoint/2010/main" val="28494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72A376"/>
      </a:hlink>
      <a:folHlink>
        <a:srgbClr val="903638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FFFFCC"/>
        </a:dk1>
        <a:lt1>
          <a:srgbClr val="FFFFCC"/>
        </a:lt1>
        <a:dk2>
          <a:srgbClr val="CCFF9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DADAAE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6525</TotalTime>
  <Words>1048</Words>
  <Application>Microsoft Office PowerPoint</Application>
  <PresentationFormat>On-screen Show (4:3)</PresentationFormat>
  <Paragraphs>238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Nuclear Chemistry</vt:lpstr>
      <vt:lpstr>What is Radiation?</vt:lpstr>
      <vt:lpstr>Radioactivity</vt:lpstr>
      <vt:lpstr>PowerPoint Presentation</vt:lpstr>
      <vt:lpstr>PowerPoint Presentation</vt:lpstr>
      <vt:lpstr> Balancing Nuclear Equations</vt:lpstr>
      <vt:lpstr>Nuclear Reactions</vt:lpstr>
      <vt:lpstr>PowerPoint Presentation</vt:lpstr>
      <vt:lpstr>Fission</vt:lpstr>
      <vt:lpstr>Fission</vt:lpstr>
      <vt:lpstr>Fission in Nuclear Power Plants</vt:lpstr>
      <vt:lpstr>Fusion</vt:lpstr>
      <vt:lpstr>Fusion</vt:lpstr>
      <vt:lpstr>PowerPoint Presentation</vt:lpstr>
      <vt:lpstr>Half-Life</vt:lpstr>
      <vt:lpstr>Half-Life</vt:lpstr>
      <vt:lpstr>PowerPoint Presentation</vt:lpstr>
      <vt:lpstr>Formulas for Half-Life</vt:lpstr>
      <vt:lpstr>Calculating Half-Life</vt:lpstr>
      <vt:lpstr>Calculating Half-Life</vt:lpstr>
      <vt:lpstr>Calculating Half-Life</vt:lpstr>
      <vt:lpstr>Calculating Half-Life</vt:lpstr>
      <vt:lpstr>Calculating Half-Life</vt:lpstr>
      <vt:lpstr>Add to U3-1 Classwork/Homework</vt:lpstr>
      <vt:lpstr>Add to U3-1 Classwork/Homework</vt:lpstr>
      <vt:lpstr>Add to U3-1 Classwork/Homework</vt:lpstr>
      <vt:lpstr>Add to U3-1 Classwork/Homework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</dc:title>
  <dc:creator>Pickett, Vanessa</dc:creator>
  <cp:lastModifiedBy>Pickett, Vanessa</cp:lastModifiedBy>
  <cp:revision>130</cp:revision>
  <dcterms:modified xsi:type="dcterms:W3CDTF">2013-10-01T00:27:13Z</dcterms:modified>
</cp:coreProperties>
</file>