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63" r:id="rId5"/>
    <p:sldId id="264" r:id="rId6"/>
    <p:sldId id="275" r:id="rId7"/>
    <p:sldId id="277" r:id="rId8"/>
    <p:sldId id="278" r:id="rId9"/>
    <p:sldId id="265" r:id="rId10"/>
    <p:sldId id="279" r:id="rId11"/>
    <p:sldId id="281" r:id="rId12"/>
    <p:sldId id="282" r:id="rId13"/>
    <p:sldId id="283" r:id="rId14"/>
    <p:sldId id="280" r:id="rId15"/>
    <p:sldId id="258" r:id="rId16"/>
    <p:sldId id="292" r:id="rId17"/>
    <p:sldId id="268" r:id="rId18"/>
    <p:sldId id="274" r:id="rId19"/>
    <p:sldId id="284" r:id="rId20"/>
    <p:sldId id="286" r:id="rId21"/>
    <p:sldId id="269" r:id="rId22"/>
    <p:sldId id="287" r:id="rId23"/>
    <p:sldId id="288" r:id="rId24"/>
    <p:sldId id="259" r:id="rId25"/>
    <p:sldId id="260" r:id="rId26"/>
    <p:sldId id="289" r:id="rId27"/>
    <p:sldId id="270" r:id="rId28"/>
    <p:sldId id="272" r:id="rId29"/>
    <p:sldId id="273" r:id="rId30"/>
    <p:sldId id="261" r:id="rId31"/>
    <p:sldId id="293" r:id="rId32"/>
    <p:sldId id="290" r:id="rId33"/>
    <p:sldId id="271" r:id="rId34"/>
    <p:sldId id="267" r:id="rId35"/>
    <p:sldId id="266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8541-DE88-4FA3-AA9A-658A3B83545D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7EE35B1-22F2-493D-94C8-EAE17B9BC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8541-DE88-4FA3-AA9A-658A3B83545D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35B1-22F2-493D-94C8-EAE17B9BC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8541-DE88-4FA3-AA9A-658A3B83545D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35B1-22F2-493D-94C8-EAE17B9BC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8541-DE88-4FA3-AA9A-658A3B83545D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35B1-22F2-493D-94C8-EAE17B9BC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8541-DE88-4FA3-AA9A-658A3B83545D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35B1-22F2-493D-94C8-EAE17B9BC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8541-DE88-4FA3-AA9A-658A3B83545D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35B1-22F2-493D-94C8-EAE17B9BC8B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8541-DE88-4FA3-AA9A-658A3B83545D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35B1-22F2-493D-94C8-EAE17B9BC8B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8541-DE88-4FA3-AA9A-658A3B83545D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35B1-22F2-493D-94C8-EAE17B9BC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8541-DE88-4FA3-AA9A-658A3B83545D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35B1-22F2-493D-94C8-EAE17B9BC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8541-DE88-4FA3-AA9A-658A3B83545D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35B1-22F2-493D-94C8-EAE17B9BC8B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48541-DE88-4FA3-AA9A-658A3B83545D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E35B1-22F2-493D-94C8-EAE17B9BC8B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E348541-DE88-4FA3-AA9A-658A3B83545D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47EE35B1-22F2-493D-94C8-EAE17B9BC8B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286000"/>
            <a:ext cx="675415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PERIODIC TRENDS</a:t>
            </a:r>
          </a:p>
          <a:p>
            <a:pPr algn="ctr"/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163163"/>
            <a:ext cx="3886200" cy="18256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Unit 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01980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267200"/>
          </a:xfrm>
        </p:spPr>
        <p:txBody>
          <a:bodyPr>
            <a:noAutofit/>
          </a:bodyPr>
          <a:lstStyle/>
          <a:p>
            <a:pPr marL="682625" lvl="1" indent="-376238"/>
            <a:r>
              <a:rPr lang="en-US" sz="3200" dirty="0" smtClean="0"/>
              <a:t>Noble gases have oxidation number of zero: they do not transfer electrons and do not form ions</a:t>
            </a:r>
          </a:p>
          <a:p>
            <a:pPr marL="682625" lvl="1" indent="-376238"/>
            <a:r>
              <a:rPr lang="en-US" sz="3200" dirty="0" smtClean="0"/>
              <a:t>Elements in carbon group have no oxidation number; they do not typically form 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1162" y="304800"/>
            <a:ext cx="81927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OXIDATION NUMBERS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68246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267200"/>
          </a:xfrm>
        </p:spPr>
        <p:txBody>
          <a:bodyPr>
            <a:noAutofit/>
          </a:bodyPr>
          <a:lstStyle/>
          <a:p>
            <a:pPr marL="463550" indent="-393700"/>
            <a:r>
              <a:rPr lang="en-US" sz="3200" dirty="0"/>
              <a:t>Distance from the center of the nucleus to the outer edge of the electron </a:t>
            </a:r>
            <a:r>
              <a:rPr lang="en-US" sz="3200" dirty="0" smtClean="0"/>
              <a:t>cloud</a:t>
            </a:r>
          </a:p>
          <a:p>
            <a:pPr lvl="1"/>
            <a:r>
              <a:rPr lang="en-US" sz="2800" dirty="0" smtClean="0"/>
              <a:t>Difficult to measure since outer edge of atom is not definite</a:t>
            </a:r>
            <a:endParaRPr lang="en-US" sz="2800" dirty="0"/>
          </a:p>
          <a:p>
            <a:pPr marL="463550" indent="-393700"/>
            <a:r>
              <a:rPr lang="en-US" sz="3200" dirty="0"/>
              <a:t>Measured in </a:t>
            </a:r>
            <a:r>
              <a:rPr lang="en-US" sz="3200" dirty="0" err="1"/>
              <a:t>picometers</a:t>
            </a:r>
            <a:r>
              <a:rPr lang="en-US" sz="3200" dirty="0"/>
              <a:t> (pm) or angstroms (Å)</a:t>
            </a:r>
          </a:p>
          <a:p>
            <a:pPr marL="463550" indent="-393700"/>
            <a:r>
              <a:rPr lang="en-US" sz="3200" dirty="0"/>
              <a:t>1 Å = 1 × 10</a:t>
            </a:r>
            <a:r>
              <a:rPr lang="en-US" sz="3200" baseline="30000" dirty="0"/>
              <a:t>–10</a:t>
            </a:r>
            <a:r>
              <a:rPr lang="en-US" sz="3200" dirty="0"/>
              <a:t> </a:t>
            </a:r>
            <a:r>
              <a:rPr lang="en-US" sz="3200" dirty="0" smtClean="0"/>
              <a:t>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00849" y="304800"/>
            <a:ext cx="6053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ATOMIC RADIUS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01115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267200"/>
          </a:xfrm>
        </p:spPr>
        <p:txBody>
          <a:bodyPr>
            <a:noAutofit/>
          </a:bodyPr>
          <a:lstStyle/>
          <a:p>
            <a:pPr marL="463550" indent="-393700"/>
            <a:r>
              <a:rPr lang="en-US" sz="3000" dirty="0" smtClean="0"/>
              <a:t>Since edge of the electron cloud is difficult to define, scientists use </a:t>
            </a:r>
            <a:r>
              <a:rPr lang="en-US" sz="3000" dirty="0" smtClean="0">
                <a:solidFill>
                  <a:schemeClr val="accent3"/>
                </a:solidFill>
              </a:rPr>
              <a:t>half the distance between nuclei of two bonded atoms </a:t>
            </a:r>
            <a:r>
              <a:rPr lang="en-US" sz="3000" dirty="0" smtClean="0"/>
              <a:t>(</a:t>
            </a:r>
            <a:r>
              <a:rPr lang="en-US" sz="3000" i="1" dirty="0" smtClean="0"/>
              <a:t>covalent radius</a:t>
            </a:r>
            <a:r>
              <a:rPr lang="en-US" sz="3000" dirty="0" smtClean="0"/>
              <a:t>)</a:t>
            </a:r>
            <a:endParaRPr lang="en-US" sz="3000" baseline="30000" dirty="0"/>
          </a:p>
        </p:txBody>
      </p:sp>
      <p:sp>
        <p:nvSpPr>
          <p:cNvPr id="11" name="Rectangle 10"/>
          <p:cNvSpPr/>
          <p:nvPr/>
        </p:nvSpPr>
        <p:spPr>
          <a:xfrm>
            <a:off x="1600849" y="304800"/>
            <a:ext cx="6053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ATOMIC RADIUS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667000" y="2895600"/>
            <a:ext cx="6410420" cy="2971800"/>
            <a:chOff x="2667000" y="2895600"/>
            <a:chExt cx="6410420" cy="2971800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5877020" y="2895600"/>
              <a:ext cx="3200400" cy="297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2667000" y="2895600"/>
              <a:ext cx="3200400" cy="297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114800" y="4267200"/>
            <a:ext cx="3429000" cy="152400"/>
            <a:chOff x="4114800" y="4267200"/>
            <a:chExt cx="3429000" cy="152400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4114800" y="4267200"/>
              <a:ext cx="152400" cy="15240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7391400" y="4267200"/>
              <a:ext cx="152400" cy="15240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4419600" y="4343400"/>
              <a:ext cx="2895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572000" y="3429000"/>
            <a:ext cx="2590800" cy="1295400"/>
            <a:chOff x="4572000" y="3429000"/>
            <a:chExt cx="2590800" cy="1295400"/>
          </a:xfrm>
        </p:grpSpPr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5257800" y="3429000"/>
              <a:ext cx="14478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/>
                <a:t>2.86</a:t>
              </a:r>
              <a:r>
                <a:rPr lang="en-US" dirty="0"/>
                <a:t> </a:t>
              </a:r>
              <a:r>
                <a:rPr lang="en-US" sz="3200" dirty="0">
                  <a:ea typeface="Times New Roman" charset="0"/>
                  <a:cs typeface="Times New Roman" charset="0"/>
                </a:rPr>
                <a:t>Å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572000" y="4355068"/>
              <a:ext cx="1143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1.43 </a:t>
              </a:r>
              <a:r>
                <a:rPr lang="en-US" dirty="0">
                  <a:ea typeface="Times New Roman" charset="0"/>
                  <a:cs typeface="Times New Roman" charset="0"/>
                </a:rPr>
                <a:t>Å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6019800" y="4355068"/>
              <a:ext cx="1143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1.43 </a:t>
              </a:r>
              <a:r>
                <a:rPr lang="en-US" dirty="0">
                  <a:ea typeface="Times New Roman" charset="0"/>
                  <a:cs typeface="Times New Roman" charset="0"/>
                </a:rPr>
                <a:t>Å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04800" y="3667035"/>
            <a:ext cx="236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Bromine exists as a </a:t>
            </a:r>
            <a:r>
              <a:rPr lang="en-US" sz="2400" dirty="0" err="1" smtClean="0"/>
              <a:t>homonuclear</a:t>
            </a:r>
            <a:r>
              <a:rPr lang="en-US" sz="2400" dirty="0" smtClean="0"/>
              <a:t> diatomic molecule, Br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19045732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00849" y="-76200"/>
            <a:ext cx="6053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ATOMIC RADIUS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4" descr="AtomicRadius.bt.lo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1200"/>
            <a:ext cx="9144000" cy="622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0562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143000"/>
            <a:ext cx="3733800" cy="3877056"/>
          </a:xfrm>
        </p:spPr>
        <p:txBody>
          <a:bodyPr>
            <a:noAutofit/>
          </a:bodyPr>
          <a:lstStyle/>
          <a:p>
            <a:pPr marL="463550" indent="-393700"/>
            <a:r>
              <a:rPr lang="en-US" sz="2800" dirty="0" smtClean="0"/>
              <a:t>Trend across the period (left to right)</a:t>
            </a:r>
          </a:p>
          <a:p>
            <a:pPr lvl="1"/>
            <a:r>
              <a:rPr lang="en-US" sz="2000" dirty="0" smtClean="0"/>
              <a:t>Atomic radius </a:t>
            </a:r>
            <a:r>
              <a:rPr lang="en-US" sz="2000" b="1" dirty="0" smtClean="0">
                <a:solidFill>
                  <a:schemeClr val="accent2"/>
                </a:solidFill>
              </a:rPr>
              <a:t>DECREASES</a:t>
            </a:r>
          </a:p>
          <a:p>
            <a:pPr marL="463550" indent="-393700"/>
            <a:r>
              <a:rPr lang="en-US" sz="2800" dirty="0" smtClean="0"/>
              <a:t>Trend within the group (bottom to top)</a:t>
            </a:r>
          </a:p>
          <a:p>
            <a:pPr lvl="1"/>
            <a:r>
              <a:rPr lang="en-US" sz="2000" dirty="0" smtClean="0"/>
              <a:t>Atomic radius </a:t>
            </a:r>
            <a:r>
              <a:rPr lang="en-US" sz="2000" b="1" dirty="0" smtClean="0">
                <a:solidFill>
                  <a:schemeClr val="accent3"/>
                </a:solidFill>
              </a:rPr>
              <a:t>DECREASES</a:t>
            </a:r>
          </a:p>
          <a:p>
            <a:pPr marL="463550" indent="-393700"/>
            <a:r>
              <a:rPr lang="en-US" sz="2800" b="1" dirty="0" smtClean="0">
                <a:solidFill>
                  <a:schemeClr val="accent1"/>
                </a:solidFill>
              </a:rPr>
              <a:t>The General Trend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pic>
        <p:nvPicPr>
          <p:cNvPr id="5" name="Content Placeholder 4" descr="Description: http://www.wisegorilla.com/images/chemstry/0-Periodic%20table.gif"/>
          <p:cNvPicPr>
            <a:picLocks noGrp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70"/>
          <a:stretch>
            <a:fillRect/>
          </a:stretch>
        </p:blipFill>
        <p:spPr bwMode="auto">
          <a:xfrm>
            <a:off x="4343400" y="2133600"/>
            <a:ext cx="3962400" cy="26091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ight Arrow 5"/>
          <p:cNvSpPr/>
          <p:nvPr/>
        </p:nvSpPr>
        <p:spPr>
          <a:xfrm>
            <a:off x="4495800" y="1600200"/>
            <a:ext cx="3657600" cy="4572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6200000">
            <a:off x="7391400" y="3276600"/>
            <a:ext cx="2438400" cy="45720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9817357">
            <a:off x="4597283" y="3276600"/>
            <a:ext cx="3657600" cy="457200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4800" y="4876800"/>
            <a:ext cx="4435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DECREASES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24200" y="304800"/>
            <a:ext cx="6053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ATOMIC RADIUS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6540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25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625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/>
      <p:bldP spid="10" grpId="1"/>
      <p:bldP spid="10" grpId="2"/>
      <p:bldP spid="10" grpId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0999" y="1228130"/>
            <a:ext cx="8325901" cy="4105870"/>
          </a:xfrm>
        </p:spPr>
        <p:txBody>
          <a:bodyPr>
            <a:noAutofit/>
          </a:bodyPr>
          <a:lstStyle/>
          <a:p>
            <a:pPr marL="463550" indent="-395288">
              <a:buFont typeface="+mj-lt"/>
              <a:buAutoNum type="arabicPeriod"/>
            </a:pPr>
            <a:r>
              <a:rPr lang="en-US" sz="3200" dirty="0" smtClean="0"/>
              <a:t>Nuclear charge: the number of protons in the nucleus</a:t>
            </a:r>
          </a:p>
          <a:p>
            <a:pPr marL="463550" indent="-395288">
              <a:buFont typeface="+mj-lt"/>
              <a:buAutoNum type="arabicPeriod"/>
            </a:pPr>
            <a:r>
              <a:rPr lang="en-US" sz="3200" dirty="0" smtClean="0"/>
              <a:t>The </a:t>
            </a:r>
            <a:r>
              <a:rPr lang="en-US" sz="3200" dirty="0" smtClean="0"/>
              <a:t>number of energy levels holding electrons and the number of valence electrons</a:t>
            </a:r>
          </a:p>
          <a:p>
            <a:pPr marL="463550" indent="-395288">
              <a:buFont typeface="+mj-lt"/>
              <a:buAutoNum type="arabicPeriod"/>
            </a:pPr>
            <a:r>
              <a:rPr lang="en-US" sz="3200" dirty="0" smtClean="0"/>
              <a:t>Shielding effect: the number of electrons held between the nucleus and its outermost electrons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6821" y="304800"/>
            <a:ext cx="896097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FACTORS AFFECTING TRENDS</a:t>
            </a:r>
            <a:endParaRPr lang="en-US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648" y="5657671"/>
            <a:ext cx="3825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These notes were written on the back side of the Atomic Radius Graph.  Trends will be explained in terms of these three factors.</a:t>
            </a:r>
            <a:endParaRPr lang="en-US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8810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0999" y="1228130"/>
            <a:ext cx="8325901" cy="4105870"/>
          </a:xfrm>
        </p:spPr>
        <p:txBody>
          <a:bodyPr>
            <a:noAutofit/>
          </a:bodyPr>
          <a:lstStyle/>
          <a:p>
            <a:r>
              <a:rPr lang="en-US" sz="2800" dirty="0" smtClean="0"/>
              <a:t>As electrons are added to atoms, inner levels of electrons shield outer electrons from nucleus</a:t>
            </a:r>
          </a:p>
          <a:p>
            <a:r>
              <a:rPr lang="en-US" sz="2800" dirty="0" smtClean="0"/>
              <a:t>Effective nuclear charge on outer electrons is less, as outer electrons are less tightly held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28800" y="304800"/>
            <a:ext cx="7149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SHIELDING EFFECT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95400" y="3200400"/>
            <a:ext cx="2743200" cy="2996802"/>
            <a:chOff x="1219200" y="3124199"/>
            <a:chExt cx="2971800" cy="3225403"/>
          </a:xfrm>
        </p:grpSpPr>
        <p:sp>
          <p:nvSpPr>
            <p:cNvPr id="2" name="Rectangle 1"/>
            <p:cNvSpPr/>
            <p:nvPr/>
          </p:nvSpPr>
          <p:spPr>
            <a:xfrm>
              <a:off x="1219200" y="3124199"/>
              <a:ext cx="2971800" cy="322540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Electron_shell_001_hydrogen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41559" y="3124199"/>
              <a:ext cx="2949441" cy="3225403"/>
            </a:xfrm>
            <a:prstGeom prst="rect">
              <a:avLst/>
            </a:prstGeom>
            <a:ln w="5715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pic>
      </p:grpSp>
      <p:grpSp>
        <p:nvGrpSpPr>
          <p:cNvPr id="9" name="Group 8"/>
          <p:cNvGrpSpPr/>
          <p:nvPr/>
        </p:nvGrpSpPr>
        <p:grpSpPr>
          <a:xfrm>
            <a:off x="4953000" y="3200400"/>
            <a:ext cx="2743200" cy="2996802"/>
            <a:chOff x="4876800" y="3124199"/>
            <a:chExt cx="2971800" cy="3225403"/>
          </a:xfrm>
        </p:grpSpPr>
        <p:sp>
          <p:nvSpPr>
            <p:cNvPr id="6" name="Rectangle 5"/>
            <p:cNvSpPr/>
            <p:nvPr/>
          </p:nvSpPr>
          <p:spPr>
            <a:xfrm>
              <a:off x="4876800" y="3124199"/>
              <a:ext cx="2971800" cy="322540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Electron_shell_087_francium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76800" y="3124199"/>
              <a:ext cx="2949442" cy="3225403"/>
            </a:xfrm>
            <a:prstGeom prst="rect">
              <a:avLst/>
            </a:prstGeom>
            <a:ln w="57150" cap="flat" cmpd="sng" algn="ctr">
              <a:solidFill>
                <a:srgbClr val="594740"/>
              </a:solidFill>
              <a:prstDash val="solid"/>
              <a:round/>
              <a:headEnd type="none" w="med" len="med"/>
              <a:tailEnd type="none" w="med" len="med"/>
            </a:ln>
          </p:spPr>
        </p:pic>
      </p:grpSp>
    </p:spTree>
    <p:extLst>
      <p:ext uri="{BB962C8B-B14F-4D97-AF65-F5344CB8AC3E}">
        <p14:creationId xmlns:p14="http://schemas.microsoft.com/office/powerpoint/2010/main" val="1742165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447800"/>
            <a:ext cx="3810000" cy="4195465"/>
          </a:xfrm>
        </p:spPr>
        <p:txBody>
          <a:bodyPr>
            <a:noAutofit/>
          </a:bodyPr>
          <a:lstStyle/>
          <a:p>
            <a:r>
              <a:rPr lang="en-US" sz="2800" dirty="0" smtClean="0"/>
              <a:t>Trend across the period (left to right)</a:t>
            </a:r>
          </a:p>
          <a:p>
            <a:pPr marL="568325" lvl="1" indent="-231775"/>
            <a:r>
              <a:rPr lang="en-US" sz="2200" dirty="0"/>
              <a:t>↑ nuclear </a:t>
            </a:r>
            <a:r>
              <a:rPr lang="en-US" sz="2200" dirty="0" smtClean="0"/>
              <a:t>charge </a:t>
            </a:r>
            <a:r>
              <a:rPr lang="en-US" sz="2200" dirty="0"/>
              <a:t>and ↑ electrostatic </a:t>
            </a:r>
            <a:r>
              <a:rPr lang="en-US" sz="2200" dirty="0" smtClean="0"/>
              <a:t>attraction</a:t>
            </a:r>
          </a:p>
          <a:p>
            <a:pPr marL="968375" lvl="2" indent="-231775"/>
            <a:r>
              <a:rPr lang="en-US" sz="2000" dirty="0" smtClean="0"/>
              <a:t>(↑ </a:t>
            </a:r>
            <a:r>
              <a:rPr lang="en-US" sz="2000" dirty="0"/>
              <a:t>a</a:t>
            </a:r>
            <a:r>
              <a:rPr lang="en-US" sz="2000" dirty="0" smtClean="0"/>
              <a:t>tomic # means </a:t>
            </a:r>
            <a:r>
              <a:rPr lang="en-US" sz="2000" dirty="0"/>
              <a:t>↑ </a:t>
            </a:r>
            <a:r>
              <a:rPr lang="en-US" sz="2000" dirty="0" smtClean="0"/>
              <a:t># of p</a:t>
            </a:r>
            <a:r>
              <a:rPr lang="en-US" sz="2000" baseline="30000" dirty="0" smtClean="0"/>
              <a:t>+</a:t>
            </a:r>
            <a:r>
              <a:rPr lang="en-US" sz="2000" dirty="0"/>
              <a:t>;</a:t>
            </a:r>
            <a:r>
              <a:rPr lang="en-US" sz="2000" dirty="0" smtClean="0"/>
              <a:t> ↑ </a:t>
            </a:r>
            <a:r>
              <a:rPr lang="en-US" sz="2000" dirty="0"/>
              <a:t># of e</a:t>
            </a:r>
            <a:r>
              <a:rPr lang="en-US" sz="2000" baseline="30000" dirty="0" smtClean="0"/>
              <a:t>–</a:t>
            </a:r>
            <a:r>
              <a:rPr lang="en-US" sz="2000" dirty="0" smtClean="0"/>
              <a:t>)</a:t>
            </a:r>
          </a:p>
          <a:p>
            <a:pPr marL="568325" lvl="1" indent="-231775"/>
            <a:r>
              <a:rPr lang="en-US" sz="2200" dirty="0" smtClean="0"/>
              <a:t>Added valence e</a:t>
            </a:r>
            <a:r>
              <a:rPr lang="en-US" sz="2200" baseline="30000" dirty="0" smtClean="0"/>
              <a:t>– </a:t>
            </a:r>
            <a:r>
              <a:rPr lang="en-US" sz="2200" dirty="0" smtClean="0"/>
              <a:t>in same </a:t>
            </a:r>
            <a:r>
              <a:rPr lang="en-US" sz="2200" dirty="0" smtClean="0"/>
              <a:t>energy </a:t>
            </a:r>
            <a:r>
              <a:rPr lang="en-US" sz="2200" dirty="0"/>
              <a:t>level (n</a:t>
            </a:r>
            <a:r>
              <a:rPr lang="en-US" sz="2200" dirty="0" smtClean="0"/>
              <a:t>)</a:t>
            </a:r>
            <a:endParaRPr lang="en-US" sz="2200" dirty="0"/>
          </a:p>
          <a:p>
            <a:pPr marL="568325" lvl="1" indent="-231775"/>
            <a:r>
              <a:rPr lang="en-US" sz="2200" dirty="0"/>
              <a:t>No ↑ shielding </a:t>
            </a:r>
            <a:r>
              <a:rPr lang="en-US" sz="2200" dirty="0" smtClean="0"/>
              <a:t>from inner e</a:t>
            </a:r>
            <a:r>
              <a:rPr lang="en-US" sz="2200" baseline="30000" dirty="0" smtClean="0"/>
              <a:t>–</a:t>
            </a:r>
            <a:endParaRPr lang="en-US" sz="2200" dirty="0" smtClean="0"/>
          </a:p>
        </p:txBody>
      </p:sp>
      <p:pic>
        <p:nvPicPr>
          <p:cNvPr id="5" name="Content Placeholder 4" descr="Description: http://www.wisegorilla.com/images/chemstry/0-Periodic%20table.gif"/>
          <p:cNvPicPr>
            <a:picLocks noGrp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70"/>
          <a:stretch>
            <a:fillRect/>
          </a:stretch>
        </p:blipFill>
        <p:spPr bwMode="auto">
          <a:xfrm>
            <a:off x="4343400" y="2133600"/>
            <a:ext cx="3962400" cy="26091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ight Arrow 5"/>
          <p:cNvSpPr/>
          <p:nvPr/>
        </p:nvSpPr>
        <p:spPr>
          <a:xfrm>
            <a:off x="4495800" y="1600200"/>
            <a:ext cx="3657600" cy="4572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4800" y="4876800"/>
            <a:ext cx="4435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DECREASES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24200" y="304800"/>
            <a:ext cx="6053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ATOMIC RADIUS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91220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445440"/>
            <a:ext cx="3962400" cy="3886201"/>
          </a:xfrm>
        </p:spPr>
        <p:txBody>
          <a:bodyPr>
            <a:noAutofit/>
          </a:bodyPr>
          <a:lstStyle/>
          <a:p>
            <a:r>
              <a:rPr lang="en-US" sz="2800" dirty="0" smtClean="0"/>
              <a:t>Trend within a group (bottom to top)</a:t>
            </a:r>
          </a:p>
          <a:p>
            <a:pPr marL="568325" lvl="1" indent="-231775"/>
            <a:r>
              <a:rPr lang="en-US" sz="2200" dirty="0"/>
              <a:t>↓</a:t>
            </a:r>
            <a:r>
              <a:rPr lang="en-US" sz="2200" dirty="0" smtClean="0"/>
              <a:t> </a:t>
            </a:r>
            <a:r>
              <a:rPr lang="en-US" sz="2200" dirty="0"/>
              <a:t>nuclear charge and </a:t>
            </a:r>
            <a:r>
              <a:rPr lang="en-US" sz="2200" dirty="0">
                <a:latin typeface="Times New Roman"/>
                <a:cs typeface="Times New Roman"/>
              </a:rPr>
              <a:t>↓</a:t>
            </a:r>
            <a:r>
              <a:rPr lang="en-US" sz="2200" dirty="0" smtClean="0"/>
              <a:t> </a:t>
            </a:r>
            <a:r>
              <a:rPr lang="en-US" sz="2200" dirty="0"/>
              <a:t>electrostatic attraction</a:t>
            </a:r>
          </a:p>
          <a:p>
            <a:pPr marL="968375" lvl="2" indent="-231775"/>
            <a:r>
              <a:rPr lang="en-US" sz="2000" dirty="0" smtClean="0"/>
              <a:t>(</a:t>
            </a:r>
            <a:r>
              <a:rPr lang="en-US" sz="2000" dirty="0">
                <a:latin typeface="Times New Roman"/>
                <a:cs typeface="Times New Roman"/>
              </a:rPr>
              <a:t>↓</a:t>
            </a:r>
            <a:r>
              <a:rPr lang="en-US" sz="2000" dirty="0" smtClean="0"/>
              <a:t> </a:t>
            </a:r>
            <a:r>
              <a:rPr lang="en-US" sz="2000" dirty="0"/>
              <a:t>atomic # means </a:t>
            </a:r>
            <a:r>
              <a:rPr lang="en-US" sz="2000" dirty="0">
                <a:latin typeface="Times New Roman"/>
                <a:cs typeface="Times New Roman"/>
              </a:rPr>
              <a:t>↓</a:t>
            </a:r>
            <a:r>
              <a:rPr lang="en-US" sz="2000" dirty="0" smtClean="0"/>
              <a:t> </a:t>
            </a:r>
            <a:r>
              <a:rPr lang="en-US" sz="2000" dirty="0"/>
              <a:t># of p</a:t>
            </a:r>
            <a:r>
              <a:rPr lang="en-US" sz="2000" baseline="30000" dirty="0"/>
              <a:t>+</a:t>
            </a:r>
            <a:r>
              <a:rPr lang="en-US" sz="2000" dirty="0"/>
              <a:t>; </a:t>
            </a:r>
            <a:r>
              <a:rPr lang="en-US" sz="2000" dirty="0">
                <a:latin typeface="Times New Roman"/>
                <a:cs typeface="Times New Roman"/>
              </a:rPr>
              <a:t>↓</a:t>
            </a:r>
            <a:r>
              <a:rPr lang="en-US" sz="2000" dirty="0" smtClean="0"/>
              <a:t> </a:t>
            </a:r>
            <a:r>
              <a:rPr lang="en-US" sz="2000" dirty="0"/>
              <a:t># of e</a:t>
            </a:r>
            <a:r>
              <a:rPr lang="en-US" sz="2000" baseline="30000" dirty="0"/>
              <a:t>–</a:t>
            </a:r>
            <a:r>
              <a:rPr lang="en-US" sz="2000" dirty="0"/>
              <a:t>)</a:t>
            </a:r>
          </a:p>
          <a:p>
            <a:pPr marL="568325" lvl="1" indent="-231775"/>
            <a:r>
              <a:rPr lang="en-US" sz="2200" dirty="0" smtClean="0"/>
              <a:t>e</a:t>
            </a:r>
            <a:r>
              <a:rPr lang="en-US" sz="2200" baseline="30000" dirty="0" smtClean="0"/>
              <a:t>–</a:t>
            </a:r>
            <a:r>
              <a:rPr lang="en-US" sz="2200" dirty="0" smtClean="0"/>
              <a:t> are in lower </a:t>
            </a:r>
            <a:r>
              <a:rPr lang="en-US" sz="2200" dirty="0" smtClean="0"/>
              <a:t>energy </a:t>
            </a:r>
            <a:r>
              <a:rPr lang="en-US" sz="2200" dirty="0" smtClean="0"/>
              <a:t>levels </a:t>
            </a:r>
            <a:r>
              <a:rPr lang="en-US" sz="2200" dirty="0" smtClean="0"/>
              <a:t>(closer </a:t>
            </a:r>
            <a:r>
              <a:rPr lang="en-US" sz="2200" dirty="0" smtClean="0"/>
              <a:t>to </a:t>
            </a:r>
            <a:r>
              <a:rPr lang="en-US" sz="2200" dirty="0" smtClean="0"/>
              <a:t>nucleus)</a:t>
            </a:r>
            <a:endParaRPr lang="en-US" sz="2200" dirty="0" smtClean="0"/>
          </a:p>
          <a:p>
            <a:pPr marL="568325" lvl="1" indent="-231775"/>
            <a:r>
              <a:rPr lang="en-US" sz="2200" dirty="0">
                <a:latin typeface="Times New Roman"/>
                <a:cs typeface="Times New Roman"/>
              </a:rPr>
              <a:t>↓</a:t>
            </a:r>
            <a:r>
              <a:rPr lang="en-US" sz="2200" baseline="30000" dirty="0" smtClean="0"/>
              <a:t> </a:t>
            </a:r>
            <a:r>
              <a:rPr lang="en-US" sz="2200" dirty="0" smtClean="0"/>
              <a:t>shielding from inner e</a:t>
            </a:r>
            <a:r>
              <a:rPr lang="en-US" sz="2200" baseline="30000" dirty="0" smtClean="0"/>
              <a:t>–</a:t>
            </a:r>
            <a:endParaRPr lang="en-US" sz="2200" dirty="0" smtClean="0"/>
          </a:p>
        </p:txBody>
      </p:sp>
      <p:pic>
        <p:nvPicPr>
          <p:cNvPr id="5" name="Content Placeholder 4" descr="Description: http://www.wisegorilla.com/images/chemstry/0-Periodic%20table.gif"/>
          <p:cNvPicPr>
            <a:picLocks noGrp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70"/>
          <a:stretch>
            <a:fillRect/>
          </a:stretch>
        </p:blipFill>
        <p:spPr bwMode="auto">
          <a:xfrm>
            <a:off x="4343400" y="2133600"/>
            <a:ext cx="3962400" cy="260914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4114800" y="4876800"/>
            <a:ext cx="4435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DECREASES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24200" y="304800"/>
            <a:ext cx="6053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ATOMIC RADIUS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 rot="16200000">
            <a:off x="7391400" y="3276600"/>
            <a:ext cx="2438400" cy="45720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47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0999" y="1228130"/>
            <a:ext cx="8763001" cy="4639270"/>
          </a:xfrm>
        </p:spPr>
        <p:txBody>
          <a:bodyPr>
            <a:noAutofit/>
          </a:bodyPr>
          <a:lstStyle/>
          <a:p>
            <a:r>
              <a:rPr lang="en-US" sz="2600" dirty="0" smtClean="0"/>
              <a:t>One half the distance between nuclei of two adjacent ions of same element</a:t>
            </a:r>
          </a:p>
          <a:p>
            <a:r>
              <a:rPr lang="en-US" sz="2600" dirty="0" smtClean="0"/>
              <a:t>Metal atoms tend to ____ electrons to become ______ (________ ions</a:t>
            </a:r>
            <a:r>
              <a:rPr lang="en-US" sz="26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Therefore, </a:t>
            </a:r>
            <a:r>
              <a:rPr lang="en-US" sz="2600" dirty="0" err="1" smtClean="0"/>
              <a:t>cations</a:t>
            </a:r>
            <a:r>
              <a:rPr lang="en-US" sz="2600" dirty="0" smtClean="0"/>
              <a:t> </a:t>
            </a:r>
            <a:r>
              <a:rPr lang="en-US" sz="2600" dirty="0"/>
              <a:t>are </a:t>
            </a:r>
            <a:r>
              <a:rPr lang="en-US" sz="2600" i="1" dirty="0" smtClean="0"/>
              <a:t>smaller</a:t>
            </a:r>
            <a:r>
              <a:rPr lang="en-US" sz="2600" dirty="0" smtClean="0"/>
              <a:t> </a:t>
            </a:r>
            <a:r>
              <a:rPr lang="en-US" sz="2600" dirty="0"/>
              <a:t>than </a:t>
            </a:r>
            <a:r>
              <a:rPr lang="en-US" sz="2600" dirty="0" smtClean="0"/>
              <a:t>corresponding atoms. </a:t>
            </a:r>
            <a:endParaRPr lang="en-US" sz="2600" dirty="0"/>
          </a:p>
          <a:p>
            <a:pPr>
              <a:lnSpc>
                <a:spcPct val="90000"/>
              </a:lnSpc>
            </a:pPr>
            <a:r>
              <a:rPr lang="en-US" sz="2600" dirty="0" smtClean="0"/>
              <a:t>Why?</a:t>
            </a:r>
          </a:p>
          <a:p>
            <a:pPr marL="2066925" lvl="1" indent="-273050">
              <a:spcBef>
                <a:spcPts val="0"/>
              </a:spcBef>
            </a:pPr>
            <a:r>
              <a:rPr lang="en-US" sz="2600" dirty="0"/>
              <a:t>↓ </a:t>
            </a:r>
            <a:r>
              <a:rPr lang="en-US" sz="2600" dirty="0" smtClean="0">
                <a:latin typeface="Times New Roman"/>
                <a:cs typeface="Times New Roman"/>
              </a:rPr>
              <a:t># </a:t>
            </a:r>
            <a:r>
              <a:rPr lang="en-US" sz="2600" dirty="0" smtClean="0"/>
              <a:t>of valence e</a:t>
            </a:r>
            <a:r>
              <a:rPr lang="en-US" sz="2600" baseline="30000" dirty="0" smtClean="0"/>
              <a:t>–</a:t>
            </a:r>
            <a:r>
              <a:rPr lang="en-US" sz="2600" dirty="0"/>
              <a:t> </a:t>
            </a:r>
            <a:r>
              <a:rPr lang="en-US" sz="2600" dirty="0" smtClean="0"/>
              <a:t>(less one energy level)</a:t>
            </a:r>
            <a:endParaRPr lang="en-US" sz="2600" baseline="30000" dirty="0" smtClean="0"/>
          </a:p>
          <a:p>
            <a:pPr marL="2066925" lvl="1" indent="-273050"/>
            <a:r>
              <a:rPr lang="en-US" sz="2600" dirty="0" smtClean="0"/>
              <a:t>Unbalances charges (more p</a:t>
            </a:r>
            <a:r>
              <a:rPr lang="en-US" sz="2600" baseline="30000" dirty="0"/>
              <a:t>+</a:t>
            </a:r>
            <a:r>
              <a:rPr lang="en-US" sz="2600" dirty="0" smtClean="0"/>
              <a:t> than e</a:t>
            </a:r>
            <a:r>
              <a:rPr lang="en-US" sz="2600" baseline="30000" dirty="0" smtClean="0"/>
              <a:t>–</a:t>
            </a:r>
            <a:r>
              <a:rPr lang="en-US" sz="2600" dirty="0" smtClean="0"/>
              <a:t>)</a:t>
            </a:r>
          </a:p>
          <a:p>
            <a:pPr marL="2466975" lvl="2" indent="-273050"/>
            <a:r>
              <a:rPr lang="en-US" sz="2600" dirty="0" smtClean="0"/>
              <a:t>↑ </a:t>
            </a:r>
            <a:r>
              <a:rPr lang="en-US" sz="2600" dirty="0"/>
              <a:t>nuclear </a:t>
            </a:r>
            <a:r>
              <a:rPr lang="en-US" sz="2600" dirty="0" smtClean="0"/>
              <a:t>charge holds e</a:t>
            </a:r>
            <a:r>
              <a:rPr lang="en-US" sz="2600" baseline="30000" dirty="0" smtClean="0"/>
              <a:t>–</a:t>
            </a:r>
            <a:r>
              <a:rPr lang="en-US" sz="2600" dirty="0" smtClean="0"/>
              <a:t> closer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39675" y="304800"/>
            <a:ext cx="53463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IONIC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RADIUS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5200" y="2098357"/>
            <a:ext cx="76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accent1"/>
                </a:solidFill>
              </a:rPr>
              <a:t>lose</a:t>
            </a:r>
            <a:endParaRPr lang="en-US" sz="26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0243" y="2479357"/>
            <a:ext cx="14357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accent1"/>
                </a:solidFill>
              </a:rPr>
              <a:t>positive</a:t>
            </a:r>
            <a:endParaRPr lang="en-US" sz="2600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62800" y="2068323"/>
            <a:ext cx="11520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err="1" smtClean="0">
                <a:solidFill>
                  <a:schemeClr val="accent1"/>
                </a:solidFill>
              </a:rPr>
              <a:t>cations</a:t>
            </a:r>
            <a:endParaRPr lang="en-US" sz="2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5474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Electrons in </a:t>
            </a:r>
            <a:r>
              <a:rPr lang="en-US" sz="2800" dirty="0" smtClean="0"/>
              <a:t>atom’s </a:t>
            </a:r>
            <a:r>
              <a:rPr lang="en-US" sz="2800" dirty="0" smtClean="0"/>
              <a:t>highest principal </a:t>
            </a:r>
            <a:r>
              <a:rPr lang="en-US" sz="2800" dirty="0" smtClean="0"/>
              <a:t>(outermost) energy </a:t>
            </a:r>
            <a:r>
              <a:rPr lang="en-US" sz="2800" dirty="0" smtClean="0"/>
              <a:t>level  </a:t>
            </a:r>
          </a:p>
          <a:p>
            <a:r>
              <a:rPr lang="en-US" sz="2800" dirty="0" smtClean="0"/>
              <a:t>Valence electrons determine </a:t>
            </a:r>
            <a:r>
              <a:rPr lang="en-US" sz="2800" dirty="0" smtClean="0"/>
              <a:t>chemical </a:t>
            </a:r>
            <a:r>
              <a:rPr lang="en-US" sz="2800" dirty="0" smtClean="0"/>
              <a:t>properties and behavior of </a:t>
            </a:r>
            <a:r>
              <a:rPr lang="en-US" sz="2800" dirty="0" smtClean="0"/>
              <a:t>elements</a:t>
            </a:r>
            <a:endParaRPr lang="en-US" sz="2800" dirty="0" smtClean="0"/>
          </a:p>
          <a:p>
            <a:r>
              <a:rPr lang="en-US" sz="2800" dirty="0" smtClean="0"/>
              <a:t>Atoms in </a:t>
            </a:r>
            <a:r>
              <a:rPr lang="en-US" sz="2800" dirty="0" smtClean="0"/>
              <a:t>same </a:t>
            </a:r>
            <a:r>
              <a:rPr lang="en-US" sz="2800" dirty="0" smtClean="0"/>
              <a:t>group have similar properties because they have </a:t>
            </a:r>
            <a:r>
              <a:rPr lang="en-US" sz="2800" dirty="0" smtClean="0"/>
              <a:t>same </a:t>
            </a:r>
            <a:r>
              <a:rPr lang="en-US" sz="2800" dirty="0" smtClean="0"/>
              <a:t>number of valence electrons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3400" y="304800"/>
            <a:ext cx="8188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VALENCE ELECTRONS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4591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intro.chem.okstate.edu/1314f97/chapter8/Ionic%20Radii3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93230"/>
            <a:ext cx="9144000" cy="6271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338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0999" y="1456944"/>
            <a:ext cx="8534401" cy="4258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Nonmetal atoms tend to ____ electrons to become</a:t>
            </a:r>
            <a:r>
              <a:rPr lang="en-US" sz="2800" dirty="0"/>
              <a:t> </a:t>
            </a:r>
            <a:r>
              <a:rPr lang="en-US" sz="2800" dirty="0" smtClean="0"/>
              <a:t>______ (________ </a:t>
            </a:r>
            <a:r>
              <a:rPr lang="en-US" sz="2800" dirty="0"/>
              <a:t>ions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Therefore, anions are </a:t>
            </a:r>
            <a:r>
              <a:rPr lang="en-US" sz="2800" i="1" dirty="0" smtClean="0"/>
              <a:t>larger</a:t>
            </a:r>
            <a:r>
              <a:rPr lang="en-US" sz="2800" dirty="0" smtClean="0"/>
              <a:t> than corresponding atoms. Why?</a:t>
            </a:r>
          </a:p>
          <a:p>
            <a:pPr marL="1152525" lvl="1" indent="-273050" defTabSz="1023938">
              <a:spcBef>
                <a:spcPts val="0"/>
              </a:spcBef>
            </a:pPr>
            <a:r>
              <a:rPr lang="en-US" sz="2600" dirty="0"/>
              <a:t>↑ </a:t>
            </a:r>
            <a:r>
              <a:rPr lang="en-US" sz="2600" dirty="0" smtClean="0"/>
              <a:t># of valence e</a:t>
            </a:r>
            <a:r>
              <a:rPr lang="en-US" sz="2600" baseline="30000" dirty="0" smtClean="0"/>
              <a:t>–</a:t>
            </a:r>
            <a:endParaRPr lang="en-US" sz="2600" dirty="0" smtClean="0"/>
          </a:p>
          <a:p>
            <a:pPr marL="1552575" lvl="2" indent="-273050" defTabSz="1023938"/>
            <a:r>
              <a:rPr lang="en-US" sz="2600" dirty="0" smtClean="0"/>
              <a:t>↑ electrostatic repulsion among valence e</a:t>
            </a:r>
            <a:r>
              <a:rPr lang="en-US" sz="2600" baseline="30000" dirty="0" smtClean="0"/>
              <a:t>–</a:t>
            </a:r>
            <a:r>
              <a:rPr lang="en-US" sz="2600" dirty="0" smtClean="0"/>
              <a:t> in same energy level</a:t>
            </a:r>
          </a:p>
          <a:p>
            <a:pPr marL="1152525" lvl="1" indent="-273050" defTabSz="1023938"/>
            <a:r>
              <a:rPr lang="en-US" sz="2600" dirty="0" smtClean="0"/>
              <a:t>Unbalances charges (more e</a:t>
            </a:r>
            <a:r>
              <a:rPr lang="en-US" sz="2600" baseline="30000" dirty="0" smtClean="0"/>
              <a:t>–</a:t>
            </a:r>
            <a:r>
              <a:rPr lang="en-US" sz="2600" dirty="0" smtClean="0"/>
              <a:t> than p</a:t>
            </a:r>
            <a:r>
              <a:rPr lang="en-US" sz="2600" baseline="30000" dirty="0" smtClean="0"/>
              <a:t>+</a:t>
            </a:r>
            <a:r>
              <a:rPr lang="en-US" sz="2600" dirty="0" smtClean="0"/>
              <a:t>), ↓ </a:t>
            </a:r>
            <a:r>
              <a:rPr lang="en-US" sz="2600" dirty="0"/>
              <a:t>hold </a:t>
            </a:r>
            <a:r>
              <a:rPr lang="en-US" sz="2600" dirty="0" smtClean="0"/>
              <a:t>of nucleus on e</a:t>
            </a:r>
            <a:r>
              <a:rPr lang="en-US" sz="2600" baseline="30000" dirty="0" smtClean="0"/>
              <a:t>–</a:t>
            </a:r>
            <a:endParaRPr lang="en-US" sz="2600" dirty="0" smtClean="0"/>
          </a:p>
          <a:p>
            <a:pPr lvl="1"/>
            <a:endParaRPr lang="en-US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39675" y="304800"/>
            <a:ext cx="53463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IONIC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RADIUS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43401" y="1447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</a:rPr>
              <a:t>gain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1890355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</a:rPr>
              <a:t>anions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1890355"/>
            <a:ext cx="1435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/>
                </a:solidFill>
              </a:rPr>
              <a:t>negative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7506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intro.chem.okstate.edu/1314f97/chapter8/Ionic%20Radii3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620"/>
            <a:ext cx="9144000" cy="614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2225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84823" y="228600"/>
            <a:ext cx="3445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Hmmm…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81000" y="76200"/>
            <a:ext cx="3072316" cy="5518672"/>
            <a:chOff x="5561062" y="1219200"/>
            <a:chExt cx="3072316" cy="5518672"/>
          </a:xfrm>
        </p:grpSpPr>
        <p:pic>
          <p:nvPicPr>
            <p:cNvPr id="8" name="Picture 7" descr="questio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58859" y="4220416"/>
              <a:ext cx="2395180" cy="2517456"/>
            </a:xfrm>
            <a:prstGeom prst="rect">
              <a:avLst/>
            </a:prstGeom>
          </p:spPr>
        </p:pic>
        <p:sp>
          <p:nvSpPr>
            <p:cNvPr id="9" name="Cloud Callout 8"/>
            <p:cNvSpPr/>
            <p:nvPr/>
          </p:nvSpPr>
          <p:spPr>
            <a:xfrm>
              <a:off x="5561062" y="1219200"/>
              <a:ext cx="3072316" cy="3001216"/>
            </a:xfrm>
            <a:prstGeom prst="cloudCallou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13462" y="2133600"/>
              <a:ext cx="2674519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FF"/>
                  </a:solidFill>
                </a:rPr>
                <a:t>Why do the Noble Gases not have  ionic radii?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13" name="Content Placeholder 2"/>
          <p:cNvSpPr>
            <a:spLocks noGrp="1"/>
          </p:cNvSpPr>
          <p:nvPr>
            <p:ph idx="4294967295"/>
          </p:nvPr>
        </p:nvSpPr>
        <p:spPr>
          <a:xfrm>
            <a:off x="3581400" y="1576808"/>
            <a:ext cx="5257800" cy="3757193"/>
          </a:xfrm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Noble gases (Group 18 elements) have the most stable electron configuration</a:t>
            </a:r>
          </a:p>
          <a:p>
            <a:pPr lvl="1"/>
            <a:r>
              <a:rPr lang="en-US" sz="2000" dirty="0" smtClean="0"/>
              <a:t>The s- and p-sublevels of their outermost energy levels are filled with eight valence electrons</a:t>
            </a:r>
          </a:p>
          <a:p>
            <a:r>
              <a:rPr lang="en-US" sz="2800" dirty="0" smtClean="0"/>
              <a:t>Therefore,  these atoms do not lose or gain electrons and do not form 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29863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914400"/>
            <a:ext cx="3733800" cy="3877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Trend across the period (left to right)</a:t>
            </a:r>
          </a:p>
          <a:p>
            <a:pPr lvl="1"/>
            <a:r>
              <a:rPr lang="en-US" sz="2000" dirty="0" smtClean="0"/>
              <a:t>Ionic radius </a:t>
            </a:r>
            <a:r>
              <a:rPr lang="en-US" sz="2000" b="1" dirty="0" smtClean="0">
                <a:solidFill>
                  <a:schemeClr val="accent2"/>
                </a:solidFill>
              </a:rPr>
              <a:t>DECREASES</a:t>
            </a:r>
          </a:p>
          <a:p>
            <a:pPr lvl="1"/>
            <a:r>
              <a:rPr lang="en-US" sz="2000" dirty="0" smtClean="0"/>
              <a:t>Anions appear in Group15</a:t>
            </a:r>
          </a:p>
          <a:p>
            <a:r>
              <a:rPr lang="en-US" sz="2800" dirty="0" smtClean="0"/>
              <a:t>Trend within the group (bottom to top)</a:t>
            </a:r>
          </a:p>
          <a:p>
            <a:pPr lvl="1"/>
            <a:r>
              <a:rPr lang="en-US" sz="2000" dirty="0" smtClean="0"/>
              <a:t>Ionic radius </a:t>
            </a:r>
            <a:r>
              <a:rPr lang="en-US" sz="2000" b="1" dirty="0" smtClean="0">
                <a:solidFill>
                  <a:schemeClr val="accent3"/>
                </a:solidFill>
              </a:rPr>
              <a:t>DECREASES</a:t>
            </a:r>
            <a:endParaRPr lang="en-US" sz="2000" b="1" dirty="0">
              <a:solidFill>
                <a:schemeClr val="accent2"/>
              </a:solidFill>
            </a:endParaRPr>
          </a:p>
          <a:p>
            <a:pPr lvl="1"/>
            <a:r>
              <a:rPr lang="en-US" sz="2000" dirty="0" smtClean="0"/>
              <a:t>With outer </a:t>
            </a:r>
            <a:r>
              <a:rPr lang="en-US" sz="2000" dirty="0" smtClean="0"/>
              <a:t>electrons </a:t>
            </a:r>
            <a:r>
              <a:rPr lang="en-US" sz="2000" dirty="0" smtClean="0"/>
              <a:t>in lower energy </a:t>
            </a:r>
            <a:r>
              <a:rPr lang="en-US" sz="2000" dirty="0" smtClean="0"/>
              <a:t>levels, size of ion </a:t>
            </a:r>
            <a:r>
              <a:rPr lang="en-US" sz="2000" dirty="0" smtClean="0"/>
              <a:t>de</a:t>
            </a:r>
            <a:r>
              <a:rPr lang="en-US" sz="2000" dirty="0" smtClean="0"/>
              <a:t>creases</a:t>
            </a:r>
            <a:endParaRPr lang="en-US" sz="2000" b="1" dirty="0" smtClean="0">
              <a:solidFill>
                <a:schemeClr val="accent3"/>
              </a:solidFill>
            </a:endParaRPr>
          </a:p>
          <a:p>
            <a:r>
              <a:rPr lang="en-US" sz="2800" b="1" dirty="0" smtClean="0">
                <a:solidFill>
                  <a:schemeClr val="accent1"/>
                </a:solidFill>
              </a:rPr>
              <a:t>The General Trend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pic>
        <p:nvPicPr>
          <p:cNvPr id="5" name="Content Placeholder 4" descr="Description: http://www.wisegorilla.com/images/chemstry/0-Periodic%20table.gif"/>
          <p:cNvPicPr>
            <a:picLocks noGrp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70"/>
          <a:stretch>
            <a:fillRect/>
          </a:stretch>
        </p:blipFill>
        <p:spPr bwMode="auto">
          <a:xfrm>
            <a:off x="4343400" y="2133600"/>
            <a:ext cx="3962400" cy="26091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ight Arrow 5"/>
          <p:cNvSpPr/>
          <p:nvPr/>
        </p:nvSpPr>
        <p:spPr>
          <a:xfrm>
            <a:off x="4495800" y="1600200"/>
            <a:ext cx="3657600" cy="4572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6200000">
            <a:off x="7391400" y="3276600"/>
            <a:ext cx="2438400" cy="45720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9817357">
            <a:off x="4597283" y="3276600"/>
            <a:ext cx="3657600" cy="457200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4800" y="4876800"/>
            <a:ext cx="4435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DECREASES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39675" y="304800"/>
            <a:ext cx="53463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IONIC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RADIUS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077200" y="2209800"/>
            <a:ext cx="178034" cy="1905000"/>
            <a:chOff x="8077200" y="2209800"/>
            <a:chExt cx="178034" cy="25146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8077200" y="2209800"/>
              <a:ext cx="178034" cy="251460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8077200" y="2209800"/>
              <a:ext cx="178034" cy="251460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7019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25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625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/>
      <p:bldP spid="10" grpId="1"/>
      <p:bldP spid="10" grpId="2"/>
      <p:bldP spid="10" grpId="3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229600" cy="4343399"/>
          </a:xfrm>
        </p:spPr>
        <p:txBody>
          <a:bodyPr>
            <a:noAutofit/>
          </a:bodyPr>
          <a:lstStyle/>
          <a:p>
            <a:r>
              <a:rPr lang="en-US" sz="2800" dirty="0" smtClean="0"/>
              <a:t>IE: minimum amount of energy required to remove most loosely held e</a:t>
            </a:r>
            <a:r>
              <a:rPr lang="en-US" sz="2800" baseline="30000" dirty="0" smtClean="0"/>
              <a:t>–</a:t>
            </a:r>
            <a:r>
              <a:rPr lang="en-US" sz="2800" dirty="0" smtClean="0"/>
              <a:t> from an atom</a:t>
            </a:r>
          </a:p>
          <a:p>
            <a:pPr lvl="1"/>
            <a:r>
              <a:rPr lang="en-US" sz="2400" dirty="0" smtClean="0"/>
              <a:t>Must overcome attraction between positive nuclear charge and negative charge of e</a:t>
            </a:r>
            <a:r>
              <a:rPr lang="en-US" sz="2400" baseline="30000" dirty="0" smtClean="0"/>
              <a:t>–</a:t>
            </a:r>
            <a:endParaRPr lang="en-US" sz="2400" dirty="0" smtClean="0"/>
          </a:p>
          <a:p>
            <a:r>
              <a:rPr lang="en-US" sz="2800" dirty="0" smtClean="0"/>
              <a:t>First ionization energy</a:t>
            </a:r>
          </a:p>
          <a:p>
            <a:pPr lvl="1"/>
            <a:r>
              <a:rPr lang="en-US" sz="1800" dirty="0" smtClean="0"/>
              <a:t>Required to remove the first electron from a neutral atom</a:t>
            </a:r>
          </a:p>
          <a:p>
            <a:r>
              <a:rPr lang="en-US" sz="2400" dirty="0" smtClean="0"/>
              <a:t>Second ionization energy</a:t>
            </a:r>
          </a:p>
          <a:p>
            <a:pPr lvl="1"/>
            <a:r>
              <a:rPr lang="en-US" sz="1800" dirty="0" smtClean="0"/>
              <a:t>Required to remove a (second) electron from a 1+ ion</a:t>
            </a:r>
          </a:p>
          <a:p>
            <a:r>
              <a:rPr lang="en-US" sz="2400" dirty="0" smtClean="0"/>
              <a:t>Third ionization energy</a:t>
            </a:r>
          </a:p>
          <a:p>
            <a:pPr lvl="1"/>
            <a:r>
              <a:rPr lang="en-US" sz="1800" dirty="0" smtClean="0"/>
              <a:t>Required to remove a (third) electron from a 2+ 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5800" y="304800"/>
            <a:ext cx="78760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IONIZATION ENERGY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334" y="58674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Discussing trend in terms of first ionization energy</a:t>
            </a:r>
            <a:endParaRPr lang="en-US" b="1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1508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3962399"/>
          </a:xfrm>
        </p:spPr>
        <p:txBody>
          <a:bodyPr>
            <a:noAutofit/>
          </a:bodyPr>
          <a:lstStyle/>
          <a:p>
            <a:r>
              <a:rPr lang="en-US" sz="3200" dirty="0" smtClean="0"/>
              <a:t>Compare metals vs. nonmetals</a:t>
            </a:r>
          </a:p>
          <a:p>
            <a:pPr lvl="1"/>
            <a:r>
              <a:rPr lang="en-US" sz="2800" dirty="0" smtClean="0"/>
              <a:t>Metals will lose </a:t>
            </a:r>
            <a:r>
              <a:rPr lang="en-US" sz="2800" dirty="0"/>
              <a:t>e</a:t>
            </a:r>
            <a:r>
              <a:rPr lang="en-US" sz="3200" baseline="30000" dirty="0"/>
              <a:t>–</a:t>
            </a:r>
            <a:r>
              <a:rPr lang="en-US" sz="2800" dirty="0" smtClean="0"/>
              <a:t> to increase stability; nonmetals will gain </a:t>
            </a:r>
            <a:r>
              <a:rPr lang="en-US" sz="2800" dirty="0"/>
              <a:t>e</a:t>
            </a:r>
            <a:r>
              <a:rPr lang="en-US" sz="3200" baseline="30000" dirty="0"/>
              <a:t>–</a:t>
            </a:r>
            <a:endParaRPr lang="en-US" sz="2800" dirty="0" smtClean="0"/>
          </a:p>
          <a:p>
            <a:pPr lvl="1"/>
            <a:r>
              <a:rPr lang="en-US" sz="2800" dirty="0" smtClean="0"/>
              <a:t>Will it require more energy to take </a:t>
            </a:r>
            <a:r>
              <a:rPr lang="en-US" sz="2800" dirty="0" smtClean="0"/>
              <a:t>e</a:t>
            </a:r>
            <a:r>
              <a:rPr lang="en-US" sz="3200" baseline="30000" dirty="0"/>
              <a:t>–</a:t>
            </a:r>
            <a:r>
              <a:rPr lang="en-US" sz="2800" dirty="0" smtClean="0"/>
              <a:t> from metals or nonmetals?</a:t>
            </a:r>
          </a:p>
          <a:p>
            <a:r>
              <a:rPr lang="en-US" sz="3200" dirty="0" smtClean="0"/>
              <a:t>Larger </a:t>
            </a:r>
            <a:r>
              <a:rPr lang="en-US" sz="3200" dirty="0" smtClean="0"/>
              <a:t>the atom, easier to remove its e</a:t>
            </a:r>
            <a:r>
              <a:rPr lang="en-US" sz="3600" baseline="30000" dirty="0" smtClean="0"/>
              <a:t>–</a:t>
            </a:r>
            <a:endParaRPr lang="en-US" sz="3200" dirty="0" smtClean="0"/>
          </a:p>
          <a:p>
            <a:pPr lvl="1"/>
            <a:r>
              <a:rPr lang="en-US" sz="2800" dirty="0" smtClean="0"/>
              <a:t>Why would this statement be true</a:t>
            </a:r>
            <a:r>
              <a:rPr lang="en-US" sz="2800" dirty="0" smtClean="0"/>
              <a:t>?</a:t>
            </a:r>
            <a:endParaRPr lang="en-US" sz="28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85800" y="304800"/>
            <a:ext cx="78760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IONIZATION ENERGY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50083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535373"/>
            <a:ext cx="3962400" cy="2962656"/>
          </a:xfrm>
        </p:spPr>
        <p:txBody>
          <a:bodyPr>
            <a:noAutofit/>
          </a:bodyPr>
          <a:lstStyle/>
          <a:p>
            <a:r>
              <a:rPr lang="en-US" sz="2800" dirty="0" smtClean="0"/>
              <a:t>Trend across the period</a:t>
            </a:r>
          </a:p>
          <a:p>
            <a:pPr marL="334963" indent="0">
              <a:spcBef>
                <a:spcPts val="0"/>
              </a:spcBef>
              <a:buNone/>
            </a:pPr>
            <a:r>
              <a:rPr lang="en-US" sz="2800" dirty="0" smtClean="0"/>
              <a:t>(left to right)</a:t>
            </a:r>
          </a:p>
          <a:p>
            <a:pPr lvl="1"/>
            <a:r>
              <a:rPr lang="en-US" sz="2000" dirty="0" smtClean="0"/>
              <a:t>Ionization Energy </a:t>
            </a:r>
            <a:r>
              <a:rPr lang="en-US" sz="2000" b="1" dirty="0" smtClean="0">
                <a:solidFill>
                  <a:schemeClr val="accent2"/>
                </a:solidFill>
              </a:rPr>
              <a:t>INCREASES</a:t>
            </a:r>
          </a:p>
          <a:p>
            <a:r>
              <a:rPr lang="en-US" sz="2800" dirty="0" smtClean="0"/>
              <a:t>Trend within the group (bottom to top)</a:t>
            </a:r>
          </a:p>
          <a:p>
            <a:pPr lvl="1"/>
            <a:r>
              <a:rPr lang="en-US" sz="2000" dirty="0" smtClean="0"/>
              <a:t>Ionization Energy </a:t>
            </a:r>
            <a:r>
              <a:rPr lang="en-US" sz="2000" b="1" dirty="0" smtClean="0">
                <a:solidFill>
                  <a:schemeClr val="accent3"/>
                </a:solidFill>
              </a:rPr>
              <a:t>INCREASES</a:t>
            </a:r>
          </a:p>
          <a:p>
            <a:r>
              <a:rPr lang="en-US" sz="2800" b="1" dirty="0" smtClean="0">
                <a:solidFill>
                  <a:schemeClr val="accent1"/>
                </a:solidFill>
              </a:rPr>
              <a:t>The General Trend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pic>
        <p:nvPicPr>
          <p:cNvPr id="5" name="Content Placeholder 4" descr="Description: http://www.wisegorilla.com/images/chemstry/0-Periodic%20table.gif"/>
          <p:cNvPicPr>
            <a:picLocks noGrp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70"/>
          <a:stretch>
            <a:fillRect/>
          </a:stretch>
        </p:blipFill>
        <p:spPr bwMode="auto">
          <a:xfrm>
            <a:off x="4343400" y="2133600"/>
            <a:ext cx="3962400" cy="26091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ight Arrow 5"/>
          <p:cNvSpPr/>
          <p:nvPr/>
        </p:nvSpPr>
        <p:spPr>
          <a:xfrm>
            <a:off x="4495800" y="1600200"/>
            <a:ext cx="3657600" cy="4572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6200000">
            <a:off x="7391400" y="3276600"/>
            <a:ext cx="2438400" cy="45720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9817357">
            <a:off x="4597283" y="3276600"/>
            <a:ext cx="3657600" cy="457200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03766" y="4876800"/>
            <a:ext cx="4257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IN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CREASES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304800"/>
            <a:ext cx="78760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IONIZATION ENERGY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82945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/>
      <p:bldP spid="10" grpId="1"/>
      <p:bldP spid="10" grpId="2"/>
      <p:bldP spid="10" grpId="3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852684"/>
            <a:ext cx="3822766" cy="2962656"/>
          </a:xfrm>
        </p:spPr>
        <p:txBody>
          <a:bodyPr>
            <a:noAutofit/>
          </a:bodyPr>
          <a:lstStyle/>
          <a:p>
            <a:r>
              <a:rPr lang="en-US" sz="2800" dirty="0" smtClean="0"/>
              <a:t>Trend across the period</a:t>
            </a:r>
          </a:p>
          <a:p>
            <a:pPr marL="334963" indent="0">
              <a:spcBef>
                <a:spcPts val="0"/>
              </a:spcBef>
              <a:buNone/>
            </a:pPr>
            <a:r>
              <a:rPr lang="en-US" sz="2800" dirty="0" smtClean="0"/>
              <a:t>(left to right)</a:t>
            </a:r>
          </a:p>
          <a:p>
            <a:pPr indent="-288925">
              <a:spcBef>
                <a:spcPts val="0"/>
              </a:spcBef>
            </a:pPr>
            <a:r>
              <a:rPr lang="en-US" sz="2800" dirty="0" smtClean="0"/>
              <a:t>Why?</a:t>
            </a:r>
          </a:p>
          <a:p>
            <a:pPr lvl="1"/>
            <a:r>
              <a:rPr lang="en-US" sz="2400" dirty="0">
                <a:latin typeface="Times New Roman"/>
                <a:cs typeface="Times New Roman"/>
              </a:rPr>
              <a:t>↑ </a:t>
            </a:r>
            <a:r>
              <a:rPr lang="en-US" sz="2400" dirty="0" smtClean="0"/>
              <a:t>nuclear charge; </a:t>
            </a:r>
            <a:r>
              <a:rPr lang="en-US" sz="2400" dirty="0">
                <a:latin typeface="Times New Roman"/>
                <a:cs typeface="Times New Roman"/>
              </a:rPr>
              <a:t>↑ </a:t>
            </a:r>
            <a:r>
              <a:rPr lang="en-US" sz="2400" dirty="0" smtClean="0"/>
              <a:t>hold </a:t>
            </a:r>
            <a:r>
              <a:rPr lang="en-US" sz="2400" dirty="0"/>
              <a:t>on valence </a:t>
            </a:r>
            <a:r>
              <a:rPr lang="en-US" sz="2400" dirty="0" smtClean="0"/>
              <a:t>e</a:t>
            </a:r>
            <a:r>
              <a:rPr lang="en-US" sz="2400" baseline="30000" dirty="0" smtClean="0"/>
              <a:t>–</a:t>
            </a:r>
            <a:endParaRPr lang="en-US" sz="2400" dirty="0" smtClean="0"/>
          </a:p>
          <a:p>
            <a:pPr lvl="1"/>
            <a:r>
              <a:rPr lang="en-US" sz="2400" dirty="0" smtClean="0"/>
              <a:t>e</a:t>
            </a:r>
            <a:r>
              <a:rPr lang="en-US" sz="2400" baseline="30000" dirty="0" smtClean="0"/>
              <a:t>–</a:t>
            </a:r>
            <a:r>
              <a:rPr lang="en-US" sz="2400" dirty="0" smtClean="0"/>
              <a:t> are more </a:t>
            </a:r>
            <a:r>
              <a:rPr lang="en-US" sz="2400" dirty="0"/>
              <a:t>difficult to remove</a:t>
            </a:r>
          </a:p>
        </p:txBody>
      </p:sp>
      <p:pic>
        <p:nvPicPr>
          <p:cNvPr id="5" name="Content Placeholder 4" descr="Description: http://www.wisegorilla.com/images/chemstry/0-Periodic%20table.gif"/>
          <p:cNvPicPr>
            <a:picLocks noGrp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70"/>
          <a:stretch>
            <a:fillRect/>
          </a:stretch>
        </p:blipFill>
        <p:spPr bwMode="auto">
          <a:xfrm>
            <a:off x="4343400" y="2133600"/>
            <a:ext cx="3962400" cy="26091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ight Arrow 5"/>
          <p:cNvSpPr/>
          <p:nvPr/>
        </p:nvSpPr>
        <p:spPr>
          <a:xfrm>
            <a:off x="4495800" y="1600200"/>
            <a:ext cx="3657600" cy="4572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03766" y="4876800"/>
            <a:ext cx="4257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IN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CREASES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304800"/>
            <a:ext cx="78760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IONIZATION ENERGY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96600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619533"/>
            <a:ext cx="3822766" cy="3718931"/>
          </a:xfrm>
        </p:spPr>
        <p:txBody>
          <a:bodyPr>
            <a:noAutofit/>
          </a:bodyPr>
          <a:lstStyle/>
          <a:p>
            <a:pPr marL="341313" indent="-287338">
              <a:spcBef>
                <a:spcPts val="0"/>
              </a:spcBef>
            </a:pPr>
            <a:r>
              <a:rPr lang="en-US" sz="2800" dirty="0" smtClean="0"/>
              <a:t>Trend within the group (bottom to top</a:t>
            </a:r>
            <a:r>
              <a:rPr lang="en-US" sz="2800" dirty="0"/>
              <a:t>)</a:t>
            </a:r>
          </a:p>
          <a:p>
            <a:pPr indent="-288925">
              <a:spcBef>
                <a:spcPts val="0"/>
              </a:spcBef>
            </a:pPr>
            <a:r>
              <a:rPr lang="en-US" sz="2800" dirty="0"/>
              <a:t>Why?</a:t>
            </a:r>
          </a:p>
          <a:p>
            <a:pPr lvl="1"/>
            <a:r>
              <a:rPr lang="en-US" sz="2400" dirty="0"/>
              <a:t>↓ </a:t>
            </a:r>
            <a:r>
              <a:rPr lang="en-US" sz="2400" dirty="0" smtClean="0"/>
              <a:t>outermost </a:t>
            </a:r>
            <a:r>
              <a:rPr lang="en-US" sz="2400" dirty="0"/>
              <a:t>energy level, </a:t>
            </a:r>
            <a:r>
              <a:rPr lang="en-US" sz="2400" dirty="0"/>
              <a:t>↑ nuclear </a:t>
            </a:r>
            <a:r>
              <a:rPr lang="en-US" sz="2400" dirty="0"/>
              <a:t>attraction for </a:t>
            </a:r>
            <a:r>
              <a:rPr lang="en-US" sz="2400" dirty="0" smtClean="0"/>
              <a:t>e</a:t>
            </a:r>
            <a:r>
              <a:rPr lang="en-US" sz="2400" baseline="30000" dirty="0" smtClean="0"/>
              <a:t>–</a:t>
            </a:r>
          </a:p>
          <a:p>
            <a:pPr lvl="1"/>
            <a:r>
              <a:rPr lang="en-US" sz="2400" dirty="0" smtClean="0"/>
              <a:t>More </a:t>
            </a:r>
            <a:r>
              <a:rPr lang="en-US" sz="2400" dirty="0" smtClean="0"/>
              <a:t>energy </a:t>
            </a:r>
            <a:r>
              <a:rPr lang="en-US" sz="2400" dirty="0" smtClean="0"/>
              <a:t>required </a:t>
            </a:r>
            <a:r>
              <a:rPr lang="en-US" sz="2400" dirty="0" smtClean="0"/>
              <a:t>to remove e</a:t>
            </a:r>
            <a:r>
              <a:rPr lang="en-US" sz="2400" baseline="30000" dirty="0" smtClean="0"/>
              <a:t>–</a:t>
            </a:r>
            <a:r>
              <a:rPr lang="en-US" sz="2400" dirty="0" smtClean="0"/>
              <a:t> that are </a:t>
            </a:r>
            <a:r>
              <a:rPr lang="en-US" sz="2400" dirty="0" smtClean="0"/>
              <a:t>close to nucleus</a:t>
            </a:r>
            <a:endParaRPr lang="en-US" sz="2400" dirty="0"/>
          </a:p>
        </p:txBody>
      </p:sp>
      <p:pic>
        <p:nvPicPr>
          <p:cNvPr id="5" name="Content Placeholder 4" descr="Description: http://www.wisegorilla.com/images/chemstry/0-Periodic%20table.gif"/>
          <p:cNvPicPr>
            <a:picLocks noGrp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70"/>
          <a:stretch>
            <a:fillRect/>
          </a:stretch>
        </p:blipFill>
        <p:spPr bwMode="auto">
          <a:xfrm>
            <a:off x="4343400" y="2133600"/>
            <a:ext cx="3962400" cy="26091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ight Arrow 6"/>
          <p:cNvSpPr/>
          <p:nvPr/>
        </p:nvSpPr>
        <p:spPr>
          <a:xfrm rot="16200000">
            <a:off x="7391400" y="3276600"/>
            <a:ext cx="2438400" cy="45720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03766" y="4876800"/>
            <a:ext cx="4257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IN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CREASES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304800"/>
            <a:ext cx="78760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IONIZATION ENERGY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8856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Energy level of valence electrons is indicated by </a:t>
            </a:r>
            <a:r>
              <a:rPr lang="en-US" sz="2800" dirty="0" smtClean="0"/>
              <a:t>period </a:t>
            </a:r>
            <a:r>
              <a:rPr lang="en-US" sz="2800" dirty="0" smtClean="0"/>
              <a:t>in which </a:t>
            </a:r>
            <a:r>
              <a:rPr lang="en-US" sz="2800" dirty="0" smtClean="0"/>
              <a:t>element </a:t>
            </a:r>
            <a:r>
              <a:rPr lang="en-US" sz="2800" dirty="0" smtClean="0"/>
              <a:t>is found</a:t>
            </a:r>
          </a:p>
          <a:p>
            <a:r>
              <a:rPr lang="en-US" sz="2800" dirty="0" smtClean="0"/>
              <a:t>For representative elements, </a:t>
            </a:r>
            <a:r>
              <a:rPr lang="en-US" sz="2800" dirty="0" smtClean="0"/>
              <a:t>last </a:t>
            </a:r>
            <a:r>
              <a:rPr lang="en-US" sz="2800" dirty="0" smtClean="0"/>
              <a:t>digit of </a:t>
            </a:r>
            <a:r>
              <a:rPr lang="en-US" sz="2800" dirty="0" smtClean="0"/>
              <a:t>group </a:t>
            </a:r>
            <a:r>
              <a:rPr lang="en-US" sz="2800" dirty="0" smtClean="0"/>
              <a:t>number indicates </a:t>
            </a:r>
            <a:r>
              <a:rPr lang="en-US" sz="2800" dirty="0" smtClean="0"/>
              <a:t>number </a:t>
            </a:r>
            <a:r>
              <a:rPr lang="en-US" sz="2800" dirty="0" smtClean="0"/>
              <a:t>of valence electrons</a:t>
            </a:r>
          </a:p>
          <a:p>
            <a:pPr lvl="1"/>
            <a:r>
              <a:rPr lang="en-US" sz="2600" dirty="0" smtClean="0"/>
              <a:t>Transition elements have different numbers of valence electrons under different conditions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3400" y="304800"/>
            <a:ext cx="8188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VALENCE ELECTRONS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5219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EN: relative ability or tendency of an atom to attract electrons in a chemical bond</a:t>
            </a:r>
          </a:p>
          <a:p>
            <a:r>
              <a:rPr lang="en-US" sz="3200" dirty="0" smtClean="0"/>
              <a:t>Expressed as number value 4.0 or less with the unit </a:t>
            </a:r>
            <a:r>
              <a:rPr lang="en-US" sz="3200" dirty="0" smtClean="0"/>
              <a:t>Pauling</a:t>
            </a:r>
            <a:endParaRPr lang="en-US" sz="3200" dirty="0" smtClean="0"/>
          </a:p>
          <a:p>
            <a:r>
              <a:rPr lang="en-US" sz="3200" dirty="0" smtClean="0"/>
              <a:t>Differences in electronegativity determine the type of bonds formed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5232" y="304800"/>
            <a:ext cx="8077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ELECTRONEGATIVITY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44612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84823" y="228600"/>
            <a:ext cx="3445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Hmmm…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81000" y="76200"/>
            <a:ext cx="3072316" cy="5518672"/>
            <a:chOff x="5561062" y="1219200"/>
            <a:chExt cx="3072316" cy="5518672"/>
          </a:xfrm>
        </p:grpSpPr>
        <p:pic>
          <p:nvPicPr>
            <p:cNvPr id="8" name="Picture 7" descr="question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58859" y="4220416"/>
              <a:ext cx="2395180" cy="2517456"/>
            </a:xfrm>
            <a:prstGeom prst="rect">
              <a:avLst/>
            </a:prstGeom>
          </p:spPr>
        </p:pic>
        <p:sp>
          <p:nvSpPr>
            <p:cNvPr id="9" name="Cloud Callout 8"/>
            <p:cNvSpPr/>
            <p:nvPr/>
          </p:nvSpPr>
          <p:spPr>
            <a:xfrm>
              <a:off x="5561062" y="1219200"/>
              <a:ext cx="3072316" cy="3001216"/>
            </a:xfrm>
            <a:prstGeom prst="cloudCallou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13462" y="2133600"/>
              <a:ext cx="267451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FF"/>
                  </a:solidFill>
                </a:rPr>
                <a:t>Why do the Noble Gases not have  electronegativity?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13" name="Content Placeholder 2"/>
          <p:cNvSpPr>
            <a:spLocks noGrp="1"/>
          </p:cNvSpPr>
          <p:nvPr>
            <p:ph idx="4294967295"/>
          </p:nvPr>
        </p:nvSpPr>
        <p:spPr>
          <a:xfrm>
            <a:off x="3581400" y="1576808"/>
            <a:ext cx="5257800" cy="375719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95288" indent="-325438"/>
            <a:r>
              <a:rPr lang="en-US" sz="3600" dirty="0" smtClean="0"/>
              <a:t>EN of Group 18 elements are usually not included</a:t>
            </a:r>
          </a:p>
          <a:p>
            <a:pPr marL="395288" indent="-325438"/>
            <a:r>
              <a:rPr lang="en-US" sz="3600" dirty="0" smtClean="0"/>
              <a:t>Why?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144430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1" t="3607" r="1493"/>
          <a:stretch/>
        </p:blipFill>
        <p:spPr>
          <a:xfrm>
            <a:off x="0" y="1268677"/>
            <a:ext cx="9144000" cy="452252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85232" y="304800"/>
            <a:ext cx="8077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ELECTRONEGATIVITY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35153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0632" y="1668439"/>
            <a:ext cx="3733800" cy="2962656"/>
          </a:xfrm>
        </p:spPr>
        <p:txBody>
          <a:bodyPr>
            <a:noAutofit/>
          </a:bodyPr>
          <a:lstStyle/>
          <a:p>
            <a:r>
              <a:rPr lang="en-US" sz="2800" dirty="0" smtClean="0"/>
              <a:t>Trend across the period (left to right)</a:t>
            </a:r>
          </a:p>
          <a:p>
            <a:pPr lvl="1"/>
            <a:r>
              <a:rPr lang="en-US" sz="2000" dirty="0" smtClean="0"/>
              <a:t>Electronegativity </a:t>
            </a:r>
            <a:r>
              <a:rPr lang="en-US" sz="2000" b="1" dirty="0" smtClean="0">
                <a:solidFill>
                  <a:schemeClr val="accent2"/>
                </a:solidFill>
              </a:rPr>
              <a:t>INCREASES</a:t>
            </a:r>
          </a:p>
          <a:p>
            <a:r>
              <a:rPr lang="en-US" sz="2800" dirty="0" smtClean="0"/>
              <a:t>Trend within the group (bottom to top)</a:t>
            </a:r>
          </a:p>
          <a:p>
            <a:pPr lvl="1"/>
            <a:r>
              <a:rPr lang="en-US" sz="2000" dirty="0" smtClean="0"/>
              <a:t>Electronegativity </a:t>
            </a:r>
            <a:r>
              <a:rPr lang="en-US" sz="2000" b="1" dirty="0" smtClean="0">
                <a:solidFill>
                  <a:schemeClr val="accent3"/>
                </a:solidFill>
              </a:rPr>
              <a:t>INCREASES</a:t>
            </a:r>
          </a:p>
          <a:p>
            <a:r>
              <a:rPr lang="en-US" sz="2800" b="1" dirty="0" smtClean="0">
                <a:solidFill>
                  <a:schemeClr val="accent1"/>
                </a:solidFill>
              </a:rPr>
              <a:t>The General Trend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pic>
        <p:nvPicPr>
          <p:cNvPr id="5" name="Content Placeholder 4" descr="Description: http://www.wisegorilla.com/images/chemstry/0-Periodic%20table.gif"/>
          <p:cNvPicPr>
            <a:picLocks noGrp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70"/>
          <a:stretch>
            <a:fillRect/>
          </a:stretch>
        </p:blipFill>
        <p:spPr bwMode="auto">
          <a:xfrm>
            <a:off x="4343400" y="2133600"/>
            <a:ext cx="3962400" cy="26091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ight Arrow 5"/>
          <p:cNvSpPr/>
          <p:nvPr/>
        </p:nvSpPr>
        <p:spPr>
          <a:xfrm>
            <a:off x="4495800" y="1600200"/>
            <a:ext cx="3657600" cy="4572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6200000">
            <a:off x="7391400" y="3276600"/>
            <a:ext cx="2438400" cy="45720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9817357">
            <a:off x="4597283" y="3276600"/>
            <a:ext cx="3657600" cy="457200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03766" y="4876800"/>
            <a:ext cx="4257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IN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CREASES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5232" y="304800"/>
            <a:ext cx="8077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ELECTRONEGATIVITY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8077200" y="2209800"/>
            <a:ext cx="178034" cy="1905000"/>
            <a:chOff x="8077200" y="2209800"/>
            <a:chExt cx="178034" cy="25146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8077200" y="2209800"/>
              <a:ext cx="178034" cy="251460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077200" y="2209800"/>
              <a:ext cx="178034" cy="251460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951029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/>
      <p:bldP spid="10" grpId="1"/>
      <p:bldP spid="10" grpId="2"/>
      <p:bldP spid="10" grpId="3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304544"/>
            <a:ext cx="8248678" cy="3877056"/>
          </a:xfrm>
        </p:spPr>
        <p:txBody>
          <a:bodyPr>
            <a:noAutofit/>
          </a:bodyPr>
          <a:lstStyle/>
          <a:p>
            <a:pPr marL="463550" indent="-393700"/>
            <a:r>
              <a:rPr lang="en-US" sz="3200" dirty="0" smtClean="0"/>
              <a:t>Refers to how readily chemical substances undergo chemical reaction</a:t>
            </a:r>
          </a:p>
          <a:p>
            <a:pPr marL="463550" indent="-393700"/>
            <a:r>
              <a:rPr lang="en-US" sz="3200" dirty="0" smtClean="0"/>
              <a:t>Related to several factors, including the # of </a:t>
            </a:r>
            <a:r>
              <a:rPr lang="en-US" sz="3200" dirty="0" err="1" smtClean="0"/>
              <a:t>ve</a:t>
            </a:r>
            <a:r>
              <a:rPr lang="en-US" sz="3200" baseline="30000" dirty="0" smtClean="0"/>
              <a:t>–</a:t>
            </a:r>
            <a:r>
              <a:rPr lang="en-US" sz="3200" dirty="0" smtClean="0"/>
              <a:t>, IE, and EN</a:t>
            </a:r>
          </a:p>
          <a:p>
            <a:pPr marL="463550" indent="-393700"/>
            <a:r>
              <a:rPr lang="en-US" sz="3200" dirty="0" smtClean="0"/>
              <a:t>Metals: more reactive with low # of </a:t>
            </a:r>
            <a:r>
              <a:rPr lang="en-US" sz="3200" dirty="0" err="1" smtClean="0"/>
              <a:t>ve</a:t>
            </a:r>
            <a:r>
              <a:rPr lang="en-US" sz="3200" baseline="30000" dirty="0" smtClean="0"/>
              <a:t>–</a:t>
            </a:r>
            <a:r>
              <a:rPr lang="en-US" sz="3200" dirty="0" smtClean="0"/>
              <a:t> and low IE</a:t>
            </a:r>
          </a:p>
          <a:p>
            <a:pPr marL="463550" indent="-393700"/>
            <a:r>
              <a:rPr lang="en-US" sz="3200" dirty="0" smtClean="0"/>
              <a:t>Nonmetals: more reactive with higher # of </a:t>
            </a:r>
            <a:r>
              <a:rPr lang="en-US" sz="3200" dirty="0" err="1" smtClean="0"/>
              <a:t>ve</a:t>
            </a:r>
            <a:r>
              <a:rPr lang="en-US" sz="3200" baseline="30000" dirty="0" smtClean="0"/>
              <a:t>–</a:t>
            </a:r>
            <a:r>
              <a:rPr lang="en-US" sz="3200" dirty="0" smtClean="0"/>
              <a:t> and high EN values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19814" y="304800"/>
            <a:ext cx="45860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REACTIVITY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37684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143000"/>
            <a:ext cx="3733800" cy="3877056"/>
          </a:xfrm>
        </p:spPr>
        <p:txBody>
          <a:bodyPr>
            <a:noAutofit/>
          </a:bodyPr>
          <a:lstStyle/>
          <a:p>
            <a:r>
              <a:rPr lang="en-US" sz="2400" dirty="0" smtClean="0"/>
              <a:t>Trend across the period (left to right)</a:t>
            </a:r>
          </a:p>
          <a:p>
            <a:pPr lvl="1"/>
            <a:r>
              <a:rPr lang="en-US" sz="1800" dirty="0"/>
              <a:t>Reactivity of metals </a:t>
            </a:r>
            <a:r>
              <a:rPr lang="en-US" sz="1800" b="1" dirty="0">
                <a:solidFill>
                  <a:schemeClr val="accent1"/>
                </a:solidFill>
              </a:rPr>
              <a:t>DECREASES</a:t>
            </a:r>
          </a:p>
          <a:p>
            <a:pPr lvl="1"/>
            <a:r>
              <a:rPr lang="en-US" sz="1800" dirty="0" smtClean="0"/>
              <a:t>Reactivity of nonmetals </a:t>
            </a:r>
            <a:r>
              <a:rPr lang="en-US" sz="1800" b="1" dirty="0" smtClean="0">
                <a:solidFill>
                  <a:schemeClr val="accent1"/>
                </a:solidFill>
              </a:rPr>
              <a:t>INCREASES</a:t>
            </a:r>
          </a:p>
          <a:p>
            <a:r>
              <a:rPr lang="en-US" sz="2400" dirty="0" smtClean="0"/>
              <a:t>Trend within the group (bottom to top)</a:t>
            </a:r>
          </a:p>
          <a:p>
            <a:pPr lvl="1"/>
            <a:r>
              <a:rPr lang="en-US" sz="1800" dirty="0"/>
              <a:t>Reactivity of metals </a:t>
            </a:r>
            <a:r>
              <a:rPr lang="en-US" sz="1800" b="1" dirty="0" smtClean="0">
                <a:solidFill>
                  <a:schemeClr val="accent3"/>
                </a:solidFill>
              </a:rPr>
              <a:t>DECREASES </a:t>
            </a:r>
          </a:p>
          <a:p>
            <a:pPr lvl="1"/>
            <a:r>
              <a:rPr lang="en-US" sz="1800" dirty="0" smtClean="0"/>
              <a:t>Reactivity of nonmetals </a:t>
            </a:r>
            <a:r>
              <a:rPr lang="en-US" sz="1800" b="1" dirty="0" smtClean="0">
                <a:solidFill>
                  <a:schemeClr val="accent3"/>
                </a:solidFill>
              </a:rPr>
              <a:t>INCREASES</a:t>
            </a:r>
          </a:p>
        </p:txBody>
      </p:sp>
      <p:pic>
        <p:nvPicPr>
          <p:cNvPr id="5" name="Content Placeholder 4" descr="Description: http://www.wisegorilla.com/images/chemstry/0-Periodic%20table.gif"/>
          <p:cNvPicPr>
            <a:picLocks noGrp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70"/>
          <a:stretch>
            <a:fillRect/>
          </a:stretch>
        </p:blipFill>
        <p:spPr bwMode="auto">
          <a:xfrm>
            <a:off x="4343400" y="2133600"/>
            <a:ext cx="3962400" cy="26091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ight Arrow 5"/>
          <p:cNvSpPr/>
          <p:nvPr/>
        </p:nvSpPr>
        <p:spPr>
          <a:xfrm>
            <a:off x="4495800" y="1676400"/>
            <a:ext cx="3657600" cy="457200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6200000">
            <a:off x="7391400" y="3276600"/>
            <a:ext cx="2438400" cy="45720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03766" y="4876800"/>
            <a:ext cx="4257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IN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CREASES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30808" y="304800"/>
            <a:ext cx="45860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REACTIVITY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98569" y="4876800"/>
            <a:ext cx="44358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DE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CREASES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077200" y="2209800"/>
            <a:ext cx="178034" cy="1905000"/>
            <a:chOff x="8077200" y="2209800"/>
            <a:chExt cx="178034" cy="25146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8077200" y="2209800"/>
              <a:ext cx="178034" cy="251460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8077200" y="2209800"/>
              <a:ext cx="178034" cy="251460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395679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/>
      <p:bldP spid="10" grpId="1"/>
      <p:bldP spid="10" grpId="3"/>
      <p:bldP spid="12" grpId="0"/>
      <p:bldP spid="12" grpId="1"/>
      <p:bldP spid="12" grpId="2"/>
      <p:bldP spid="12" grpId="3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257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4419599"/>
          </a:xfrm>
        </p:spPr>
        <p:txBody>
          <a:bodyPr>
            <a:noAutofit/>
          </a:bodyPr>
          <a:lstStyle/>
          <a:p>
            <a:r>
              <a:rPr lang="en-US" sz="2800" dirty="0" smtClean="0"/>
              <a:t>Neutral atoms have no overall electrical charge because – </a:t>
            </a:r>
          </a:p>
          <a:p>
            <a:pPr marL="581025" lvl="2" indent="-273050"/>
            <a:r>
              <a:rPr lang="en-US" sz="2800" dirty="0" smtClean="0"/>
              <a:t>they have equal numbers of positively charged protons in </a:t>
            </a:r>
            <a:r>
              <a:rPr lang="en-US" sz="2800" dirty="0" smtClean="0"/>
              <a:t>nucleus </a:t>
            </a:r>
            <a:r>
              <a:rPr lang="en-US" sz="2800" dirty="0" smtClean="0"/>
              <a:t>and negatively charged electrons surrounding </a:t>
            </a:r>
            <a:r>
              <a:rPr lang="en-US" sz="2800" dirty="0" smtClean="0"/>
              <a:t>nucleus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Noble gases have stable configurations because –</a:t>
            </a:r>
          </a:p>
          <a:p>
            <a:pPr marL="579438" lvl="1" indent="-273050"/>
            <a:r>
              <a:rPr lang="en-US" sz="2800" dirty="0"/>
              <a:t>t</a:t>
            </a:r>
            <a:r>
              <a:rPr lang="en-US" sz="2800" dirty="0" smtClean="0"/>
              <a:t>he s and p orbitals of </a:t>
            </a:r>
            <a:r>
              <a:rPr lang="en-US" sz="2800" dirty="0" smtClean="0"/>
              <a:t>highest </a:t>
            </a:r>
            <a:r>
              <a:rPr lang="en-US" sz="2800" dirty="0" smtClean="0"/>
              <a:t>energy level are filled, forming </a:t>
            </a:r>
            <a:r>
              <a:rPr lang="en-US" sz="2800" dirty="0" smtClean="0"/>
              <a:t>stable octet</a:t>
            </a:r>
            <a:endParaRPr lang="en-US" sz="2800" dirty="0" smtClean="0"/>
          </a:p>
          <a:p>
            <a:pPr marL="579438" lvl="1" indent="-273050"/>
            <a:r>
              <a:rPr lang="en-US" sz="2800" dirty="0" smtClean="0"/>
              <a:t>Exception: </a:t>
            </a:r>
            <a:r>
              <a:rPr lang="en-US" sz="2800" i="1" dirty="0" smtClean="0"/>
              <a:t>helium has only two s e</a:t>
            </a:r>
            <a:r>
              <a:rPr lang="en-US" sz="2800" i="1" baseline="30000" dirty="0" smtClean="0"/>
              <a:t>–</a:t>
            </a:r>
            <a:r>
              <a:rPr lang="en-US" sz="2800" i="1" dirty="0" smtClean="0"/>
              <a:t> in its highest energy level (duet)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15079" y="304800"/>
            <a:ext cx="20249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IONS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52145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19599"/>
          </a:xfrm>
        </p:spPr>
        <p:txBody>
          <a:bodyPr>
            <a:noAutofit/>
          </a:bodyPr>
          <a:lstStyle/>
          <a:p>
            <a:r>
              <a:rPr lang="en-US" sz="2800" dirty="0" smtClean="0"/>
              <a:t>Atoms gain or lose electrons to –</a:t>
            </a:r>
          </a:p>
          <a:p>
            <a:pPr marL="581025" lvl="2" indent="-273050"/>
            <a:r>
              <a:rPr lang="en-US" sz="2800" dirty="0"/>
              <a:t>i</a:t>
            </a:r>
            <a:r>
              <a:rPr lang="en-US" sz="2800" dirty="0" smtClean="0"/>
              <a:t>ncrease stability by</a:t>
            </a:r>
          </a:p>
          <a:p>
            <a:pPr marL="581025" lvl="2" indent="-273050"/>
            <a:r>
              <a:rPr lang="en-US" sz="2800" dirty="0" smtClean="0"/>
              <a:t>attaining electron configurations similar to that of noble gases.</a:t>
            </a:r>
          </a:p>
          <a:p>
            <a:r>
              <a:rPr lang="en-US" sz="2800" dirty="0" smtClean="0"/>
              <a:t>Such an atom is no longer neutral but</a:t>
            </a:r>
          </a:p>
          <a:p>
            <a:pPr marL="579438" lvl="1" indent="-273050"/>
            <a:r>
              <a:rPr lang="en-US" sz="2800" dirty="0" smtClean="0"/>
              <a:t>has become a charged particle known as an ion.</a:t>
            </a:r>
          </a:p>
          <a:p>
            <a:pPr marL="979488" lvl="2" indent="-273050"/>
            <a:r>
              <a:rPr lang="en-US" sz="2600" dirty="0" smtClean="0"/>
              <a:t>Metals: lose electrons to become </a:t>
            </a:r>
            <a:r>
              <a:rPr lang="en-US" sz="2600" dirty="0" err="1" smtClean="0"/>
              <a:t>cations</a:t>
            </a:r>
            <a:r>
              <a:rPr lang="en-US" sz="2600" dirty="0" smtClean="0"/>
              <a:t> (+)</a:t>
            </a:r>
          </a:p>
          <a:p>
            <a:pPr marL="979488" lvl="2" indent="-273050"/>
            <a:r>
              <a:rPr lang="en-US" sz="2600" dirty="0" smtClean="0"/>
              <a:t>Nonmetals: gain electrons to become anions (–)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15079" y="304800"/>
            <a:ext cx="20249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IONS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47311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685800"/>
            <a:ext cx="3886200" cy="526843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       </a:t>
            </a:r>
            <a:r>
              <a:rPr lang="en-US" sz="4000" dirty="0" smtClean="0"/>
              <a:t>Metals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844901" y="685800"/>
            <a:ext cx="3886200" cy="52684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09538" indent="-39688" algn="ctr">
              <a:buNone/>
            </a:pPr>
            <a:r>
              <a:rPr lang="en-US" sz="4000" dirty="0" smtClean="0"/>
              <a:t>Nonmetals</a:t>
            </a:r>
          </a:p>
          <a:p>
            <a:pPr>
              <a:buNone/>
            </a:pPr>
            <a:endParaRPr lang="en-US" sz="4000" dirty="0" smtClean="0">
              <a:solidFill>
                <a:srgbClr val="BA8F2D"/>
              </a:solidFill>
            </a:endParaRPr>
          </a:p>
          <a:p>
            <a:pPr>
              <a:buNone/>
            </a:pPr>
            <a:endParaRPr lang="en-US" sz="4000" dirty="0" smtClean="0">
              <a:solidFill>
                <a:srgbClr val="BA8F2D"/>
              </a:solidFill>
            </a:endParaRPr>
          </a:p>
          <a:p>
            <a:pPr>
              <a:buNone/>
            </a:pPr>
            <a:endParaRPr lang="en-US" sz="4000" dirty="0" smtClean="0">
              <a:solidFill>
                <a:srgbClr val="BA8F2D"/>
              </a:solidFill>
            </a:endParaRPr>
          </a:p>
          <a:p>
            <a:pPr>
              <a:buNone/>
            </a:pPr>
            <a:endParaRPr lang="en-US" sz="4000" dirty="0" smtClean="0">
              <a:solidFill>
                <a:srgbClr val="BA8F2D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556955" y="1687033"/>
            <a:ext cx="2596445" cy="2057400"/>
            <a:chOff x="5630333" y="2590800"/>
            <a:chExt cx="2596445" cy="2057400"/>
          </a:xfrm>
        </p:grpSpPr>
        <p:grpSp>
          <p:nvGrpSpPr>
            <p:cNvPr id="14" name="Group 13"/>
            <p:cNvGrpSpPr/>
            <p:nvPr/>
          </p:nvGrpSpPr>
          <p:grpSpPr>
            <a:xfrm>
              <a:off x="5799667" y="2700866"/>
              <a:ext cx="2173111" cy="1947334"/>
              <a:chOff x="5799667" y="2700866"/>
              <a:chExt cx="2173111" cy="1947334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5799667" y="2700866"/>
                <a:ext cx="2173111" cy="1947334"/>
                <a:chOff x="5799667" y="2751667"/>
                <a:chExt cx="2173111" cy="1947334"/>
              </a:xfrm>
            </p:grpSpPr>
            <p:sp>
              <p:nvSpPr>
                <p:cNvPr id="5" name="Oval 4"/>
                <p:cNvSpPr/>
                <p:nvPr/>
              </p:nvSpPr>
              <p:spPr>
                <a:xfrm>
                  <a:off x="5799667" y="2751667"/>
                  <a:ext cx="2173111" cy="194733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" name="Straight Connector 6"/>
                <p:cNvCxnSpPr/>
                <p:nvPr/>
              </p:nvCxnSpPr>
              <p:spPr>
                <a:xfrm flipV="1">
                  <a:off x="6364111" y="3344333"/>
                  <a:ext cx="338667" cy="268111"/>
                </a:xfrm>
                <a:prstGeom prst="line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7083778" y="3344333"/>
                  <a:ext cx="423333" cy="268111"/>
                </a:xfrm>
                <a:prstGeom prst="line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16200000" flipH="1">
                  <a:off x="6886222" y="3626554"/>
                  <a:ext cx="211667" cy="183446"/>
                </a:xfrm>
                <a:prstGeom prst="line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10800000">
                  <a:off x="6900333" y="3824111"/>
                  <a:ext cx="183447" cy="1588"/>
                </a:xfrm>
                <a:prstGeom prst="line">
                  <a:avLst/>
                </a:prstGeom>
                <a:ln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Moon 16"/>
                <p:cNvSpPr/>
                <p:nvPr/>
              </p:nvSpPr>
              <p:spPr>
                <a:xfrm rot="5241171">
                  <a:off x="6865944" y="3833560"/>
                  <a:ext cx="181663" cy="680308"/>
                </a:xfrm>
                <a:prstGeom prst="moon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9" name="Straight Connector 18"/>
              <p:cNvCxnSpPr/>
              <p:nvPr/>
            </p:nvCxnSpPr>
            <p:spPr>
              <a:xfrm rot="16200000" flipV="1">
                <a:off x="6507352" y="3717881"/>
                <a:ext cx="210876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 flipH="1" flipV="1">
                <a:off x="6386687" y="3900312"/>
                <a:ext cx="152402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7200716" y="3757969"/>
                <a:ext cx="152402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7353116" y="3910369"/>
                <a:ext cx="152402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5630333" y="2590800"/>
              <a:ext cx="1269999" cy="1998135"/>
              <a:chOff x="5630333" y="2700866"/>
              <a:chExt cx="1269999" cy="1998135"/>
            </a:xfrm>
          </p:grpSpPr>
          <p:cxnSp>
            <p:nvCxnSpPr>
              <p:cNvPr id="29" name="Curved Connector 28"/>
              <p:cNvCxnSpPr>
                <a:stCxn id="5" idx="0"/>
              </p:cNvCxnSpPr>
              <p:nvPr/>
            </p:nvCxnSpPr>
            <p:spPr>
              <a:xfrm rot="16200000" flipH="1" flipV="1">
                <a:off x="5369278" y="3131255"/>
                <a:ext cx="1947334" cy="1086556"/>
              </a:xfrm>
              <a:prstGeom prst="curvedConnector3">
                <a:avLst>
                  <a:gd name="adj1" fmla="val 10725"/>
                </a:avLst>
              </a:prstGeom>
              <a:ln w="76200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urved Connector 33"/>
              <p:cNvCxnSpPr/>
              <p:nvPr/>
            </p:nvCxnSpPr>
            <p:spPr>
              <a:xfrm rot="5400000">
                <a:off x="5284611" y="3097389"/>
                <a:ext cx="1947334" cy="1255890"/>
              </a:xfrm>
              <a:prstGeom prst="curvedConnector3">
                <a:avLst>
                  <a:gd name="adj1" fmla="val 21739"/>
                </a:avLst>
              </a:prstGeom>
              <a:ln w="76200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urved Connector 37"/>
              <p:cNvCxnSpPr/>
              <p:nvPr/>
            </p:nvCxnSpPr>
            <p:spPr>
              <a:xfrm rot="5400000">
                <a:off x="5475110" y="3273778"/>
                <a:ext cx="1947334" cy="903110"/>
              </a:xfrm>
              <a:prstGeom prst="curvedConnector3">
                <a:avLst>
                  <a:gd name="adj1" fmla="val 5072"/>
                </a:avLst>
              </a:prstGeom>
              <a:ln w="76200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 flipH="1">
              <a:off x="6968066" y="2652890"/>
              <a:ext cx="1258712" cy="1947335"/>
              <a:chOff x="5630333" y="2751666"/>
              <a:chExt cx="1269999" cy="1947335"/>
            </a:xfrm>
          </p:grpSpPr>
          <p:cxnSp>
            <p:nvCxnSpPr>
              <p:cNvPr id="43" name="Curved Connector 42"/>
              <p:cNvCxnSpPr/>
              <p:nvPr/>
            </p:nvCxnSpPr>
            <p:spPr>
              <a:xfrm rot="16200000" flipH="1" flipV="1">
                <a:off x="5369278" y="3182056"/>
                <a:ext cx="1947334" cy="1086556"/>
              </a:xfrm>
              <a:prstGeom prst="curvedConnector3">
                <a:avLst>
                  <a:gd name="adj1" fmla="val 10725"/>
                </a:avLst>
              </a:prstGeom>
              <a:ln w="76200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urved Connector 43"/>
              <p:cNvCxnSpPr/>
              <p:nvPr/>
            </p:nvCxnSpPr>
            <p:spPr>
              <a:xfrm rot="5400000">
                <a:off x="5284611" y="3097389"/>
                <a:ext cx="1947334" cy="1255890"/>
              </a:xfrm>
              <a:prstGeom prst="curvedConnector3">
                <a:avLst>
                  <a:gd name="adj1" fmla="val 21739"/>
                </a:avLst>
              </a:prstGeom>
              <a:ln w="76200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urved Connector 44"/>
              <p:cNvCxnSpPr/>
              <p:nvPr/>
            </p:nvCxnSpPr>
            <p:spPr>
              <a:xfrm rot="5400000">
                <a:off x="5475110" y="3273778"/>
                <a:ext cx="1947334" cy="903110"/>
              </a:xfrm>
              <a:prstGeom prst="curvedConnector3">
                <a:avLst>
                  <a:gd name="adj1" fmla="val 5072"/>
                </a:avLst>
              </a:prstGeom>
              <a:ln w="76200" cap="flat" cmpd="sng" algn="ctr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TextBox 46"/>
          <p:cNvSpPr txBox="1"/>
          <p:nvPr/>
        </p:nvSpPr>
        <p:spPr>
          <a:xfrm>
            <a:off x="5181600" y="4114800"/>
            <a:ext cx="3428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/>
              <a:t>Ann </a:t>
            </a:r>
            <a:r>
              <a:rPr lang="en-US" sz="2500" dirty="0"/>
              <a:t>I</a:t>
            </a:r>
            <a:r>
              <a:rPr lang="en-US" sz="2500" dirty="0" smtClean="0"/>
              <a:t>on (ANION)</a:t>
            </a:r>
            <a:endParaRPr lang="en-US" sz="2500" dirty="0"/>
          </a:p>
        </p:txBody>
      </p:sp>
      <p:sp>
        <p:nvSpPr>
          <p:cNvPr id="48" name="TextBox 47"/>
          <p:cNvSpPr txBox="1"/>
          <p:nvPr/>
        </p:nvSpPr>
        <p:spPr>
          <a:xfrm>
            <a:off x="5204613" y="4577743"/>
            <a:ext cx="34059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FFFF00"/>
                </a:solidFill>
              </a:rPr>
              <a:t>She is unhappy and negative.</a:t>
            </a:r>
            <a:endParaRPr lang="en-US" sz="3000" dirty="0">
              <a:solidFill>
                <a:srgbClr val="FFFF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914400" y="1495121"/>
            <a:ext cx="2899734" cy="2249313"/>
            <a:chOff x="1037266" y="2398887"/>
            <a:chExt cx="2899734" cy="2249313"/>
          </a:xfrm>
        </p:grpSpPr>
        <p:grpSp>
          <p:nvGrpSpPr>
            <p:cNvPr id="10" name="Group 9"/>
            <p:cNvGrpSpPr/>
            <p:nvPr/>
          </p:nvGrpSpPr>
          <p:grpSpPr>
            <a:xfrm>
              <a:off x="1037266" y="2398887"/>
              <a:ext cx="2899734" cy="2249313"/>
              <a:chOff x="1037266" y="2398887"/>
              <a:chExt cx="2899734" cy="2249313"/>
            </a:xfrm>
          </p:grpSpPr>
          <p:sp>
            <p:nvSpPr>
              <p:cNvPr id="52" name="Isosceles Triangle 51"/>
              <p:cNvSpPr/>
              <p:nvPr/>
            </p:nvSpPr>
            <p:spPr>
              <a:xfrm rot="1429578">
                <a:off x="2892778" y="2398887"/>
                <a:ext cx="564444" cy="634999"/>
              </a:xfrm>
              <a:prstGeom prst="triangle">
                <a:avLst/>
              </a:prstGeom>
              <a:blipFill rotWithShape="1">
                <a:blip r:embed="rId2"/>
                <a:tile tx="0" ty="0" sx="100000" sy="100000" flip="none" algn="tl"/>
              </a:blipFill>
              <a:ln>
                <a:solidFill>
                  <a:srgbClr val="26262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Isosceles Triangle 52"/>
              <p:cNvSpPr/>
              <p:nvPr/>
            </p:nvSpPr>
            <p:spPr>
              <a:xfrm rot="20232200">
                <a:off x="1497749" y="2427110"/>
                <a:ext cx="564444" cy="634999"/>
              </a:xfrm>
              <a:prstGeom prst="triangle">
                <a:avLst/>
              </a:prstGeom>
              <a:blipFill rotWithShape="1">
                <a:blip r:embed="rId2"/>
                <a:tile tx="0" ty="0" sx="100000" sy="100000" flip="none" algn="tl"/>
              </a:blipFill>
              <a:ln>
                <a:solidFill>
                  <a:srgbClr val="26262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1037266" y="2537181"/>
                <a:ext cx="2899734" cy="2111019"/>
                <a:chOff x="1037266" y="2599272"/>
                <a:chExt cx="2899734" cy="2111019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1397000" y="2762957"/>
                  <a:ext cx="2243667" cy="1947334"/>
                </a:xfrm>
                <a:prstGeom prst="ellipse">
                  <a:avLst/>
                </a:prstGeom>
                <a:blipFill rotWithShape="1">
                  <a:blip r:embed="rId2"/>
                  <a:tile tx="0" ty="0" sx="100000" sy="100000" flip="none" algn="tl"/>
                </a:blipFill>
                <a:ln>
                  <a:solidFill>
                    <a:srgbClr val="262626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Isosceles Triangle 53"/>
                <p:cNvSpPr/>
                <p:nvPr/>
              </p:nvSpPr>
              <p:spPr>
                <a:xfrm rot="19945187" flipH="1">
                  <a:off x="1648619" y="2604372"/>
                  <a:ext cx="332979" cy="432027"/>
                </a:xfrm>
                <a:prstGeom prst="triangle">
                  <a:avLst/>
                </a:prstGeom>
                <a:solidFill>
                  <a:srgbClr val="C433D5"/>
                </a:solidFill>
                <a:ln>
                  <a:solidFill>
                    <a:srgbClr val="474747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Isosceles Triangle 54"/>
                <p:cNvSpPr/>
                <p:nvPr/>
              </p:nvSpPr>
              <p:spPr>
                <a:xfrm rot="1605851" flipH="1">
                  <a:off x="2970623" y="2599272"/>
                  <a:ext cx="304415" cy="394019"/>
                </a:xfrm>
                <a:prstGeom prst="triangle">
                  <a:avLst/>
                </a:prstGeom>
                <a:solidFill>
                  <a:srgbClr val="C433D5"/>
                </a:solidFill>
                <a:ln>
                  <a:solidFill>
                    <a:srgbClr val="474747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Plus 55"/>
                <p:cNvSpPr/>
                <p:nvPr/>
              </p:nvSpPr>
              <p:spPr>
                <a:xfrm>
                  <a:off x="2673593" y="3275007"/>
                  <a:ext cx="449237" cy="338229"/>
                </a:xfrm>
                <a:prstGeom prst="mathPlus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Plus 56"/>
                <p:cNvSpPr/>
                <p:nvPr/>
              </p:nvSpPr>
              <p:spPr>
                <a:xfrm>
                  <a:off x="1938548" y="3275007"/>
                  <a:ext cx="449237" cy="338229"/>
                </a:xfrm>
                <a:prstGeom prst="mathPlus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Isosceles Triangle 58"/>
                <p:cNvSpPr/>
                <p:nvPr/>
              </p:nvSpPr>
              <p:spPr>
                <a:xfrm rot="10800000">
                  <a:off x="2337781" y="3858606"/>
                  <a:ext cx="370828" cy="180144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0" name="Group 69"/>
                <p:cNvGrpSpPr/>
                <p:nvPr/>
              </p:nvGrpSpPr>
              <p:grpSpPr>
                <a:xfrm>
                  <a:off x="2788571" y="3612443"/>
                  <a:ext cx="1148429" cy="454826"/>
                  <a:chOff x="2788571" y="3612443"/>
                  <a:chExt cx="1148429" cy="454826"/>
                </a:xfrm>
              </p:grpSpPr>
              <p:cxnSp>
                <p:nvCxnSpPr>
                  <p:cNvPr id="61" name="Straight Connector 60"/>
                  <p:cNvCxnSpPr/>
                  <p:nvPr/>
                </p:nvCxnSpPr>
                <p:spPr>
                  <a:xfrm flipV="1">
                    <a:off x="2788571" y="3612443"/>
                    <a:ext cx="1148429" cy="246163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>
                    <a:off x="2788571" y="3858606"/>
                    <a:ext cx="1148429" cy="1588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>
                    <a:off x="2898212" y="3858606"/>
                    <a:ext cx="1038788" cy="208663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1" name="Group 70"/>
                <p:cNvGrpSpPr/>
                <p:nvPr/>
              </p:nvGrpSpPr>
              <p:grpSpPr>
                <a:xfrm rot="10800000">
                  <a:off x="1037266" y="3685566"/>
                  <a:ext cx="1148429" cy="454826"/>
                  <a:chOff x="2788571" y="3612443"/>
                  <a:chExt cx="1148429" cy="454826"/>
                </a:xfrm>
              </p:grpSpPr>
              <p:cxnSp>
                <p:nvCxnSpPr>
                  <p:cNvPr id="72" name="Straight Connector 71"/>
                  <p:cNvCxnSpPr/>
                  <p:nvPr/>
                </p:nvCxnSpPr>
                <p:spPr>
                  <a:xfrm flipV="1">
                    <a:off x="2788571" y="3612443"/>
                    <a:ext cx="1148429" cy="246163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>
                    <a:off x="2788571" y="3858606"/>
                    <a:ext cx="1148429" cy="1588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>
                    <a:off x="2898212" y="3858606"/>
                    <a:ext cx="1038788" cy="208663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78" name="Group 77"/>
            <p:cNvGrpSpPr/>
            <p:nvPr/>
          </p:nvGrpSpPr>
          <p:grpSpPr>
            <a:xfrm>
              <a:off x="2107087" y="4216409"/>
              <a:ext cx="856429" cy="141211"/>
              <a:chOff x="1965977" y="4992514"/>
              <a:chExt cx="856429" cy="141211"/>
            </a:xfrm>
            <a:solidFill>
              <a:schemeClr val="bg1"/>
            </a:solidFill>
          </p:grpSpPr>
          <p:sp>
            <p:nvSpPr>
              <p:cNvPr id="75" name="Moon 74"/>
              <p:cNvSpPr/>
              <p:nvPr/>
            </p:nvSpPr>
            <p:spPr>
              <a:xfrm rot="16200000">
                <a:off x="2107687" y="4853625"/>
                <a:ext cx="138390" cy="421809"/>
              </a:xfrm>
              <a:prstGeom prst="moon">
                <a:avLst>
                  <a:gd name="adj" fmla="val 26881"/>
                </a:avLst>
              </a:prstGeom>
              <a:grpFill/>
              <a:ln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Moon 76"/>
              <p:cNvSpPr/>
              <p:nvPr/>
            </p:nvSpPr>
            <p:spPr>
              <a:xfrm rot="16200000">
                <a:off x="2542307" y="4850804"/>
                <a:ext cx="138390" cy="421809"/>
              </a:xfrm>
              <a:prstGeom prst="moon">
                <a:avLst>
                  <a:gd name="adj" fmla="val 26881"/>
                </a:avLst>
              </a:prstGeom>
              <a:grpFill/>
              <a:ln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9" name="TextBox 78"/>
          <p:cNvSpPr txBox="1"/>
          <p:nvPr/>
        </p:nvSpPr>
        <p:spPr>
          <a:xfrm>
            <a:off x="961067" y="4150548"/>
            <a:ext cx="30013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/>
              <a:t>Cat Ion (CATION)</a:t>
            </a:r>
            <a:endParaRPr lang="en-US" sz="2500" dirty="0"/>
          </a:p>
        </p:txBody>
      </p:sp>
      <p:sp>
        <p:nvSpPr>
          <p:cNvPr id="80" name="TextBox 79"/>
          <p:cNvSpPr txBox="1"/>
          <p:nvPr/>
        </p:nvSpPr>
        <p:spPr>
          <a:xfrm>
            <a:off x="685800" y="4627602"/>
            <a:ext cx="36162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FFFF00"/>
                </a:solidFill>
              </a:rPr>
              <a:t>He’s a “plussy” cat!</a:t>
            </a:r>
            <a:endParaRPr lang="en-US" sz="3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79" grpId="0"/>
      <p:bldP spid="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8130"/>
            <a:ext cx="7772400" cy="4486870"/>
          </a:xfrm>
        </p:spPr>
        <p:txBody>
          <a:bodyPr>
            <a:noAutofit/>
          </a:bodyPr>
          <a:lstStyle/>
          <a:p>
            <a:r>
              <a:rPr lang="en-US" sz="2600" dirty="0" smtClean="0"/>
              <a:t>Write the electron configuration notation for potassium. Circle the valence electrons.</a:t>
            </a:r>
          </a:p>
          <a:p>
            <a:pPr marL="919163" lvl="1" indent="0">
              <a:buNone/>
            </a:pPr>
            <a:r>
              <a:rPr lang="en-US" sz="3000" dirty="0" smtClean="0"/>
              <a:t>1s</a:t>
            </a:r>
            <a:r>
              <a:rPr lang="en-US" sz="3000" baseline="30000" dirty="0"/>
              <a:t>2</a:t>
            </a:r>
            <a:r>
              <a:rPr lang="en-US" sz="3000" dirty="0" smtClean="0"/>
              <a:t>2s</a:t>
            </a:r>
            <a:r>
              <a:rPr lang="en-US" sz="3000" baseline="30000" dirty="0"/>
              <a:t>2</a:t>
            </a:r>
            <a:r>
              <a:rPr lang="en-US" sz="3000" dirty="0" smtClean="0"/>
              <a:t>2p</a:t>
            </a:r>
            <a:r>
              <a:rPr lang="en-US" sz="3000" baseline="30000" dirty="0"/>
              <a:t>6</a:t>
            </a:r>
            <a:r>
              <a:rPr lang="en-US" sz="3000" dirty="0" smtClean="0"/>
              <a:t>3s</a:t>
            </a:r>
            <a:r>
              <a:rPr lang="en-US" sz="3000" baseline="30000" dirty="0"/>
              <a:t>2</a:t>
            </a:r>
            <a:r>
              <a:rPr lang="en-US" sz="3000" dirty="0" smtClean="0"/>
              <a:t>3p</a:t>
            </a:r>
            <a:r>
              <a:rPr lang="en-US" sz="3000" baseline="30000" dirty="0"/>
              <a:t>6</a:t>
            </a:r>
            <a:r>
              <a:rPr lang="en-US" sz="3000" dirty="0" smtClean="0"/>
              <a:t>4s</a:t>
            </a:r>
            <a:r>
              <a:rPr lang="en-US" sz="3000" baseline="30000" dirty="0"/>
              <a:t>1</a:t>
            </a:r>
          </a:p>
          <a:p>
            <a:r>
              <a:rPr lang="en-US" sz="2600" dirty="0" smtClean="0"/>
              <a:t>Write the electron configuration notation for a potassium ion.</a:t>
            </a:r>
          </a:p>
          <a:p>
            <a:pPr marL="914400" lvl="1" indent="0">
              <a:buNone/>
            </a:pPr>
            <a:r>
              <a:rPr lang="en-US" sz="3000" dirty="0" smtClean="0"/>
              <a:t>1s</a:t>
            </a:r>
            <a:r>
              <a:rPr lang="en-US" sz="3000" baseline="30000" dirty="0"/>
              <a:t>2</a:t>
            </a:r>
            <a:r>
              <a:rPr lang="en-US" sz="3000" dirty="0" smtClean="0"/>
              <a:t>2s</a:t>
            </a:r>
            <a:r>
              <a:rPr lang="en-US" sz="3000" baseline="30000" dirty="0"/>
              <a:t>2</a:t>
            </a:r>
            <a:r>
              <a:rPr lang="en-US" sz="3000" dirty="0" smtClean="0"/>
              <a:t>2p</a:t>
            </a:r>
            <a:r>
              <a:rPr lang="en-US" sz="3000" baseline="30000" dirty="0"/>
              <a:t>6</a:t>
            </a:r>
            <a:r>
              <a:rPr lang="en-US" sz="3000" dirty="0" smtClean="0"/>
              <a:t>3s</a:t>
            </a:r>
            <a:r>
              <a:rPr lang="en-US" sz="3000" baseline="30000" dirty="0"/>
              <a:t>2</a:t>
            </a:r>
            <a:r>
              <a:rPr lang="en-US" sz="3000" dirty="0" smtClean="0"/>
              <a:t>3p</a:t>
            </a:r>
            <a:r>
              <a:rPr lang="en-US" sz="3000" baseline="30000" dirty="0"/>
              <a:t>6</a:t>
            </a:r>
          </a:p>
          <a:p>
            <a:r>
              <a:rPr lang="en-US" sz="2600" dirty="0" smtClean="0"/>
              <a:t>Write the electron configuration notation for a neutral argon atom.</a:t>
            </a:r>
          </a:p>
          <a:p>
            <a:pPr marL="919163" lvl="1" indent="0">
              <a:buNone/>
            </a:pPr>
            <a:r>
              <a:rPr lang="en-US" sz="3000" dirty="0" smtClean="0"/>
              <a:t>1s</a:t>
            </a:r>
            <a:r>
              <a:rPr lang="en-US" sz="3000" baseline="30000" dirty="0"/>
              <a:t>2</a:t>
            </a:r>
            <a:r>
              <a:rPr lang="en-US" sz="3000" dirty="0" smtClean="0"/>
              <a:t>2s</a:t>
            </a:r>
            <a:r>
              <a:rPr lang="en-US" sz="3000" baseline="30000" dirty="0"/>
              <a:t>2</a:t>
            </a:r>
            <a:r>
              <a:rPr lang="en-US" sz="3000" dirty="0" smtClean="0"/>
              <a:t>2p</a:t>
            </a:r>
            <a:r>
              <a:rPr lang="en-US" sz="3000" baseline="30000" dirty="0"/>
              <a:t>6</a:t>
            </a:r>
            <a:r>
              <a:rPr lang="en-US" sz="3000" dirty="0" smtClean="0"/>
              <a:t>3s</a:t>
            </a:r>
            <a:r>
              <a:rPr lang="en-US" sz="3000" baseline="30000" dirty="0"/>
              <a:t>2</a:t>
            </a:r>
            <a:r>
              <a:rPr lang="en-US" sz="3000" dirty="0" smtClean="0"/>
              <a:t>3p</a:t>
            </a:r>
            <a:r>
              <a:rPr lang="en-US" sz="3000" baseline="30000" dirty="0" smtClean="0"/>
              <a:t>6</a:t>
            </a:r>
            <a:endParaRPr lang="en-US" sz="3000" baseline="30000" dirty="0"/>
          </a:p>
        </p:txBody>
      </p:sp>
      <p:sp>
        <p:nvSpPr>
          <p:cNvPr id="4" name="Rectangle 3"/>
          <p:cNvSpPr/>
          <p:nvPr/>
        </p:nvSpPr>
        <p:spPr>
          <a:xfrm>
            <a:off x="3615079" y="304800"/>
            <a:ext cx="20249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IONS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4038600" y="2133600"/>
            <a:ext cx="533400" cy="4572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0" y="3048000"/>
            <a:ext cx="320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FF00"/>
                </a:solidFill>
              </a:rPr>
              <a:t>Potassium is a metal.</a:t>
            </a:r>
            <a:endParaRPr lang="en-US" sz="2600" dirty="0">
              <a:solidFill>
                <a:srgbClr val="FFFF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971800" y="3505200"/>
            <a:ext cx="1100479" cy="6096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71800" y="4953000"/>
            <a:ext cx="1112293" cy="6096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01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47800"/>
            <a:ext cx="5486400" cy="3733800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en-US" sz="3200" dirty="0" smtClean="0"/>
              <a:t>Atoms tend to gain, lose, or share electrons to acquire a full set of eight valence electrons. First </a:t>
            </a:r>
            <a:r>
              <a:rPr lang="en-US" sz="3200" dirty="0" smtClean="0"/>
              <a:t>energy level is complete </a:t>
            </a:r>
            <a:r>
              <a:rPr lang="en-US" sz="3200" dirty="0" smtClean="0"/>
              <a:t>with two valence electrons.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09156" y="304800"/>
            <a:ext cx="4836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OCTET RULE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78265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162" y="1447800"/>
            <a:ext cx="8079438" cy="4419600"/>
          </a:xfrm>
        </p:spPr>
        <p:txBody>
          <a:bodyPr>
            <a:noAutofit/>
          </a:bodyPr>
          <a:lstStyle/>
          <a:p>
            <a:pPr marL="463550" indent="-393700"/>
            <a:r>
              <a:rPr lang="en-US" sz="3200" dirty="0" smtClean="0"/>
              <a:t>Definition:  </a:t>
            </a:r>
            <a:r>
              <a:rPr lang="en-US" sz="3200" dirty="0" smtClean="0"/>
              <a:t>positive </a:t>
            </a:r>
            <a:r>
              <a:rPr lang="en-US" sz="3200" dirty="0" smtClean="0"/>
              <a:t>or negative charge of </a:t>
            </a:r>
            <a:r>
              <a:rPr lang="en-US" sz="3200" dirty="0" smtClean="0"/>
              <a:t>monatomic ion</a:t>
            </a:r>
            <a:endParaRPr lang="en-US" sz="3200" dirty="0" smtClean="0"/>
          </a:p>
          <a:p>
            <a:pPr marL="463550" indent="-393700"/>
            <a:r>
              <a:rPr lang="en-US" sz="3200" dirty="0" smtClean="0"/>
              <a:t>It equals the number of electrons transferred when an atom forms its </a:t>
            </a:r>
            <a:r>
              <a:rPr lang="en-US" sz="3200" dirty="0" smtClean="0"/>
              <a:t>ion</a:t>
            </a:r>
            <a:endParaRPr lang="en-US" sz="3200" dirty="0" smtClean="0"/>
          </a:p>
          <a:p>
            <a:pPr marL="804863" lvl="2" indent="-341313"/>
            <a:r>
              <a:rPr lang="en-US" sz="2800" dirty="0" smtClean="0"/>
              <a:t>Predicted by </a:t>
            </a:r>
            <a:r>
              <a:rPr lang="en-US" sz="2800" dirty="0" smtClean="0"/>
              <a:t>group </a:t>
            </a:r>
            <a:r>
              <a:rPr lang="en-US" sz="2800" dirty="0" smtClean="0"/>
              <a:t>of an element</a:t>
            </a:r>
          </a:p>
          <a:p>
            <a:pPr marL="804863" lvl="1" indent="-341313"/>
            <a:r>
              <a:rPr lang="en-US" sz="2800" dirty="0" smtClean="0"/>
              <a:t>+ when electrons are lost</a:t>
            </a:r>
            <a:endParaRPr lang="en-US" sz="2800" dirty="0"/>
          </a:p>
          <a:p>
            <a:pPr marL="804863" lvl="1" indent="-341313"/>
            <a:r>
              <a:rPr lang="en-US" sz="2800" dirty="0" smtClean="0"/>
              <a:t>– when electrons are gained</a:t>
            </a:r>
          </a:p>
          <a:p>
            <a:pPr marL="804863" lvl="1" indent="-341313"/>
            <a:r>
              <a:rPr lang="en-US" sz="2800" dirty="0" smtClean="0"/>
              <a:t>Written above group number on periodic table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1162" y="304800"/>
            <a:ext cx="81927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OXIDATION NUMBERS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09906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2074</TotalTime>
  <Words>1352</Words>
  <Application>Microsoft Office PowerPoint</Application>
  <PresentationFormat>On-screen Show (4:3)</PresentationFormat>
  <Paragraphs>194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Urban Pop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trends</dc:title>
  <dc:creator>e200801253</dc:creator>
  <cp:lastModifiedBy>Pickett, Vanessa</cp:lastModifiedBy>
  <cp:revision>65</cp:revision>
  <dcterms:created xsi:type="dcterms:W3CDTF">2011-10-21T18:19:13Z</dcterms:created>
  <dcterms:modified xsi:type="dcterms:W3CDTF">2013-10-22T18:57:45Z</dcterms:modified>
</cp:coreProperties>
</file>