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314" r:id="rId7"/>
    <p:sldId id="309" r:id="rId8"/>
    <p:sldId id="262" r:id="rId9"/>
    <p:sldId id="263" r:id="rId10"/>
    <p:sldId id="264" r:id="rId11"/>
    <p:sldId id="265" r:id="rId12"/>
    <p:sldId id="266" r:id="rId13"/>
    <p:sldId id="315" r:id="rId14"/>
    <p:sldId id="316" r:id="rId15"/>
    <p:sldId id="317" r:id="rId16"/>
    <p:sldId id="267" r:id="rId17"/>
    <p:sldId id="326" r:id="rId18"/>
    <p:sldId id="269" r:id="rId19"/>
    <p:sldId id="308" r:id="rId20"/>
    <p:sldId id="292" r:id="rId21"/>
    <p:sldId id="268" r:id="rId22"/>
    <p:sldId id="278" r:id="rId23"/>
    <p:sldId id="270" r:id="rId24"/>
    <p:sldId id="286" r:id="rId25"/>
    <p:sldId id="287" r:id="rId26"/>
    <p:sldId id="271" r:id="rId27"/>
    <p:sldId id="273" r:id="rId28"/>
    <p:sldId id="288" r:id="rId29"/>
    <p:sldId id="280" r:id="rId30"/>
    <p:sldId id="274" r:id="rId31"/>
    <p:sldId id="276" r:id="rId32"/>
    <p:sldId id="277" r:id="rId33"/>
    <p:sldId id="318" r:id="rId34"/>
    <p:sldId id="319" r:id="rId35"/>
    <p:sldId id="320" r:id="rId36"/>
    <p:sldId id="321" r:id="rId37"/>
    <p:sldId id="272" r:id="rId38"/>
    <p:sldId id="289" r:id="rId39"/>
    <p:sldId id="281" r:id="rId40"/>
    <p:sldId id="290" r:id="rId41"/>
    <p:sldId id="291" r:id="rId42"/>
    <p:sldId id="282" r:id="rId43"/>
    <p:sldId id="283" r:id="rId44"/>
    <p:sldId id="284" r:id="rId45"/>
    <p:sldId id="323" r:id="rId46"/>
    <p:sldId id="285" r:id="rId47"/>
    <p:sldId id="324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25" r:id="rId59"/>
    <p:sldId id="304" r:id="rId60"/>
    <p:sldId id="327" r:id="rId61"/>
    <p:sldId id="322" r:id="rId62"/>
    <p:sldId id="306" r:id="rId63"/>
    <p:sldId id="307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11/24/2013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11/24/2013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://www.avon-chemistry.com/ch9_chart1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6 </a:t>
            </a:r>
          </a:p>
          <a:p>
            <a:r>
              <a:rPr lang="en-US" dirty="0" smtClean="0"/>
              <a:t>Chapter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Skeleton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chemical formulas</a:t>
            </a:r>
            <a:r>
              <a:rPr lang="en-US" dirty="0" smtClean="0"/>
              <a:t> rather than words to indicate reactants and products.</a:t>
            </a:r>
          </a:p>
          <a:p>
            <a:pPr lvl="1"/>
            <a:r>
              <a:rPr lang="en-US" dirty="0" smtClean="0"/>
              <a:t>Magnesium ribbon reacts with oxygen in the air to produce magnesium oxide.</a:t>
            </a:r>
            <a:endParaRPr lang="en-US" dirty="0"/>
          </a:p>
          <a:p>
            <a:pPr marL="457200" lvl="1" indent="0"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Mg (s) + O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(g)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MgO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(s)</a:t>
            </a:r>
            <a:endParaRPr lang="en-US" baseline="-250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75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Skeleton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chemical formulas</a:t>
            </a:r>
            <a:r>
              <a:rPr lang="en-US" dirty="0" smtClean="0"/>
              <a:t> rather than words to indicate reactants and products.</a:t>
            </a:r>
          </a:p>
          <a:p>
            <a:pPr lvl="1"/>
            <a:r>
              <a:rPr lang="en-US" dirty="0"/>
              <a:t>Hydrogen and oxygen gases combine to form water.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(g) + O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(g)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H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 (l)</a:t>
            </a:r>
            <a:endParaRPr lang="en-US" baseline="-250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94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Reflect the Law of Conservation of Mass.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number of atoms of an element on one  side of the equation must equal the number of atoms of that element on the other side of the equation.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3962400"/>
            <a:ext cx="2777383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79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Carbonic acid decomposes to produce water and carbon dioxide gas.</a:t>
            </a:r>
          </a:p>
          <a:p>
            <a:pPr marL="6350" lvl="1" indent="0" algn="ctr">
              <a:buNone/>
            </a:pPr>
            <a:r>
              <a:rPr lang="en-US" sz="3000" dirty="0" smtClean="0"/>
              <a:t>____ H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CO</a:t>
            </a:r>
            <a:r>
              <a:rPr lang="en-US" sz="3000" baseline="-25000" dirty="0" smtClean="0"/>
              <a:t>3</a:t>
            </a:r>
            <a:r>
              <a:rPr lang="en-US" sz="3000" dirty="0" smtClean="0"/>
              <a:t> </a:t>
            </a:r>
            <a:r>
              <a:rPr lang="en-US" sz="3000" dirty="0"/>
              <a:t>(</a:t>
            </a:r>
            <a:r>
              <a:rPr lang="en-US" sz="3000" dirty="0" err="1"/>
              <a:t>aq</a:t>
            </a:r>
            <a:r>
              <a:rPr lang="en-US" sz="3000" dirty="0"/>
              <a:t>) </a:t>
            </a:r>
            <a:r>
              <a:rPr lang="en-US" sz="3000" dirty="0">
                <a:latin typeface="Times New Roman"/>
                <a:cs typeface="Times New Roman"/>
              </a:rPr>
              <a:t>→</a:t>
            </a:r>
            <a:r>
              <a:rPr lang="en-US" sz="3000" dirty="0"/>
              <a:t> </a:t>
            </a:r>
            <a:r>
              <a:rPr lang="en-US" sz="3000" dirty="0" smtClean="0"/>
              <a:t>____ H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O </a:t>
            </a:r>
            <a:r>
              <a:rPr lang="en-US" sz="3000" dirty="0"/>
              <a:t>(l) + </a:t>
            </a:r>
            <a:r>
              <a:rPr lang="en-US" sz="3000" dirty="0" smtClean="0"/>
              <a:t>____ CO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(g)</a:t>
            </a:r>
          </a:p>
          <a:p>
            <a:pPr marL="463550" indent="-354013"/>
            <a:r>
              <a:rPr lang="en-US" sz="3400" dirty="0" smtClean="0"/>
              <a:t>Balanced:</a:t>
            </a:r>
            <a:endParaRPr lang="en-US" sz="3400" dirty="0"/>
          </a:p>
          <a:p>
            <a:pPr marL="118872" indent="0" algn="ctr"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</a:t>
            </a:r>
            <a:r>
              <a:rPr lang="en-US" dirty="0">
                <a:latin typeface="Times New Roman"/>
                <a:cs typeface="Times New Roman"/>
              </a:rPr>
              <a:t>→</a:t>
            </a:r>
            <a:r>
              <a:rPr lang="en-US" dirty="0"/>
              <a:t>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/>
              <a:t>(l) +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(g</a:t>
            </a:r>
            <a:r>
              <a:rPr lang="en-US" dirty="0"/>
              <a:t>)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3962400"/>
            <a:ext cx="2777383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2768025"/>
            <a:ext cx="68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(1)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2768025"/>
            <a:ext cx="68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(1)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799" y="2768025"/>
            <a:ext cx="68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(1)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Magnesium ribbon reacts with oxygen in the air to produce magnesium oxide.</a:t>
            </a:r>
          </a:p>
          <a:p>
            <a:pPr marL="6350" lvl="1" indent="0" algn="ctr">
              <a:buNone/>
            </a:pPr>
            <a:r>
              <a:rPr lang="en-US" sz="3000" dirty="0" smtClean="0"/>
              <a:t>____ Mg (s) + ____ O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(g) </a:t>
            </a:r>
            <a:r>
              <a:rPr lang="en-US" sz="3000" dirty="0" smtClean="0">
                <a:latin typeface="Times New Roman"/>
                <a:cs typeface="Times New Roman"/>
              </a:rPr>
              <a:t>→</a:t>
            </a:r>
            <a:r>
              <a:rPr lang="en-US" sz="3000" dirty="0" smtClean="0"/>
              <a:t> ____ </a:t>
            </a:r>
            <a:r>
              <a:rPr lang="en-US" sz="3000" dirty="0" err="1" smtClean="0"/>
              <a:t>MgO</a:t>
            </a:r>
            <a:r>
              <a:rPr lang="en-US" sz="3000" dirty="0" smtClean="0"/>
              <a:t> (s)</a:t>
            </a:r>
          </a:p>
          <a:p>
            <a:pPr marL="457200" indent="-347663"/>
            <a:r>
              <a:rPr lang="en-US" sz="3400" dirty="0" smtClean="0"/>
              <a:t>Balanced:</a:t>
            </a:r>
          </a:p>
          <a:p>
            <a:pPr marL="109537" lvl="1" indent="0" algn="ctr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en-US" sz="3000" dirty="0" smtClean="0"/>
              <a:t>2Mg </a:t>
            </a:r>
            <a:r>
              <a:rPr lang="en-US" sz="3000" dirty="0"/>
              <a:t>(s) + </a:t>
            </a:r>
            <a:r>
              <a:rPr lang="en-US" sz="3000" dirty="0" smtClean="0"/>
              <a:t>O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</a:t>
            </a:r>
            <a:r>
              <a:rPr lang="en-US" sz="3000" dirty="0"/>
              <a:t>(g) </a:t>
            </a:r>
            <a:r>
              <a:rPr lang="en-US" sz="3000" dirty="0">
                <a:latin typeface="Times New Roman"/>
                <a:cs typeface="Times New Roman"/>
              </a:rPr>
              <a:t>→</a:t>
            </a:r>
            <a:r>
              <a:rPr lang="en-US" sz="3000" dirty="0"/>
              <a:t> </a:t>
            </a:r>
            <a:r>
              <a:rPr lang="en-US" sz="3000" dirty="0" smtClean="0"/>
              <a:t>2MgO </a:t>
            </a:r>
            <a:r>
              <a:rPr lang="en-US" sz="3000" dirty="0"/>
              <a:t>(s)</a:t>
            </a:r>
          </a:p>
          <a:p>
            <a:pPr marL="457200" indent="-347663"/>
            <a:endParaRPr lang="en-US" sz="3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3962400"/>
            <a:ext cx="2777383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4999" y="2819400"/>
            <a:ext cx="68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844225"/>
            <a:ext cx="68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2819400"/>
            <a:ext cx="68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(1)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9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Hydrogen and oxygen gases combine to form water.</a:t>
            </a:r>
          </a:p>
          <a:p>
            <a:pPr marL="6350" lvl="1" indent="0" algn="ctr">
              <a:buNone/>
            </a:pPr>
            <a:r>
              <a:rPr lang="en-US" sz="3000" dirty="0" smtClean="0"/>
              <a:t>____ H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</a:t>
            </a:r>
            <a:r>
              <a:rPr lang="en-US" sz="3000" dirty="0"/>
              <a:t>(g) + </a:t>
            </a:r>
            <a:r>
              <a:rPr lang="en-US" sz="3000" dirty="0" smtClean="0"/>
              <a:t>____ O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</a:t>
            </a:r>
            <a:r>
              <a:rPr lang="en-US" sz="3000" dirty="0"/>
              <a:t>(g) </a:t>
            </a:r>
            <a:r>
              <a:rPr lang="en-US" sz="3000" dirty="0">
                <a:latin typeface="Times New Roman"/>
                <a:cs typeface="Times New Roman"/>
              </a:rPr>
              <a:t>→</a:t>
            </a:r>
            <a:r>
              <a:rPr lang="en-US" sz="3000" dirty="0"/>
              <a:t> </a:t>
            </a:r>
            <a:r>
              <a:rPr lang="en-US" sz="3000" dirty="0" smtClean="0"/>
              <a:t>____ H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O </a:t>
            </a:r>
            <a:r>
              <a:rPr lang="en-US" sz="3000" dirty="0"/>
              <a:t>(l</a:t>
            </a:r>
            <a:r>
              <a:rPr lang="en-US" sz="3000" dirty="0" smtClean="0"/>
              <a:t>)</a:t>
            </a:r>
          </a:p>
          <a:p>
            <a:pPr marL="457200" indent="-347663"/>
            <a:r>
              <a:rPr lang="en-US" sz="3400" dirty="0" smtClean="0"/>
              <a:t>Balanced:</a:t>
            </a:r>
          </a:p>
          <a:p>
            <a:pPr marL="109537" lvl="1" indent="0" algn="ctr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en-US" sz="3000" dirty="0" smtClean="0"/>
              <a:t>2H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</a:t>
            </a:r>
            <a:r>
              <a:rPr lang="en-US" sz="3000" dirty="0"/>
              <a:t>(g) + </a:t>
            </a:r>
            <a:r>
              <a:rPr lang="en-US" sz="3000" dirty="0" smtClean="0"/>
              <a:t>O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</a:t>
            </a:r>
            <a:r>
              <a:rPr lang="en-US" sz="3000" dirty="0"/>
              <a:t>(g) </a:t>
            </a:r>
            <a:r>
              <a:rPr lang="en-US" sz="3000" dirty="0">
                <a:latin typeface="Times New Roman"/>
                <a:cs typeface="Times New Roman"/>
              </a:rPr>
              <a:t>→</a:t>
            </a:r>
            <a:r>
              <a:rPr lang="en-US" sz="3000" dirty="0"/>
              <a:t> </a:t>
            </a:r>
            <a:r>
              <a:rPr lang="en-US" sz="3000" dirty="0" smtClean="0"/>
              <a:t>2H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O </a:t>
            </a:r>
            <a:r>
              <a:rPr lang="en-US" sz="3000" dirty="0"/>
              <a:t>(l)</a:t>
            </a:r>
          </a:p>
          <a:p>
            <a:pPr marL="109537" indent="0">
              <a:buNone/>
            </a:pPr>
            <a:endParaRPr lang="en-US" sz="3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3962400"/>
            <a:ext cx="2777383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199" y="2819400"/>
            <a:ext cx="68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2813713"/>
            <a:ext cx="68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2791909"/>
            <a:ext cx="68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(1)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Whole numbers written to the lower right of element symbols in chemical formulas</a:t>
            </a:r>
          </a:p>
          <a:p>
            <a:r>
              <a:rPr lang="en-US" dirty="0" smtClean="0"/>
              <a:t>Indicate the number of atoms/ions present in one particle of a compound</a:t>
            </a:r>
          </a:p>
          <a:p>
            <a:r>
              <a:rPr lang="en-US" dirty="0" smtClean="0"/>
              <a:t>A subscript of 1 is not written.</a:t>
            </a:r>
          </a:p>
          <a:p>
            <a:r>
              <a:rPr lang="en-US" dirty="0" smtClean="0"/>
              <a:t>Once a correct chemical formula is written for a substance, subscripts </a:t>
            </a:r>
            <a:r>
              <a:rPr lang="en-US" dirty="0" smtClean="0">
                <a:solidFill>
                  <a:srgbClr val="0070C0"/>
                </a:solidFill>
              </a:rPr>
              <a:t>cannot</a:t>
            </a:r>
            <a:r>
              <a:rPr lang="en-US" dirty="0" smtClean="0"/>
              <a:t> be changed </a:t>
            </a:r>
          </a:p>
        </p:txBody>
      </p:sp>
    </p:spTree>
    <p:extLst>
      <p:ext uri="{BB962C8B-B14F-4D97-AF65-F5344CB8AC3E}">
        <p14:creationId xmlns:p14="http://schemas.microsoft.com/office/powerpoint/2010/main" val="183932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Coefficients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Whole numbers written in front of chemical formulas in a chemical equation</a:t>
            </a:r>
          </a:p>
          <a:p>
            <a:r>
              <a:rPr lang="en-US" dirty="0" smtClean="0"/>
              <a:t>Describe the lowest whole number ratio of all reactants and products in a reaction</a:t>
            </a:r>
          </a:p>
          <a:p>
            <a:r>
              <a:rPr lang="en-US" dirty="0" smtClean="0"/>
              <a:t>A coefficient of 1 is not written.</a:t>
            </a:r>
          </a:p>
          <a:p>
            <a:r>
              <a:rPr lang="en-US" dirty="0" smtClean="0"/>
              <a:t>Coefficients—</a:t>
            </a:r>
            <a:r>
              <a:rPr lang="en-US" i="1" dirty="0" smtClean="0">
                <a:solidFill>
                  <a:srgbClr val="0070C0"/>
                </a:solidFill>
              </a:rPr>
              <a:t>not subscripts</a:t>
            </a:r>
            <a:r>
              <a:rPr lang="en-US" dirty="0" smtClean="0"/>
              <a:t>—are changed to balance equations.</a:t>
            </a:r>
          </a:p>
        </p:txBody>
      </p:sp>
    </p:spTree>
    <p:extLst>
      <p:ext uri="{BB962C8B-B14F-4D97-AF65-F5344CB8AC3E}">
        <p14:creationId xmlns:p14="http://schemas.microsoft.com/office/powerpoint/2010/main" val="102109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and double-check chemical formulas, then check them again</a:t>
            </a:r>
          </a:p>
          <a:p>
            <a:pPr lvl="1"/>
            <a:r>
              <a:rPr lang="en-US" dirty="0" smtClean="0"/>
              <a:t>Once they are correct, DON’T CHANGE THEM!</a:t>
            </a:r>
          </a:p>
          <a:p>
            <a:r>
              <a:rPr lang="en-US" dirty="0" err="1" smtClean="0"/>
              <a:t>HOBrFINCl</a:t>
            </a:r>
            <a:r>
              <a:rPr lang="en-US" dirty="0" smtClean="0"/>
              <a:t> (diatomic molecules)</a:t>
            </a:r>
          </a:p>
          <a:p>
            <a:r>
              <a:rPr lang="en-US" dirty="0" smtClean="0"/>
              <a:t>When a polyatomic ion appears on both sides of the equation, treat it as one unit rather than separating it into its atoms</a:t>
            </a:r>
          </a:p>
          <a:p>
            <a:r>
              <a:rPr lang="en-US" dirty="0" smtClean="0"/>
              <a:t>Change coefficients—NOT SUBSCRIPTS!</a:t>
            </a:r>
          </a:p>
        </p:txBody>
      </p:sp>
    </p:spTree>
    <p:extLst>
      <p:ext uri="{BB962C8B-B14F-4D97-AF65-F5344CB8AC3E}">
        <p14:creationId xmlns:p14="http://schemas.microsoft.com/office/powerpoint/2010/main" val="316539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Reactions Organizer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by which atoms of one or more substances are rearranged to form different substances</a:t>
            </a:r>
          </a:p>
          <a:p>
            <a:r>
              <a:rPr lang="en-US" dirty="0" smtClean="0"/>
              <a:t>Also known as </a:t>
            </a:r>
            <a:r>
              <a:rPr lang="en-US" i="1" dirty="0" smtClean="0"/>
              <a:t>chemical change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Reactants</a:t>
            </a:r>
            <a:r>
              <a:rPr lang="en-US" dirty="0" smtClean="0"/>
              <a:t> (</a:t>
            </a:r>
            <a:r>
              <a:rPr lang="en-US" i="1" dirty="0" smtClean="0"/>
              <a:t>starting substances</a:t>
            </a:r>
            <a:r>
              <a:rPr lang="en-US" dirty="0" smtClean="0"/>
              <a:t>) react to form </a:t>
            </a:r>
            <a:r>
              <a:rPr lang="en-US" dirty="0" smtClean="0">
                <a:solidFill>
                  <a:srgbClr val="0070C0"/>
                </a:solidFill>
              </a:rPr>
              <a:t>products </a:t>
            </a:r>
            <a:r>
              <a:rPr lang="en-US" dirty="0" smtClean="0"/>
              <a:t>(</a:t>
            </a:r>
            <a:r>
              <a:rPr lang="en-US" i="1" dirty="0" smtClean="0"/>
              <a:t>ending substances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Products have different compositions from reactants</a:t>
            </a:r>
          </a:p>
        </p:txBody>
      </p:sp>
    </p:spTree>
    <p:extLst>
      <p:ext uri="{BB962C8B-B14F-4D97-AF65-F5344CB8AC3E}">
        <p14:creationId xmlns:p14="http://schemas.microsoft.com/office/powerpoint/2010/main" val="57523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Synthesis</a:t>
            </a:r>
          </a:p>
          <a:p>
            <a:r>
              <a:rPr lang="en-US" dirty="0" smtClean="0"/>
              <a:t>Decomposition</a:t>
            </a:r>
          </a:p>
          <a:p>
            <a:r>
              <a:rPr lang="en-US" dirty="0" smtClean="0"/>
              <a:t>Single Replacement</a:t>
            </a:r>
          </a:p>
          <a:p>
            <a:r>
              <a:rPr lang="en-US" dirty="0" smtClean="0"/>
              <a:t>Double Replacement</a:t>
            </a:r>
          </a:p>
          <a:p>
            <a:r>
              <a:rPr lang="en-US" dirty="0" smtClean="0"/>
              <a:t>Combustion</a:t>
            </a:r>
          </a:p>
          <a:p>
            <a:r>
              <a:rPr lang="en-US" dirty="0" smtClean="0"/>
              <a:t>Combustion of Hydrocarbons</a:t>
            </a:r>
          </a:p>
          <a:p>
            <a:r>
              <a:rPr lang="en-US" dirty="0" smtClean="0"/>
              <a:t>Neutralization</a:t>
            </a:r>
          </a:p>
          <a:p>
            <a:r>
              <a:rPr lang="en-US" dirty="0" smtClean="0"/>
              <a:t>Condensation</a:t>
            </a:r>
          </a:p>
          <a:p>
            <a:r>
              <a:rPr lang="en-US" dirty="0" smtClean="0"/>
              <a:t>Photosynthesis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formula—</a:t>
            </a:r>
          </a:p>
          <a:p>
            <a:pPr marL="118872" indent="0" algn="ctr">
              <a:buNone/>
            </a:pPr>
            <a:r>
              <a:rPr lang="en-US" dirty="0" smtClean="0"/>
              <a:t>A + B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AB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 compound is formed between:</a:t>
            </a:r>
          </a:p>
          <a:p>
            <a:pPr lvl="1"/>
            <a:r>
              <a:rPr lang="en-US" dirty="0" smtClean="0"/>
              <a:t>Two elements</a:t>
            </a:r>
          </a:p>
          <a:p>
            <a:pPr lvl="1"/>
            <a:r>
              <a:rPr lang="en-US" dirty="0" smtClean="0"/>
              <a:t>An element and a compound</a:t>
            </a:r>
          </a:p>
          <a:p>
            <a:pPr lvl="1"/>
            <a:r>
              <a:rPr lang="en-US" dirty="0" smtClean="0"/>
              <a:t>Two compounds</a:t>
            </a:r>
          </a:p>
        </p:txBody>
      </p:sp>
    </p:spTree>
    <p:extLst>
      <p:ext uri="{BB962C8B-B14F-4D97-AF65-F5344CB8AC3E}">
        <p14:creationId xmlns:p14="http://schemas.microsoft.com/office/powerpoint/2010/main" val="223138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Synthesis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35" y="1752600"/>
            <a:ext cx="4682637" cy="3895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5867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 smtClean="0"/>
              <a:t>Find two other examples of synthesis reactions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728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06609"/>
          </a:xfrm>
        </p:spPr>
        <p:txBody>
          <a:bodyPr>
            <a:normAutofit/>
          </a:bodyPr>
          <a:lstStyle/>
          <a:p>
            <a:r>
              <a:rPr lang="en-US" dirty="0" smtClean="0"/>
              <a:t>General formula—</a:t>
            </a:r>
          </a:p>
          <a:p>
            <a:pPr marL="118872" indent="0" algn="ctr">
              <a:buNone/>
            </a:pPr>
            <a:r>
              <a:rPr lang="en-US" dirty="0" smtClean="0"/>
              <a:t>AB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A + B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 compound breaks apart to create:</a:t>
            </a:r>
          </a:p>
          <a:p>
            <a:pPr lvl="1"/>
            <a:r>
              <a:rPr lang="en-US" dirty="0" smtClean="0"/>
              <a:t>Two elements</a:t>
            </a:r>
          </a:p>
          <a:p>
            <a:pPr lvl="1"/>
            <a:r>
              <a:rPr lang="en-US" dirty="0" smtClean="0"/>
              <a:t>An element and a compound</a:t>
            </a:r>
          </a:p>
          <a:p>
            <a:pPr lvl="1"/>
            <a:r>
              <a:rPr lang="en-US" dirty="0" smtClean="0"/>
              <a:t>Two or more compounds</a:t>
            </a:r>
          </a:p>
        </p:txBody>
      </p:sp>
    </p:spTree>
    <p:extLst>
      <p:ext uri="{BB962C8B-B14F-4D97-AF65-F5344CB8AC3E}">
        <p14:creationId xmlns:p14="http://schemas.microsoft.com/office/powerpoint/2010/main" val="364817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Decomposition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858"/>
            <a:ext cx="8229600" cy="60173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3048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Example of Decomposition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096000"/>
            <a:ext cx="8001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KClO</a:t>
            </a:r>
            <a:r>
              <a:rPr lang="en-US" sz="3200" baseline="-25000" dirty="0"/>
              <a:t>4</a:t>
            </a:r>
            <a:r>
              <a:rPr lang="en-US" sz="3200" dirty="0" smtClean="0"/>
              <a:t>  </a:t>
            </a:r>
            <a:r>
              <a:rPr lang="en-US" sz="3200" dirty="0" smtClean="0">
                <a:latin typeface="Times New Roman"/>
                <a:cs typeface="Times New Roman"/>
              </a:rPr>
              <a:t>→  </a:t>
            </a:r>
            <a:r>
              <a:rPr lang="en-US" sz="3200" dirty="0" err="1" smtClean="0"/>
              <a:t>KCl</a:t>
            </a:r>
            <a:r>
              <a:rPr lang="en-US" sz="3200" dirty="0" smtClean="0"/>
              <a:t>   +    O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6019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2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75260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829300"/>
            <a:ext cx="914400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3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06609"/>
          </a:xfrm>
        </p:spPr>
        <p:txBody>
          <a:bodyPr>
            <a:normAutofit/>
          </a:bodyPr>
          <a:lstStyle/>
          <a:p>
            <a:r>
              <a:rPr lang="en-US" dirty="0" smtClean="0"/>
              <a:t>Find two other examples of decomposition reactions.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657600"/>
            <a:ext cx="533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Replacement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formula—</a:t>
            </a:r>
          </a:p>
          <a:p>
            <a:pPr marL="118872" indent="0" algn="ctr">
              <a:buNone/>
            </a:pPr>
            <a:r>
              <a:rPr lang="en-US" dirty="0" smtClean="0"/>
              <a:t>A + BC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AC + B</a:t>
            </a:r>
          </a:p>
          <a:p>
            <a:r>
              <a:rPr lang="en-US" dirty="0" smtClean="0"/>
              <a:t>Involves substitution of one element for another in a compound</a:t>
            </a:r>
          </a:p>
          <a:p>
            <a:r>
              <a:rPr lang="en-US" b="1" dirty="0" smtClean="0"/>
              <a:t>Activity series</a:t>
            </a:r>
            <a:r>
              <a:rPr lang="en-US" dirty="0" smtClean="0"/>
              <a:t>: more active elements appear higher in series and will replace less active elements, appearing lower in series (p. 293)</a:t>
            </a:r>
          </a:p>
        </p:txBody>
      </p:sp>
    </p:spTree>
    <p:extLst>
      <p:ext uri="{BB962C8B-B14F-4D97-AF65-F5344CB8AC3E}">
        <p14:creationId xmlns:p14="http://schemas.microsoft.com/office/powerpoint/2010/main" val="193973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Series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086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00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Replacement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 formula—</a:t>
            </a:r>
          </a:p>
          <a:p>
            <a:pPr marL="118872" indent="0" algn="ctr">
              <a:buNone/>
            </a:pPr>
            <a:r>
              <a:rPr lang="en-US" dirty="0" smtClean="0"/>
              <a:t>A + BC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AC + B</a:t>
            </a:r>
          </a:p>
          <a:p>
            <a:r>
              <a:rPr lang="en-US" dirty="0" smtClean="0"/>
              <a:t>Involves substitution of one element for another in a compound</a:t>
            </a:r>
          </a:p>
          <a:p>
            <a:r>
              <a:rPr lang="en-US" b="1" dirty="0" smtClean="0"/>
              <a:t>Activity series</a:t>
            </a:r>
            <a:r>
              <a:rPr lang="en-US" dirty="0" smtClean="0"/>
              <a:t>: more active elements appear higher in series and will replace less active elements, appearing lower in series (p. 293)</a:t>
            </a:r>
          </a:p>
          <a:p>
            <a:r>
              <a:rPr lang="en-US" dirty="0" smtClean="0"/>
              <a:t>AKA single </a:t>
            </a:r>
            <a:r>
              <a:rPr lang="en-US" i="1" dirty="0" smtClean="0"/>
              <a:t>displacement</a:t>
            </a:r>
            <a:r>
              <a:rPr lang="en-US" dirty="0" smtClean="0"/>
              <a:t> reactions</a:t>
            </a:r>
          </a:p>
          <a:p>
            <a:r>
              <a:rPr lang="en-US" dirty="0" smtClean="0"/>
              <a:t>Example</a:t>
            </a:r>
          </a:p>
          <a:p>
            <a:pPr marL="118872" indent="0" algn="ctr">
              <a:buNone/>
            </a:pPr>
            <a:r>
              <a:rPr lang="en-US" dirty="0" smtClean="0"/>
              <a:t>CuSO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 Zn (s)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/>
              <a:t>Cu (s) + ZnSO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166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Single Replacement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8674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US" sz="3000" dirty="0" smtClean="0"/>
              <a:t>Mg (s) +     AgNO</a:t>
            </a:r>
            <a:r>
              <a:rPr lang="en-US" sz="3000" baseline="-25000" dirty="0" smtClean="0"/>
              <a:t>3</a:t>
            </a:r>
            <a:r>
              <a:rPr lang="en-US" sz="3000" dirty="0" smtClean="0"/>
              <a:t> (</a:t>
            </a:r>
            <a:r>
              <a:rPr lang="en-US" sz="3000" dirty="0" err="1" smtClean="0"/>
              <a:t>aq</a:t>
            </a:r>
            <a:r>
              <a:rPr lang="en-US" sz="3000" dirty="0" smtClean="0"/>
              <a:t>)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>
                <a:latin typeface="Times New Roman"/>
                <a:cs typeface="Times New Roman"/>
              </a:rPr>
              <a:t>→ </a:t>
            </a:r>
            <a:r>
              <a:rPr lang="en-US" sz="3000" dirty="0" smtClean="0">
                <a:latin typeface="Times New Roman"/>
                <a:cs typeface="Times New Roman"/>
              </a:rPr>
              <a:t>    </a:t>
            </a:r>
            <a:r>
              <a:rPr lang="en-US" sz="3000" dirty="0" smtClean="0"/>
              <a:t>Ag </a:t>
            </a:r>
            <a:r>
              <a:rPr lang="en-US" sz="3000" dirty="0"/>
              <a:t>(s) + </a:t>
            </a:r>
            <a:r>
              <a:rPr lang="en-US" sz="3000" dirty="0" smtClean="0"/>
              <a:t>    Mg(NO</a:t>
            </a:r>
            <a:r>
              <a:rPr lang="en-US" sz="3000" baseline="-25000" dirty="0" smtClean="0"/>
              <a:t>3</a:t>
            </a:r>
            <a:r>
              <a:rPr lang="en-US" sz="3000" dirty="0" smtClean="0"/>
              <a:t>)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(</a:t>
            </a:r>
            <a:r>
              <a:rPr lang="en-US" sz="3000" dirty="0" err="1" smtClean="0"/>
              <a:t>aq</a:t>
            </a:r>
            <a:r>
              <a:rPr lang="en-US" sz="3000" dirty="0"/>
              <a:t>)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32" y="1871703"/>
            <a:ext cx="6437709" cy="3462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791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2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5791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2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8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2809"/>
          </a:xfrm>
        </p:spPr>
        <p:txBody>
          <a:bodyPr>
            <a:normAutofit/>
          </a:bodyPr>
          <a:lstStyle/>
          <a:p>
            <a:r>
              <a:rPr lang="en-US" dirty="0" smtClean="0"/>
              <a:t>Evidence that chemical reaction has occurred:</a:t>
            </a:r>
          </a:p>
          <a:p>
            <a:pPr lvl="1"/>
            <a:r>
              <a:rPr lang="en-US" dirty="0" smtClean="0"/>
              <a:t>Formation of a GAS</a:t>
            </a:r>
          </a:p>
          <a:p>
            <a:pPr lvl="1"/>
            <a:r>
              <a:rPr lang="en-US" dirty="0" smtClean="0"/>
              <a:t>Formation of a PRECIPITATE</a:t>
            </a:r>
          </a:p>
          <a:p>
            <a:pPr lvl="1"/>
            <a:r>
              <a:rPr lang="en-US" dirty="0" smtClean="0"/>
              <a:t>Change in COLOR</a:t>
            </a:r>
          </a:p>
          <a:p>
            <a:pPr lvl="1"/>
            <a:r>
              <a:rPr lang="en-US" dirty="0" smtClean="0"/>
              <a:t>Change in or production of ODOR</a:t>
            </a:r>
          </a:p>
          <a:p>
            <a:pPr lvl="1"/>
            <a:r>
              <a:rPr lang="en-US" dirty="0" smtClean="0"/>
              <a:t>Change in MAGNETISM</a:t>
            </a:r>
          </a:p>
          <a:p>
            <a:pPr lvl="1"/>
            <a:r>
              <a:rPr lang="en-US" dirty="0" smtClean="0"/>
              <a:t>Change in temperature or ENERGY</a:t>
            </a:r>
          </a:p>
          <a:p>
            <a:pPr lvl="2"/>
            <a:r>
              <a:rPr lang="en-US" dirty="0" smtClean="0"/>
              <a:t>Exothermic: releases energy (</a:t>
            </a:r>
            <a:r>
              <a:rPr lang="en-US" i="1" dirty="0" smtClean="0"/>
              <a:t>temperature increases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Endothermic: absorbs energy (</a:t>
            </a:r>
            <a:r>
              <a:rPr lang="en-US" i="1" dirty="0" smtClean="0"/>
              <a:t>temperature decreases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20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Replacement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 the products.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Ni(NO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+  Mg (s)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endParaRPr lang="en-US" dirty="0" smtClean="0"/>
          </a:p>
          <a:p>
            <a:pPr marL="118872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84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Replacement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 the products.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Ni(NO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+  Mg (s)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/>
              <a:t>Ni (s) + Mg(NO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AlSO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dirty="0" err="1" smtClean="0"/>
              <a:t>Pt</a:t>
            </a:r>
            <a:r>
              <a:rPr lang="en-US" dirty="0" smtClean="0"/>
              <a:t> (s) </a:t>
            </a:r>
            <a:r>
              <a:rPr lang="en-US" dirty="0">
                <a:latin typeface="Times New Roman"/>
                <a:cs typeface="Times New Roman"/>
              </a:rPr>
              <a:t>→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17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Replacement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 the products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Ni(NO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+  Mg (s)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/>
              <a:t>Ni (s) + Mg(NO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AlSO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dirty="0" err="1" smtClean="0"/>
              <a:t>Pt</a:t>
            </a:r>
            <a:r>
              <a:rPr lang="en-US" dirty="0" smtClean="0"/>
              <a:t> (s) </a:t>
            </a:r>
            <a:r>
              <a:rPr lang="en-US" dirty="0">
                <a:latin typeface="Times New Roman"/>
                <a:cs typeface="Times New Roman"/>
              </a:rPr>
              <a:t>→ </a:t>
            </a:r>
            <a:r>
              <a:rPr lang="en-US" dirty="0" smtClean="0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9858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Replacement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 the products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Ni(NO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+  Mg (s)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/>
              <a:t>Ni (s) + Mg(NO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AlSO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dirty="0" err="1" smtClean="0"/>
              <a:t>Pt</a:t>
            </a:r>
            <a:r>
              <a:rPr lang="en-US" dirty="0" smtClean="0"/>
              <a:t> (s) </a:t>
            </a:r>
            <a:r>
              <a:rPr lang="en-US" dirty="0">
                <a:latin typeface="Times New Roman"/>
                <a:cs typeface="Times New Roman"/>
              </a:rPr>
              <a:t>→ </a:t>
            </a:r>
            <a:r>
              <a:rPr lang="en-US" dirty="0" smtClean="0"/>
              <a:t>NR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 (g)  +  KI (</a:t>
            </a:r>
            <a:r>
              <a:rPr lang="en-US" dirty="0" err="1" smtClean="0"/>
              <a:t>aq</a:t>
            </a:r>
            <a:r>
              <a:rPr lang="en-US" dirty="0" smtClean="0"/>
              <a:t>)  </a:t>
            </a:r>
            <a:r>
              <a:rPr lang="en-US" dirty="0">
                <a:latin typeface="Times New Roman"/>
                <a:cs typeface="Times New Roman"/>
              </a:rPr>
              <a:t>→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83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Replacement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 the products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Ni(NO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+  Mg (s)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/>
              <a:t>Ni (s) + Mg(NO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AlSO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dirty="0" err="1" smtClean="0"/>
              <a:t>Pt</a:t>
            </a:r>
            <a:r>
              <a:rPr lang="en-US" dirty="0" smtClean="0"/>
              <a:t> (s) </a:t>
            </a:r>
            <a:r>
              <a:rPr lang="en-US" dirty="0">
                <a:latin typeface="Times New Roman"/>
                <a:cs typeface="Times New Roman"/>
              </a:rPr>
              <a:t>→ </a:t>
            </a:r>
            <a:r>
              <a:rPr lang="en-US" dirty="0" smtClean="0"/>
              <a:t>NR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 (g)  +  KI (</a:t>
            </a:r>
            <a:r>
              <a:rPr lang="en-US" dirty="0" err="1" smtClean="0"/>
              <a:t>aq</a:t>
            </a:r>
            <a:r>
              <a:rPr lang="en-US" dirty="0" smtClean="0"/>
              <a:t>)  </a:t>
            </a:r>
            <a:r>
              <a:rPr lang="en-US" dirty="0" smtClean="0">
                <a:latin typeface="Times New Roman"/>
                <a:cs typeface="Times New Roman"/>
              </a:rPr>
              <a:t>→  </a:t>
            </a:r>
            <a:r>
              <a:rPr lang="en-US" dirty="0" smtClean="0"/>
              <a:t>I</a:t>
            </a:r>
            <a:r>
              <a:rPr lang="en-US" baseline="-25000" dirty="0" smtClean="0"/>
              <a:t>2</a:t>
            </a:r>
            <a:r>
              <a:rPr lang="en-US" dirty="0" smtClean="0"/>
              <a:t> (s)  +  </a:t>
            </a:r>
            <a:r>
              <a:rPr lang="en-US" dirty="0" err="1" smtClean="0"/>
              <a:t>KCl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4724400"/>
            <a:ext cx="15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4724400"/>
            <a:ext cx="15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872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Replacement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 the products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Ni(NO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+  Mg (s)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/>
              <a:t>Ni (s) + Mg(NO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AlSO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dirty="0" err="1" smtClean="0"/>
              <a:t>Pt</a:t>
            </a:r>
            <a:r>
              <a:rPr lang="en-US" dirty="0" smtClean="0"/>
              <a:t> (s) </a:t>
            </a:r>
            <a:r>
              <a:rPr lang="en-US" dirty="0">
                <a:latin typeface="Times New Roman"/>
                <a:cs typeface="Times New Roman"/>
              </a:rPr>
              <a:t>→ </a:t>
            </a:r>
            <a:r>
              <a:rPr lang="en-US" dirty="0" smtClean="0"/>
              <a:t>NR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 (g)  +  KI (</a:t>
            </a:r>
            <a:r>
              <a:rPr lang="en-US" dirty="0" err="1" smtClean="0"/>
              <a:t>aq</a:t>
            </a:r>
            <a:r>
              <a:rPr lang="en-US" dirty="0" smtClean="0"/>
              <a:t>)  </a:t>
            </a:r>
            <a:r>
              <a:rPr lang="en-US" dirty="0" smtClean="0">
                <a:latin typeface="Times New Roman"/>
                <a:cs typeface="Times New Roman"/>
              </a:rPr>
              <a:t>→  </a:t>
            </a:r>
            <a:r>
              <a:rPr lang="en-US" dirty="0" smtClean="0"/>
              <a:t>I</a:t>
            </a:r>
            <a:r>
              <a:rPr lang="en-US" baseline="-25000" dirty="0" smtClean="0"/>
              <a:t>2</a:t>
            </a:r>
            <a:r>
              <a:rPr lang="en-US" dirty="0" smtClean="0"/>
              <a:t> (s)  +  </a:t>
            </a:r>
            <a:r>
              <a:rPr lang="en-US" dirty="0" err="1" smtClean="0"/>
              <a:t>KCl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I</a:t>
            </a:r>
            <a:r>
              <a:rPr lang="en-US" baseline="-25000" dirty="0" smtClean="0"/>
              <a:t>2</a:t>
            </a:r>
            <a:r>
              <a:rPr lang="en-US" dirty="0" smtClean="0"/>
              <a:t> (s)  </a:t>
            </a:r>
            <a:r>
              <a:rPr lang="en-US" dirty="0"/>
              <a:t>+  </a:t>
            </a:r>
            <a:r>
              <a:rPr lang="en-US" dirty="0" err="1" smtClean="0"/>
              <a:t>NaF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 </a:t>
            </a:r>
            <a:r>
              <a:rPr lang="en-US" dirty="0">
                <a:latin typeface="Times New Roman"/>
                <a:cs typeface="Times New Roman"/>
              </a:rPr>
              <a:t>→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029200" y="4724400"/>
            <a:ext cx="15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4724400"/>
            <a:ext cx="15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84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Replacement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 the products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Ni(NO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+  Mg (s)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/>
              <a:t>Ni (s) + Mg(NO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AlSO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dirty="0" err="1" smtClean="0"/>
              <a:t>Pt</a:t>
            </a:r>
            <a:r>
              <a:rPr lang="en-US" dirty="0" smtClean="0"/>
              <a:t> (s)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/>
              <a:t>NR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 (g)  +  KI (</a:t>
            </a:r>
            <a:r>
              <a:rPr lang="en-US" dirty="0" err="1" smtClean="0"/>
              <a:t>aq</a:t>
            </a:r>
            <a:r>
              <a:rPr lang="en-US" dirty="0" smtClean="0"/>
              <a:t>)  </a:t>
            </a:r>
            <a:r>
              <a:rPr lang="en-US" dirty="0" smtClean="0">
                <a:latin typeface="Times New Roman"/>
                <a:cs typeface="Times New Roman"/>
              </a:rPr>
              <a:t>→  </a:t>
            </a:r>
            <a:r>
              <a:rPr lang="en-US" dirty="0" smtClean="0"/>
              <a:t>I</a:t>
            </a:r>
            <a:r>
              <a:rPr lang="en-US" baseline="-25000" dirty="0" smtClean="0"/>
              <a:t>2</a:t>
            </a:r>
            <a:r>
              <a:rPr lang="en-US" dirty="0" smtClean="0"/>
              <a:t> (s)  +  </a:t>
            </a:r>
            <a:r>
              <a:rPr lang="en-US" dirty="0" err="1" smtClean="0"/>
              <a:t>KCl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I</a:t>
            </a:r>
            <a:r>
              <a:rPr lang="en-US" baseline="-25000" dirty="0" smtClean="0"/>
              <a:t>2</a:t>
            </a:r>
            <a:r>
              <a:rPr lang="en-US" dirty="0" smtClean="0"/>
              <a:t> (s)  </a:t>
            </a:r>
            <a:r>
              <a:rPr lang="en-US" dirty="0"/>
              <a:t>+  </a:t>
            </a:r>
            <a:r>
              <a:rPr lang="en-US" dirty="0" err="1" smtClean="0"/>
              <a:t>NaF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/>
              <a:t>NR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029200" y="4724400"/>
            <a:ext cx="15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4724400"/>
            <a:ext cx="15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70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Replacement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5181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 formula—</a:t>
            </a:r>
          </a:p>
          <a:p>
            <a:pPr marL="118872" indent="0" algn="ctr">
              <a:buNone/>
            </a:pPr>
            <a:r>
              <a:rPr lang="en-US" dirty="0" smtClean="0"/>
              <a:t>AB + CD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AD + CB</a:t>
            </a:r>
          </a:p>
          <a:p>
            <a:r>
              <a:rPr lang="en-US" dirty="0" smtClean="0"/>
              <a:t>Two compounds react to form two new compounds by exchanging anions</a:t>
            </a:r>
          </a:p>
          <a:p>
            <a:r>
              <a:rPr lang="en-US" dirty="0" smtClean="0"/>
              <a:t>Reactants are acids or ionic compounds, usually in aqueous solution</a:t>
            </a:r>
          </a:p>
          <a:p>
            <a:r>
              <a:rPr lang="en-US" dirty="0" smtClean="0"/>
              <a:t>Water or gas is produced, or insoluble products precipitate out of solution</a:t>
            </a:r>
          </a:p>
          <a:p>
            <a:r>
              <a:rPr lang="en-US" dirty="0" smtClean="0"/>
              <a:t>AKA double </a:t>
            </a:r>
            <a:r>
              <a:rPr lang="en-US" i="1" dirty="0" smtClean="0"/>
              <a:t>displacement </a:t>
            </a:r>
            <a:r>
              <a:rPr lang="en-US" dirty="0" smtClean="0"/>
              <a:t>reactions</a:t>
            </a:r>
          </a:p>
          <a:p>
            <a:r>
              <a:rPr lang="en-US" dirty="0" smtClean="0"/>
              <a:t>Example</a:t>
            </a:r>
          </a:p>
          <a:p>
            <a:pPr marL="118872" indent="0" algn="ctr">
              <a:buNone/>
            </a:pPr>
            <a:r>
              <a:rPr lang="en-US" dirty="0" err="1" smtClean="0"/>
              <a:t>Ca</a:t>
            </a:r>
            <a:r>
              <a:rPr lang="en-US" dirty="0" smtClean="0"/>
              <a:t>(OH)</a:t>
            </a:r>
            <a:r>
              <a:rPr lang="en-US" baseline="-25000" dirty="0" smtClean="0"/>
              <a:t>2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   </a:t>
            </a:r>
            <a:r>
              <a:rPr lang="en-US" dirty="0" err="1" smtClean="0"/>
              <a:t>HCl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/>
              <a:t>CaCl</a:t>
            </a:r>
            <a:r>
              <a:rPr lang="en-US" baseline="-25000" dirty="0" smtClean="0"/>
              <a:t>2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   H</a:t>
            </a:r>
            <a:r>
              <a:rPr lang="en-US" baseline="-25000" dirty="0" smtClean="0"/>
              <a:t>2</a:t>
            </a:r>
            <a:r>
              <a:rPr lang="en-US" dirty="0" smtClean="0"/>
              <a:t>O(l)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391400" y="587729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2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867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2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1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0" y="1905000"/>
            <a:ext cx="1143000" cy="1143000"/>
            <a:chOff x="3657600" y="1676400"/>
            <a:chExt cx="1143000" cy="1143000"/>
          </a:xfrm>
        </p:grpSpPr>
        <p:sp>
          <p:nvSpPr>
            <p:cNvPr id="8" name="Oval 7"/>
            <p:cNvSpPr/>
            <p:nvPr/>
          </p:nvSpPr>
          <p:spPr>
            <a:xfrm>
              <a:off x="3657600" y="1676400"/>
              <a:ext cx="1143000" cy="1143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62400" y="20060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O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71800" y="2133600"/>
            <a:ext cx="609600" cy="609600"/>
            <a:chOff x="2438400" y="2362200"/>
            <a:chExt cx="609600" cy="609600"/>
          </a:xfrm>
        </p:grpSpPr>
        <p:sp>
          <p:nvSpPr>
            <p:cNvPr id="7" name="Oval 6"/>
            <p:cNvSpPr/>
            <p:nvPr/>
          </p:nvSpPr>
          <p:spPr>
            <a:xfrm>
              <a:off x="2438400" y="2362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38400" y="23870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00"/>
                  </a:solidFill>
                </a:rPr>
                <a:t>H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43000" y="2133600"/>
            <a:ext cx="685800" cy="685800"/>
            <a:chOff x="1295400" y="2133600"/>
            <a:chExt cx="685800" cy="685800"/>
          </a:xfrm>
        </p:grpSpPr>
        <p:sp>
          <p:nvSpPr>
            <p:cNvPr id="6" name="Oval 5"/>
            <p:cNvSpPr/>
            <p:nvPr/>
          </p:nvSpPr>
          <p:spPr>
            <a:xfrm>
              <a:off x="1295400" y="2133600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33500" y="221998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</a:rPr>
                <a:t>Na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72945" y="3581400"/>
            <a:ext cx="685800" cy="685800"/>
            <a:chOff x="1295400" y="2133600"/>
            <a:chExt cx="685800" cy="685800"/>
          </a:xfrm>
        </p:grpSpPr>
        <p:sp>
          <p:nvSpPr>
            <p:cNvPr id="18" name="Oval 17"/>
            <p:cNvSpPr/>
            <p:nvPr/>
          </p:nvSpPr>
          <p:spPr>
            <a:xfrm>
              <a:off x="1295400" y="2133600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33500" y="221998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</a:rPr>
                <a:t>Na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04900" y="4876800"/>
            <a:ext cx="685800" cy="685800"/>
            <a:chOff x="1295400" y="2133600"/>
            <a:chExt cx="685800" cy="685800"/>
          </a:xfrm>
        </p:grpSpPr>
        <p:sp>
          <p:nvSpPr>
            <p:cNvPr id="21" name="Oval 20"/>
            <p:cNvSpPr/>
            <p:nvPr/>
          </p:nvSpPr>
          <p:spPr>
            <a:xfrm>
              <a:off x="1295400" y="2133600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33500" y="221998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</a:rPr>
                <a:t>Na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90700" y="4648200"/>
            <a:ext cx="1143000" cy="1143000"/>
            <a:chOff x="3657600" y="1676400"/>
            <a:chExt cx="1143000" cy="1143000"/>
          </a:xfrm>
        </p:grpSpPr>
        <p:sp>
          <p:nvSpPr>
            <p:cNvPr id="24" name="Oval 23"/>
            <p:cNvSpPr/>
            <p:nvPr/>
          </p:nvSpPr>
          <p:spPr>
            <a:xfrm>
              <a:off x="3657600" y="1676400"/>
              <a:ext cx="1143000" cy="1143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2400" y="20060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O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90700" y="3276600"/>
            <a:ext cx="1143000" cy="1143000"/>
            <a:chOff x="3657600" y="1676400"/>
            <a:chExt cx="1143000" cy="1143000"/>
          </a:xfrm>
        </p:grpSpPr>
        <p:sp>
          <p:nvSpPr>
            <p:cNvPr id="27" name="Oval 26"/>
            <p:cNvSpPr/>
            <p:nvPr/>
          </p:nvSpPr>
          <p:spPr>
            <a:xfrm>
              <a:off x="3657600" y="1676400"/>
              <a:ext cx="1143000" cy="1143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62400" y="20060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O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71800" y="3581400"/>
            <a:ext cx="609600" cy="609600"/>
            <a:chOff x="2438400" y="2362200"/>
            <a:chExt cx="609600" cy="609600"/>
          </a:xfrm>
        </p:grpSpPr>
        <p:sp>
          <p:nvSpPr>
            <p:cNvPr id="30" name="Oval 29"/>
            <p:cNvSpPr/>
            <p:nvPr/>
          </p:nvSpPr>
          <p:spPr>
            <a:xfrm>
              <a:off x="2438400" y="2362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38400" y="23870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00"/>
                  </a:solidFill>
                </a:rPr>
                <a:t>H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71800" y="4876800"/>
            <a:ext cx="609600" cy="609600"/>
            <a:chOff x="2438400" y="2362200"/>
            <a:chExt cx="609600" cy="609600"/>
          </a:xfrm>
        </p:grpSpPr>
        <p:sp>
          <p:nvSpPr>
            <p:cNvPr id="33" name="Oval 32"/>
            <p:cNvSpPr/>
            <p:nvPr/>
          </p:nvSpPr>
          <p:spPr>
            <a:xfrm>
              <a:off x="2438400" y="2362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38400" y="23870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00"/>
                  </a:solidFill>
                </a:rPr>
                <a:t>H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00800" y="3200400"/>
            <a:ext cx="838200" cy="838200"/>
            <a:chOff x="6400800" y="3200400"/>
            <a:chExt cx="838200" cy="838200"/>
          </a:xfrm>
        </p:grpSpPr>
        <p:sp>
          <p:nvSpPr>
            <p:cNvPr id="36" name="Oval 35"/>
            <p:cNvSpPr/>
            <p:nvPr/>
          </p:nvSpPr>
          <p:spPr>
            <a:xfrm>
              <a:off x="6400800" y="3200400"/>
              <a:ext cx="838200" cy="8382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53200" y="336298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Fe</a:t>
              </a:r>
              <a:endParaRPr lang="en-US" sz="3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57800" y="2743200"/>
            <a:ext cx="1143000" cy="1143000"/>
            <a:chOff x="4191000" y="3619500"/>
            <a:chExt cx="1143000" cy="1143000"/>
          </a:xfrm>
        </p:grpSpPr>
        <p:sp>
          <p:nvSpPr>
            <p:cNvPr id="39" name="Oval 38"/>
            <p:cNvSpPr/>
            <p:nvPr/>
          </p:nvSpPr>
          <p:spPr>
            <a:xfrm>
              <a:off x="4191000" y="3619500"/>
              <a:ext cx="1143000" cy="1143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495800" y="38862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chemeClr val="accent3">
                      <a:lumMod val="75000"/>
                    </a:schemeClr>
                  </a:solidFill>
                </a:rPr>
                <a:t>Cl</a:t>
              </a:r>
              <a:endParaRPr lang="en-US" sz="3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553200" y="4038600"/>
            <a:ext cx="1143000" cy="1143000"/>
            <a:chOff x="4191000" y="3619500"/>
            <a:chExt cx="1143000" cy="1143000"/>
          </a:xfrm>
        </p:grpSpPr>
        <p:sp>
          <p:nvSpPr>
            <p:cNvPr id="44" name="Oval 43"/>
            <p:cNvSpPr/>
            <p:nvPr/>
          </p:nvSpPr>
          <p:spPr>
            <a:xfrm>
              <a:off x="4191000" y="3619500"/>
              <a:ext cx="1143000" cy="1143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95800" y="38862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chemeClr val="accent3">
                      <a:lumMod val="75000"/>
                    </a:schemeClr>
                  </a:solidFill>
                </a:rPr>
                <a:t>Cl</a:t>
              </a:r>
              <a:endParaRPr lang="en-US" sz="3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934200" y="2286000"/>
            <a:ext cx="1143000" cy="1143000"/>
            <a:chOff x="4191000" y="3619500"/>
            <a:chExt cx="1143000" cy="1143000"/>
          </a:xfrm>
        </p:grpSpPr>
        <p:sp>
          <p:nvSpPr>
            <p:cNvPr id="47" name="Oval 46"/>
            <p:cNvSpPr/>
            <p:nvPr/>
          </p:nvSpPr>
          <p:spPr>
            <a:xfrm>
              <a:off x="4191000" y="3619500"/>
              <a:ext cx="1143000" cy="1143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95800" y="38862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chemeClr val="accent3">
                      <a:lumMod val="75000"/>
                    </a:schemeClr>
                  </a:solidFill>
                </a:rPr>
                <a:t>Cl</a:t>
              </a:r>
              <a:endParaRPr lang="en-US" sz="3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Double Replacement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914400" y="6096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NaOH</a:t>
            </a:r>
            <a:r>
              <a:rPr lang="en-US" sz="3200" dirty="0" smtClean="0"/>
              <a:t>  +    FeCl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</a:t>
            </a:r>
            <a:r>
              <a:rPr lang="en-US" sz="3200" dirty="0">
                <a:latin typeface="Times New Roman"/>
                <a:cs typeface="Times New Roman"/>
              </a:rPr>
              <a:t>→</a:t>
            </a:r>
            <a:r>
              <a:rPr lang="en-US" sz="3200" dirty="0" smtClean="0">
                <a:sym typeface="Wingdings" pitchFamily="2" charset="2"/>
              </a:rPr>
              <a:t>    </a:t>
            </a:r>
            <a:r>
              <a:rPr lang="en-US" sz="3200" dirty="0" err="1" smtClean="0">
                <a:sym typeface="Wingdings" pitchFamily="2" charset="2"/>
              </a:rPr>
              <a:t>NaCl</a:t>
            </a:r>
            <a:r>
              <a:rPr lang="en-US" sz="3200" dirty="0" smtClean="0">
                <a:sym typeface="Wingdings" pitchFamily="2" charset="2"/>
              </a:rPr>
              <a:t>  +    Fe(OH)</a:t>
            </a:r>
            <a:r>
              <a:rPr lang="en-US" sz="3200" baseline="-25000" dirty="0" smtClean="0">
                <a:sym typeface="Wingdings" pitchFamily="2" charset="2"/>
              </a:rPr>
              <a:t>3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838200" y="5943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3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67200" y="5943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3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3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1065 C 0.01771 -0.01528 0.03802 -0.01713 0.05955 -0.01921 C 0.07309 -0.0206 0.08663 -0.02245 0.10017 -0.02338 C 0.1158 -0.02569 0.08941 -0.0213 0.11319 -0.02616 C 0.12274 -0.02755 0.13073 -0.02801 0.1408 -0.02917 C 0.17813 -0.03102 0.18316 -0.03472 0.25226 -0.03426 C 0.3592 -0.03333 0.4625 -0.02338 0.56892 -0.02523 C 0.57813 -0.02477 0.57101 -0.025 0.58264 -0.02454 C 0.58472 -0.0243 0.58507 -0.02477 0.58854 -0.0243 L 0.60417 -0.02083 " pathEditMode="relative" rAng="-130155" ptsTypes="ffffffff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91" y="-12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C 0.00278 -0.0051 -0.08004 -0.00903 0.01944 -0.01112 L 0.60364 -0.01227 " pathEditMode="relative" rAng="0" ptsTypes="f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81" y="-6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C 0.00747 0.01111 0.00295 0.00741 0.01146 0.01273 C 0.01406 0.01968 0.02066 0.02176 0.02674 0.02593 C 0.03663 0.03264 0.0434 0.03889 0.05538 0.0419 C 0.05712 0.04306 0.05868 0.04445 0.06059 0.04514 C 0.06267 0.04607 0.06528 0.04584 0.06719 0.04676 C 0.09045 0.05811 0.06875 0.05047 0.08229 0.05486 C 0.0901 0.06065 0.0934 0.05926 0.10104 0.0632 C 0.11128 0.06806 0.11823 0.07107 0.12969 0.07269 C 0.1408 0.07662 0.15191 0.07917 0.16319 0.08264 C 0.17274 0.08565 0.17882 0.09028 0.18681 0.09561 C 0.18854 0.09676 0.18993 0.09838 0.19184 0.09885 C 0.19653 0.1 0.20781 0.10116 0.2125 0.10556 " pathEditMode="relative" rAng="0" ptsTypes="ffffffffffff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5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C 0.0033 -0.0044 0.00643 -0.00857 0.00973 -0.01297 C 0.02865 -0.0382 0.00712 -0.0176 0.02101 -0.0301 C 0.02848 -0.04514 0.02414 -0.04028 0.03229 -0.04723 C 0.03611 -0.0551 0.04063 -0.0625 0.04358 -0.07107 " pathEditMode="relative" ptsTypes="ffffA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574 C 0.00851 -0.01111 0.01476 -0.00926 0.0191 -0.0037 C 0.0224 0.00093 0.02882 0.01065 0.029 0.01111 C 0.03264 0.03033 0.04184 0.03519 0.05261 0.04815 C 0.07674 0.0787 0.05434 0.09005 0.14462 0.09329 L 0.59202 0.07037 " pathEditMode="relative" rAng="285818" ptsTypes="ffff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9" y="824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0.00399 0.01134 0.00955 0.01736 0.01927 0.02616 C 0.02517 0.04236 0.01771 0.02732 0.03211 0.04051 C 0.03993 0.04792 0.04809 0.05834 0.05468 0.0669 C 0.05764 0.0757 0.06111 0.08426 0.06441 0.09329 C 0.06753 0.16852 0.05521 0.14445 0.07083 0.17222 " pathEditMode="relative" rAng="0" ptsTypes="fffffA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8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C 0.01094 -0.01829 0.02274 -0.01922 0.03438 -0.02824 C 0.05052 -0.02662 0.06684 -0.02662 0.08299 -0.02176 C 0.09514 -0.01829 0.08576 -0.00672 0.09462 -0.02176 C 0.1066 -0.01922 0.11858 -0.01829 0.13038 -0.01412 C 0.1349 -0.0125 0.14115 0.01342 0.1434 0.02176 C 0.15174 0.0493 0.16632 0.07106 0.17083 0.1162 " pathEditMode="relative" rAng="0" ptsTypes="ffffff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43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2.22222E-6 C -0.00225 -0.00162 -0.0052 -0.00324 -0.00833 -0.00509 C -0.00989 -0.00533 -0.01302 -0.00695 -0.01302 -0.00672 C -0.01996 -0.01459 -0.02951 -0.02199 -0.03767 -0.02662 C -0.04878 -0.03241 -0.06059 -0.03287 -0.0717 -0.03797 C -0.07326 -0.03797 -0.0908 -0.03634 -0.09496 -0.0338 C -0.09687 -0.03287 -0.09809 -0.03056 -0.09965 -0.02917 C -0.10121 -0.02778 -0.10277 -0.02755 -0.10434 -0.02662 C -0.10798 -0.02755 -0.09774 -0.02755 -0.11527 -0.02917 C -0.14288 -0.03125 -0.19427 -0.03588 -0.20937 -0.03611 C -0.21059 -0.03611 -0.22326 -0.02755 -0.22656 -0.02662 C -0.23715 -0.02315 -0.24635 -0.02292 -0.25746 -0.02176 C -0.26475 -0.01945 -0.27187 -0.01713 -0.27916 -0.01435 C -0.29791 0.0044 -0.32708 -0.00533 -0.34583 -0.00509 C -0.34982 -0.00394 -0.35816 -0.00371 -0.36267 2.22222E-6 C -0.36614 0.00278 -0.3651 0.00301 -0.37205 0.00972 L -0.40416 0.03889 " pathEditMode="relative" rAng="0" ptsTypes="fffffffffffffffAA">
                                      <p:cBhvr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8" y="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1.11111E-6 C 0.00556 0.0007 -0.00538 0.00116 -0.01632 0.00255 C -0.02257 0.00347 -0.02725 0.01088 -0.03333 0.01088 " pathEditMode="relative" rAng="0" ptsTypes="ff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53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5.18519E-6 C 0.00591 -0.00115 0.01372 -0.00254 0.01928 -0.00648 C 0.02275 -0.00902 0.02518 -0.01458 0.029 -0.01504 C 0.0474 -0.01759 0.03872 -0.0162 0.05487 -0.01944 C 0.0665 -0.02453 0.06112 -0.02268 0.07101 -0.02569 C 0.07726 -0.03148 0.08438 -0.03472 0.09185 -0.03657 C 0.0981 -0.03819 0.10799 -0.03865 0.11285 -0.04513 " pathEditMode="relative" ptsTypes="ffffff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4.44444E-6 C 0.01059 0.00231 0.01285 0.00555 0.01545 0.0074 C 0.01771 0.00902 0.02049 0.00902 0.02257 0.01111 C 0.04063 0.02939 0.0198 0.01736 0.03698 0.02592 C 0.03924 0.02824 0.04167 0.03148 0.0441 0.03333 C 0.04653 0.03495 0.04896 0.03495 0.05139 0.03703 C 0.05625 0.04143 0.06545 0.05185 0.06545 0.05208 C 0.07136 0.06527 0.06771 0.06088 0.075 0.06666 " pathEditMode="relative" rAng="0" ptsTypes="fffffff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33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3056 0.00209 0.05834 0.00278 0.09045 0.00348 C 0.09775 0.0044 0.10556 0.00463 0.11181 0.00602 C 0.11875 0.00764 0.13334 0.01112 0.13334 0.01088 " pathEditMode="relative" rAng="0" ptsTypes="fff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55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3.33333E-6 C -0.01441 -0.0007 -0.02031 -0.00047 -0.02604 -0.00209 C -0.02777 -0.00255 -0.02882 -0.00602 -0.03038 -0.00695 C -0.0401 -0.01366 -0.04843 -0.01574 -0.05833 -0.01898 C -0.06319 -0.02037 -0.06788 -0.02223 -0.07274 -0.02361 C -0.07534 -0.02431 -0.07777 -0.02523 -0.0802 -0.02593 C -0.08316 -0.02686 -0.08906 -0.02824 -0.08906 -0.02801 C -0.1026 -0.02755 -0.1059 -0.02801 -0.12986 -0.02153 L -0.23333 0.01227 " pathEditMode="relative" rAng="0" ptsTypes="fffffff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599"/>
          </a:xfrm>
        </p:spPr>
        <p:txBody>
          <a:bodyPr>
            <a:normAutofit/>
          </a:bodyPr>
          <a:lstStyle/>
          <a:p>
            <a:r>
              <a:rPr lang="en-US" dirty="0" smtClean="0"/>
              <a:t>General formula—</a:t>
            </a:r>
          </a:p>
          <a:p>
            <a:pPr marL="118872" indent="0" algn="ctr">
              <a:buNone/>
            </a:pPr>
            <a:r>
              <a:rPr lang="en-US" dirty="0" smtClean="0"/>
              <a:t>A +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AO</a:t>
            </a:r>
          </a:p>
          <a:p>
            <a:r>
              <a:rPr lang="en-US" dirty="0" smtClean="0"/>
              <a:t>Oxygen is a reactant and an oxide is produced</a:t>
            </a:r>
          </a:p>
          <a:p>
            <a:r>
              <a:rPr lang="en-US" dirty="0" smtClean="0"/>
              <a:t>Energy is released in the forms of heat and light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3" y="4038600"/>
            <a:ext cx="9144000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2122" y="403860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Represented by chemical equations</a:t>
            </a:r>
          </a:p>
          <a:p>
            <a:pPr lvl="1"/>
            <a:r>
              <a:rPr lang="en-US" dirty="0" smtClean="0"/>
              <a:t>Formulas show </a:t>
            </a:r>
            <a:r>
              <a:rPr lang="en-US" dirty="0" smtClean="0">
                <a:solidFill>
                  <a:srgbClr val="0070C0"/>
                </a:solidFill>
              </a:rPr>
              <a:t>chemistry at a standstill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Equations show </a:t>
            </a:r>
            <a:r>
              <a:rPr lang="en-US" dirty="0" smtClean="0">
                <a:solidFill>
                  <a:srgbClr val="0070C0"/>
                </a:solidFill>
              </a:rPr>
              <a:t>chemistry in action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Equations show: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reactants</a:t>
            </a:r>
            <a:r>
              <a:rPr lang="en-US" dirty="0" smtClean="0"/>
              <a:t> that enter into a reaction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roducts </a:t>
            </a:r>
            <a:r>
              <a:rPr lang="en-US" dirty="0" smtClean="0"/>
              <a:t>that are formed by the reaction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relative amounts </a:t>
            </a:r>
            <a:r>
              <a:rPr lang="en-US" dirty="0" smtClean="0"/>
              <a:t>of each substance used and produced</a:t>
            </a:r>
          </a:p>
        </p:txBody>
      </p:sp>
    </p:spTree>
    <p:extLst>
      <p:ext uri="{BB962C8B-B14F-4D97-AF65-F5344CB8AC3E}">
        <p14:creationId xmlns:p14="http://schemas.microsoft.com/office/powerpoint/2010/main" val="10010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Combustion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5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-22122" y="403860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00200"/>
            <a:ext cx="4254156" cy="3541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5715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Fe +   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>
                <a:latin typeface="Times New Roman"/>
                <a:cs typeface="Times New Roman"/>
              </a:rPr>
              <a:t>→</a:t>
            </a:r>
            <a:r>
              <a:rPr lang="en-US" sz="3200" dirty="0" smtClean="0">
                <a:sym typeface="Wingdings" pitchFamily="2" charset="2"/>
              </a:rPr>
              <a:t>    Fe</a:t>
            </a:r>
            <a:r>
              <a:rPr lang="en-US" sz="3200" baseline="-25000" dirty="0">
                <a:sym typeface="Wingdings" pitchFamily="2" charset="2"/>
              </a:rPr>
              <a:t>2</a:t>
            </a:r>
            <a:r>
              <a:rPr lang="en-US" sz="3200" dirty="0" smtClean="0">
                <a:sym typeface="Wingdings" pitchFamily="2" charset="2"/>
              </a:rPr>
              <a:t>O</a:t>
            </a:r>
            <a:r>
              <a:rPr lang="en-US" sz="3200" baseline="-25000" dirty="0" smtClean="0">
                <a:sym typeface="Wingdings" pitchFamily="2" charset="2"/>
              </a:rPr>
              <a:t>3</a:t>
            </a:r>
            <a:endParaRPr lang="en-US" sz="32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5715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5638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5715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56636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6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1" grpId="0"/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Combustion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5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-22122" y="403860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5715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Mg +   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>
                <a:latin typeface="Times New Roman"/>
                <a:cs typeface="Times New Roman"/>
              </a:rPr>
              <a:t>→</a:t>
            </a:r>
            <a:r>
              <a:rPr lang="en-US" sz="3200" dirty="0" smtClean="0">
                <a:sym typeface="Wingdings" pitchFamily="2" charset="2"/>
              </a:rPr>
              <a:t>    </a:t>
            </a:r>
            <a:r>
              <a:rPr lang="en-US" sz="3200" dirty="0" err="1" smtClean="0">
                <a:sym typeface="Wingdings" pitchFamily="2" charset="2"/>
              </a:rPr>
              <a:t>MgO</a:t>
            </a:r>
            <a:endParaRPr lang="en-US" sz="32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5715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57398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633432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3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 of 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599"/>
          </a:xfrm>
        </p:spPr>
        <p:txBody>
          <a:bodyPr>
            <a:normAutofit/>
          </a:bodyPr>
          <a:lstStyle/>
          <a:p>
            <a:r>
              <a:rPr lang="en-US" dirty="0" smtClean="0"/>
              <a:t>General formula—</a:t>
            </a:r>
          </a:p>
          <a:p>
            <a:pPr marL="118872" indent="0" algn="ctr">
              <a:buNone/>
            </a:pPr>
            <a:r>
              <a:rPr lang="en-US" dirty="0" smtClean="0"/>
              <a:t>Hydrocarbon + O</a:t>
            </a:r>
            <a:r>
              <a:rPr lang="en-US" baseline="-25000" dirty="0" smtClean="0"/>
              <a:t>2 </a:t>
            </a:r>
            <a:r>
              <a:rPr lang="en-US" dirty="0" smtClean="0"/>
              <a:t>(</a:t>
            </a:r>
            <a:r>
              <a:rPr lang="en-US" dirty="0"/>
              <a:t>g)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CO</a:t>
            </a:r>
            <a:r>
              <a:rPr lang="en-US" baseline="-25000" dirty="0"/>
              <a:t>2</a:t>
            </a:r>
            <a:r>
              <a:rPr lang="en-US" dirty="0" smtClean="0"/>
              <a:t> (g) + H</a:t>
            </a:r>
            <a:r>
              <a:rPr lang="en-US" baseline="-25000" dirty="0" smtClean="0"/>
              <a:t>2</a:t>
            </a:r>
            <a:r>
              <a:rPr lang="en-US" dirty="0" smtClean="0"/>
              <a:t>O (g)</a:t>
            </a:r>
          </a:p>
          <a:p>
            <a:r>
              <a:rPr lang="en-US" dirty="0" smtClean="0"/>
              <a:t>Hydrocarbons in fossil fuels are combined with oxygen at high temperatures (burning of fuels)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3" y="4038600"/>
            <a:ext cx="9144000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2122" y="403860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5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 of 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599"/>
          </a:xfrm>
        </p:spPr>
        <p:txBody>
          <a:bodyPr>
            <a:normAutofit/>
          </a:bodyPr>
          <a:lstStyle/>
          <a:p>
            <a:r>
              <a:rPr lang="en-US" dirty="0" smtClean="0"/>
              <a:t>General formula—</a:t>
            </a:r>
          </a:p>
          <a:p>
            <a:pPr marL="118872" indent="0" algn="ctr">
              <a:buNone/>
            </a:pPr>
            <a:r>
              <a:rPr lang="en-US" dirty="0" smtClean="0"/>
              <a:t>Hydrocarbon + O</a:t>
            </a:r>
            <a:r>
              <a:rPr lang="en-US" baseline="-25000" dirty="0" smtClean="0"/>
              <a:t>2 </a:t>
            </a:r>
            <a:r>
              <a:rPr lang="en-US" dirty="0" smtClean="0"/>
              <a:t>(</a:t>
            </a:r>
            <a:r>
              <a:rPr lang="en-US" dirty="0"/>
              <a:t>g)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CO</a:t>
            </a:r>
            <a:r>
              <a:rPr lang="en-US" baseline="-25000" dirty="0"/>
              <a:t>2</a:t>
            </a:r>
            <a:r>
              <a:rPr lang="en-US" dirty="0" smtClean="0"/>
              <a:t> (g) + H</a:t>
            </a:r>
            <a:r>
              <a:rPr lang="en-US" baseline="-25000" dirty="0" smtClean="0"/>
              <a:t>2</a:t>
            </a:r>
            <a:r>
              <a:rPr lang="en-US" dirty="0" smtClean="0"/>
              <a:t>O (g)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Always produce carbon dioxide and water vapor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3" y="4038600"/>
            <a:ext cx="9144000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2122" y="403860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 of Methane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122" y="403860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20525"/>
            <a:ext cx="9121877" cy="4622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4419600"/>
            <a:ext cx="8382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0" y="43434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38800" y="4343400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29600" y="4343400"/>
            <a:ext cx="7620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810500" y="4419600"/>
            <a:ext cx="3429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0" y="4419600"/>
            <a:ext cx="3429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 of </a:t>
            </a:r>
            <a:r>
              <a:rPr lang="en-US" dirty="0"/>
              <a:t>E</a:t>
            </a:r>
            <a:r>
              <a:rPr lang="en-US" dirty="0" smtClean="0"/>
              <a:t>thane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67000" y="43434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86" y="1828800"/>
            <a:ext cx="6604714" cy="27955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6800" y="55874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</a:t>
            </a:r>
            <a:r>
              <a:rPr lang="en-US" sz="3200" baseline="-25000" dirty="0"/>
              <a:t>2</a:t>
            </a:r>
            <a:r>
              <a:rPr lang="en-US" sz="3200" dirty="0" smtClean="0"/>
              <a:t>H</a:t>
            </a:r>
            <a:r>
              <a:rPr lang="en-US" sz="3200" baseline="-25000" dirty="0"/>
              <a:t>6</a:t>
            </a:r>
            <a:r>
              <a:rPr lang="en-US" sz="3200" dirty="0" smtClean="0"/>
              <a:t> (g)  +    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(g) </a:t>
            </a:r>
            <a:r>
              <a:rPr lang="en-US" sz="3200" dirty="0" smtClean="0">
                <a:latin typeface="Times New Roman"/>
                <a:cs typeface="Times New Roman"/>
              </a:rPr>
              <a:t>→  </a:t>
            </a:r>
            <a:r>
              <a:rPr lang="en-US" sz="3200" dirty="0" smtClean="0">
                <a:sym typeface="Wingdings" pitchFamily="2" charset="2"/>
              </a:rPr>
              <a:t>  CO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  <a:r>
              <a:rPr lang="en-US" sz="3200" dirty="0" smtClean="0">
                <a:sym typeface="Wingdings" pitchFamily="2" charset="2"/>
              </a:rPr>
              <a:t> (g)  +    H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  <a:r>
              <a:rPr lang="en-US" sz="3200" dirty="0" smtClean="0">
                <a:sym typeface="Wingdings" pitchFamily="2" charset="2"/>
              </a:rPr>
              <a:t>O (g)</a:t>
            </a:r>
            <a:endParaRPr lang="en-US" sz="32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474922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ethane + oxygen </a:t>
            </a:r>
            <a:r>
              <a:rPr lang="en-US" sz="3200" dirty="0" smtClean="0">
                <a:latin typeface="Times New Roman"/>
                <a:cs typeface="Times New Roman"/>
              </a:rPr>
              <a:t>→ </a:t>
            </a:r>
            <a:r>
              <a:rPr lang="en-US" sz="3200" dirty="0" smtClean="0">
                <a:sym typeface="Wingdings" pitchFamily="2" charset="2"/>
              </a:rPr>
              <a:t>carbon dioxide + water</a:t>
            </a:r>
            <a:endParaRPr lang="en-US" sz="32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4800600" y="55874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5562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460055">
            <a:off x="2746324" y="5567092"/>
            <a:ext cx="876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3.5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55874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9900" y="55874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7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600" y="5562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05600" y="56636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6684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1" grpId="0"/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 of Propane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03860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252"/>
            <a:ext cx="9121877" cy="43528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4191000"/>
            <a:ext cx="990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7000" y="4194412"/>
            <a:ext cx="533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00" y="4343400"/>
            <a:ext cx="793332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9400" y="4200102"/>
            <a:ext cx="990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52900" y="4200102"/>
            <a:ext cx="495300" cy="67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30688" y="4171669"/>
            <a:ext cx="495300" cy="67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09800" y="4343400"/>
            <a:ext cx="495300" cy="67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49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 rot="19460055">
            <a:off x="2778176" y="5613710"/>
            <a:ext cx="876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6.5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 of Butane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2886075" cy="158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438400"/>
            <a:ext cx="1230275" cy="629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77352"/>
            <a:ext cx="1295400" cy="274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3887" y="2642597"/>
            <a:ext cx="885713" cy="335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24384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24384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2399348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/>
                <a:cs typeface="Times New Roman"/>
              </a:rPr>
              <a:t>→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962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butane + oxygen </a:t>
            </a:r>
            <a:r>
              <a:rPr lang="en-US" sz="3200" dirty="0" smtClean="0">
                <a:latin typeface="Times New Roman"/>
                <a:cs typeface="Times New Roman"/>
              </a:rPr>
              <a:t>→ </a:t>
            </a:r>
            <a:r>
              <a:rPr lang="en-US" sz="3200" dirty="0" smtClean="0">
                <a:sym typeface="Wingdings" pitchFamily="2" charset="2"/>
              </a:rPr>
              <a:t>carbon dioxide + water</a:t>
            </a:r>
            <a:endParaRPr lang="en-US" sz="32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55874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10</a:t>
            </a:r>
            <a:r>
              <a:rPr lang="en-US" sz="3200" dirty="0" smtClean="0"/>
              <a:t> (g)  +    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(g) </a:t>
            </a:r>
            <a:r>
              <a:rPr lang="en-US" sz="3200" dirty="0" smtClean="0">
                <a:latin typeface="Times New Roman"/>
                <a:cs typeface="Times New Roman"/>
              </a:rPr>
              <a:t>→  </a:t>
            </a:r>
            <a:r>
              <a:rPr lang="en-US" sz="3200" dirty="0" smtClean="0">
                <a:sym typeface="Wingdings" pitchFamily="2" charset="2"/>
              </a:rPr>
              <a:t>  CO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  <a:r>
              <a:rPr lang="en-US" sz="3200" dirty="0" smtClean="0">
                <a:sym typeface="Wingdings" pitchFamily="2" charset="2"/>
              </a:rPr>
              <a:t> (g)  +     H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  <a:r>
              <a:rPr lang="en-US" sz="3200" dirty="0" smtClean="0">
                <a:sym typeface="Wingdings" pitchFamily="2" charset="2"/>
              </a:rPr>
              <a:t>O (g)</a:t>
            </a:r>
            <a:endParaRPr lang="en-US" sz="32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55874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5587425"/>
            <a:ext cx="7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13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5562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1800" y="5562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5638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8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5562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10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5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2" grpId="0"/>
      <p:bldP spid="13" grpId="0"/>
      <p:bldP spid="14" grpId="0"/>
      <p:bldP spid="15" grpId="0"/>
      <p:bldP spid="15" grpId="1"/>
      <p:bldP spid="16" grpId="0"/>
      <p:bldP spid="16" grpId="1"/>
      <p:bldP spid="18" grpId="0"/>
      <p:bldP spid="1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Neutralization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599"/>
          </a:xfrm>
        </p:spPr>
        <p:txBody>
          <a:bodyPr>
            <a:normAutofit/>
          </a:bodyPr>
          <a:lstStyle/>
          <a:p>
            <a:r>
              <a:rPr lang="en-US" dirty="0" smtClean="0"/>
              <a:t>Reaction of an acid with a base to produce water and an ionic salt</a:t>
            </a:r>
          </a:p>
          <a:p>
            <a:pPr marL="118872" indent="0" algn="ctr">
              <a:spcBef>
                <a:spcPts val="1200"/>
              </a:spcBef>
              <a:buNone/>
            </a:pPr>
            <a:r>
              <a:rPr lang="en-US" dirty="0" smtClean="0"/>
              <a:t>Acid + Base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Water + Salt</a:t>
            </a:r>
          </a:p>
          <a:p>
            <a:pPr marL="118872" indent="0" algn="ctr">
              <a:spcBef>
                <a:spcPts val="1200"/>
              </a:spcBef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6" y="3695700"/>
            <a:ext cx="7837714" cy="171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2057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(double replacement)</a:t>
            </a:r>
            <a:endParaRPr lang="en-US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02072" y="4495800"/>
            <a:ext cx="1198728" cy="657225"/>
            <a:chOff x="3601872" y="4981575"/>
            <a:chExt cx="1198728" cy="657225"/>
          </a:xfrm>
          <a:solidFill>
            <a:schemeClr val="bg1"/>
          </a:solidFill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47" t="46408" r="34252" b="15259"/>
            <a:stretch/>
          </p:blipFill>
          <p:spPr>
            <a:xfrm>
              <a:off x="3601872" y="4981575"/>
              <a:ext cx="368490" cy="657225"/>
            </a:xfrm>
            <a:prstGeom prst="rect">
              <a:avLst/>
            </a:prstGeom>
            <a:grpFill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9" t="50000" r="58195" b="15259"/>
            <a:stretch/>
          </p:blipFill>
          <p:spPr>
            <a:xfrm>
              <a:off x="4012442" y="5043160"/>
              <a:ext cx="788158" cy="59564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11503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Neutralization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59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Predict the products.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err="1" smtClean="0"/>
              <a:t>HClO</a:t>
            </a:r>
            <a:r>
              <a:rPr lang="en-US" dirty="0" smtClean="0"/>
              <a:t> + KOH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endParaRPr lang="en-US" dirty="0"/>
          </a:p>
          <a:p>
            <a:pPr marL="118872" indent="0" algn="ctr">
              <a:spcBef>
                <a:spcPts val="1200"/>
              </a:spcBef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910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important principles:</a:t>
            </a:r>
          </a:p>
          <a:p>
            <a:pPr lvl="1"/>
            <a:r>
              <a:rPr lang="en-US" dirty="0" smtClean="0"/>
              <a:t>Every chemical compound has one correct formula, which </a:t>
            </a:r>
            <a:r>
              <a:rPr lang="en-US" u="sng" dirty="0" smtClean="0"/>
              <a:t>cannot</a:t>
            </a:r>
            <a:r>
              <a:rPr lang="en-US" dirty="0" smtClean="0"/>
              <a:t> be altered.</a:t>
            </a:r>
          </a:p>
          <a:p>
            <a:pPr lvl="1"/>
            <a:r>
              <a:rPr lang="en-US" dirty="0" smtClean="0"/>
              <a:t>A chemical reaction </a:t>
            </a:r>
            <a:r>
              <a:rPr lang="en-US" u="sng" dirty="0" smtClean="0"/>
              <a:t>must</a:t>
            </a:r>
            <a:r>
              <a:rPr lang="en-US" dirty="0" smtClean="0"/>
              <a:t> obey the Law of Conservation of Matter.</a:t>
            </a:r>
          </a:p>
          <a:p>
            <a:pPr lvl="2"/>
            <a:r>
              <a:rPr lang="en-US" dirty="0" smtClean="0"/>
              <a:t>In a chemical reaction, atoms are neither created nor destroyed.</a:t>
            </a:r>
          </a:p>
        </p:txBody>
      </p:sp>
    </p:spTree>
    <p:extLst>
      <p:ext uri="{BB962C8B-B14F-4D97-AF65-F5344CB8AC3E}">
        <p14:creationId xmlns:p14="http://schemas.microsoft.com/office/powerpoint/2010/main" val="270909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Neutralization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59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Predict the products.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err="1" smtClean="0"/>
              <a:t>HClO</a:t>
            </a:r>
            <a:r>
              <a:rPr lang="en-US" dirty="0" smtClean="0"/>
              <a:t> + KOH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O +</a:t>
            </a:r>
            <a:endParaRPr lang="en-US" dirty="0"/>
          </a:p>
          <a:p>
            <a:pPr marL="118872" indent="0" algn="ctr">
              <a:spcBef>
                <a:spcPts val="1200"/>
              </a:spcBef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90600" y="2438400"/>
            <a:ext cx="228600" cy="152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14600" y="2438400"/>
            <a:ext cx="533400" cy="152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22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Neutralization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59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Predict the products.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err="1" smtClean="0"/>
              <a:t>HClO</a:t>
            </a:r>
            <a:r>
              <a:rPr lang="en-US" dirty="0" smtClean="0"/>
              <a:t> + KOH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O + </a:t>
            </a:r>
            <a:r>
              <a:rPr lang="en-US" dirty="0" err="1" smtClean="0"/>
              <a:t>KClO</a:t>
            </a:r>
            <a:endParaRPr lang="en-US" dirty="0" smtClean="0"/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HNO</a:t>
            </a:r>
            <a:r>
              <a:rPr lang="en-US" baseline="-25000" dirty="0"/>
              <a:t>3</a:t>
            </a:r>
            <a:r>
              <a:rPr lang="en-US" dirty="0" smtClean="0"/>
              <a:t> + </a:t>
            </a:r>
            <a:r>
              <a:rPr lang="en-US" dirty="0" err="1" smtClean="0"/>
              <a:t>NaOH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→</a:t>
            </a:r>
            <a:r>
              <a:rPr lang="en-US" dirty="0"/>
              <a:t> </a:t>
            </a:r>
          </a:p>
          <a:p>
            <a:pPr marL="118872" indent="0" algn="ctr">
              <a:spcBef>
                <a:spcPts val="1200"/>
              </a:spcBef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990600" y="2438400"/>
            <a:ext cx="228600" cy="152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514600" y="2438400"/>
            <a:ext cx="533400" cy="152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14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Neutralization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59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Predict the products.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err="1" smtClean="0"/>
              <a:t>HClO</a:t>
            </a:r>
            <a:r>
              <a:rPr lang="en-US" dirty="0" smtClean="0"/>
              <a:t> + KOH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O + </a:t>
            </a:r>
            <a:r>
              <a:rPr lang="en-US" dirty="0" err="1" smtClean="0"/>
              <a:t>KClO</a:t>
            </a:r>
            <a:endParaRPr lang="en-US" dirty="0" smtClean="0"/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HNO</a:t>
            </a:r>
            <a:r>
              <a:rPr lang="en-US" baseline="-25000" dirty="0"/>
              <a:t>3</a:t>
            </a:r>
            <a:r>
              <a:rPr lang="en-US" dirty="0" smtClean="0"/>
              <a:t> + </a:t>
            </a:r>
            <a:r>
              <a:rPr lang="en-US" dirty="0" err="1" smtClean="0"/>
              <a:t>NaOH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→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 smtClean="0"/>
              <a:t>+</a:t>
            </a:r>
            <a:endParaRPr lang="en-US" dirty="0"/>
          </a:p>
          <a:p>
            <a:pPr marL="118872" indent="0" algn="ctr">
              <a:spcBef>
                <a:spcPts val="1200"/>
              </a:spcBef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990600" y="3048000"/>
            <a:ext cx="228600" cy="152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781300" y="3084871"/>
            <a:ext cx="533400" cy="152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58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Neutralization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59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Predict the products.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err="1" smtClean="0"/>
              <a:t>HClO</a:t>
            </a:r>
            <a:r>
              <a:rPr lang="en-US" dirty="0" smtClean="0"/>
              <a:t> + KOH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O + </a:t>
            </a:r>
            <a:r>
              <a:rPr lang="en-US" dirty="0" err="1" smtClean="0"/>
              <a:t>KClO</a:t>
            </a:r>
            <a:endParaRPr lang="en-US" dirty="0" smtClean="0"/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HNO</a:t>
            </a:r>
            <a:r>
              <a:rPr lang="en-US" baseline="-25000" dirty="0"/>
              <a:t>3</a:t>
            </a:r>
            <a:r>
              <a:rPr lang="en-US" dirty="0" smtClean="0"/>
              <a:t> + </a:t>
            </a:r>
            <a:r>
              <a:rPr lang="en-US" dirty="0" err="1" smtClean="0"/>
              <a:t>NaOH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→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 smtClean="0"/>
              <a:t>+ NaNO</a:t>
            </a:r>
            <a:r>
              <a:rPr lang="en-US" baseline="-25000" dirty="0"/>
              <a:t>3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H</a:t>
            </a:r>
            <a:r>
              <a:rPr lang="en-US" baseline="-25000" dirty="0"/>
              <a:t>2</a:t>
            </a:r>
            <a:r>
              <a:rPr lang="en-US" dirty="0" smtClean="0"/>
              <a:t>SO</a:t>
            </a:r>
            <a:r>
              <a:rPr lang="en-US" baseline="-25000" dirty="0"/>
              <a:t>4</a:t>
            </a:r>
            <a:r>
              <a:rPr lang="en-US" dirty="0" smtClean="0"/>
              <a:t> + Mg(OH)</a:t>
            </a:r>
            <a:r>
              <a:rPr lang="en-US" baseline="-25000" dirty="0"/>
              <a:t>2</a:t>
            </a:r>
            <a:r>
              <a:rPr lang="en-US" dirty="0">
                <a:latin typeface="Times New Roman"/>
                <a:cs typeface="Times New Roman"/>
              </a:rPr>
              <a:t> →</a:t>
            </a:r>
            <a:r>
              <a:rPr lang="en-US" dirty="0"/>
              <a:t> </a:t>
            </a:r>
          </a:p>
          <a:p>
            <a:pPr marL="118872" indent="0" algn="ctr">
              <a:spcBef>
                <a:spcPts val="1200"/>
              </a:spcBef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990600" y="3048000"/>
            <a:ext cx="228600" cy="152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781300" y="3084871"/>
            <a:ext cx="533400" cy="152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1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Neutralization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59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Predict the products.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err="1" smtClean="0"/>
              <a:t>HClO</a:t>
            </a:r>
            <a:r>
              <a:rPr lang="en-US" dirty="0" smtClean="0"/>
              <a:t> + KOH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O + </a:t>
            </a:r>
            <a:r>
              <a:rPr lang="en-US" dirty="0" err="1" smtClean="0"/>
              <a:t>KClO</a:t>
            </a:r>
            <a:endParaRPr lang="en-US" dirty="0" smtClean="0"/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HNO</a:t>
            </a:r>
            <a:r>
              <a:rPr lang="en-US" baseline="-25000" dirty="0"/>
              <a:t>3</a:t>
            </a:r>
            <a:r>
              <a:rPr lang="en-US" dirty="0" smtClean="0"/>
              <a:t> + </a:t>
            </a:r>
            <a:r>
              <a:rPr lang="en-US" dirty="0" err="1" smtClean="0"/>
              <a:t>NaOH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→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 smtClean="0"/>
              <a:t>+ NaNO</a:t>
            </a:r>
            <a:r>
              <a:rPr lang="en-US" baseline="-25000" dirty="0"/>
              <a:t>3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H</a:t>
            </a:r>
            <a:r>
              <a:rPr lang="en-US" baseline="-25000" dirty="0"/>
              <a:t>2</a:t>
            </a:r>
            <a:r>
              <a:rPr lang="en-US" dirty="0" smtClean="0"/>
              <a:t>SO</a:t>
            </a:r>
            <a:r>
              <a:rPr lang="en-US" baseline="-25000" dirty="0"/>
              <a:t>4</a:t>
            </a:r>
            <a:r>
              <a:rPr lang="en-US" dirty="0" smtClean="0"/>
              <a:t> + Mg(OH)</a:t>
            </a:r>
            <a:r>
              <a:rPr lang="en-US" baseline="-25000" dirty="0"/>
              <a:t>2</a:t>
            </a:r>
            <a:r>
              <a:rPr lang="en-US" dirty="0">
                <a:latin typeface="Times New Roman"/>
                <a:cs typeface="Times New Roman"/>
              </a:rPr>
              <a:t> →</a:t>
            </a:r>
            <a:r>
              <a:rPr lang="en-US" dirty="0"/>
              <a:t> </a:t>
            </a:r>
            <a:r>
              <a:rPr lang="en-US" dirty="0" smtClean="0"/>
              <a:t>  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/>
              <a:t>+ </a:t>
            </a:r>
          </a:p>
          <a:p>
            <a:pPr marL="118872" indent="0" algn="ctr">
              <a:spcBef>
                <a:spcPts val="1200"/>
              </a:spcBef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90600" y="3733800"/>
            <a:ext cx="228600" cy="152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048000" y="3733800"/>
            <a:ext cx="533400" cy="152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4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Neutralization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59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Predict the products.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err="1" smtClean="0"/>
              <a:t>HClO</a:t>
            </a:r>
            <a:r>
              <a:rPr lang="en-US" dirty="0" smtClean="0"/>
              <a:t> + KOH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O + </a:t>
            </a:r>
            <a:r>
              <a:rPr lang="en-US" dirty="0" err="1" smtClean="0"/>
              <a:t>KClO</a:t>
            </a:r>
            <a:endParaRPr lang="en-US" dirty="0" smtClean="0"/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HNO</a:t>
            </a:r>
            <a:r>
              <a:rPr lang="en-US" baseline="-25000" dirty="0"/>
              <a:t>3</a:t>
            </a:r>
            <a:r>
              <a:rPr lang="en-US" dirty="0" smtClean="0"/>
              <a:t> + </a:t>
            </a:r>
            <a:r>
              <a:rPr lang="en-US" dirty="0" err="1" smtClean="0"/>
              <a:t>NaOH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→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 smtClean="0"/>
              <a:t>+ NaNO</a:t>
            </a:r>
            <a:r>
              <a:rPr lang="en-US" baseline="-25000" dirty="0"/>
              <a:t>3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H</a:t>
            </a:r>
            <a:r>
              <a:rPr lang="en-US" baseline="-25000" dirty="0"/>
              <a:t>2</a:t>
            </a:r>
            <a:r>
              <a:rPr lang="en-US" dirty="0" smtClean="0"/>
              <a:t>SO</a:t>
            </a:r>
            <a:r>
              <a:rPr lang="en-US" baseline="-25000" dirty="0"/>
              <a:t>4</a:t>
            </a:r>
            <a:r>
              <a:rPr lang="en-US" dirty="0" smtClean="0"/>
              <a:t> + Mg(OH)</a:t>
            </a:r>
            <a:r>
              <a:rPr lang="en-US" baseline="-25000" dirty="0"/>
              <a:t>2</a:t>
            </a:r>
            <a:r>
              <a:rPr lang="en-US" dirty="0">
                <a:latin typeface="Times New Roman"/>
                <a:cs typeface="Times New Roman"/>
              </a:rPr>
              <a:t> →</a:t>
            </a:r>
            <a:r>
              <a:rPr lang="en-US" dirty="0"/>
              <a:t> </a:t>
            </a:r>
            <a:r>
              <a:rPr lang="en-US" dirty="0" smtClean="0"/>
              <a:t>  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/>
              <a:t>+ </a:t>
            </a:r>
            <a:r>
              <a:rPr lang="en-US" dirty="0" smtClean="0"/>
              <a:t>MgSO</a:t>
            </a:r>
            <a:r>
              <a:rPr lang="en-US" baseline="-25000" dirty="0"/>
              <a:t>4</a:t>
            </a:r>
          </a:p>
          <a:p>
            <a:pPr marL="118872" indent="0" algn="ctr">
              <a:spcBef>
                <a:spcPts val="1200"/>
              </a:spcBef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990600" y="3733800"/>
            <a:ext cx="228600" cy="152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048000" y="3733800"/>
            <a:ext cx="533400" cy="152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39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Neutralization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59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Predict the products.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err="1" smtClean="0"/>
              <a:t>HClO</a:t>
            </a:r>
            <a:r>
              <a:rPr lang="en-US" dirty="0" smtClean="0"/>
              <a:t> + KOH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O + </a:t>
            </a:r>
            <a:r>
              <a:rPr lang="en-US" dirty="0" err="1" smtClean="0"/>
              <a:t>KClO</a:t>
            </a:r>
            <a:endParaRPr lang="en-US" dirty="0" smtClean="0"/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HNO</a:t>
            </a:r>
            <a:r>
              <a:rPr lang="en-US" baseline="-25000" dirty="0"/>
              <a:t>3</a:t>
            </a:r>
            <a:r>
              <a:rPr lang="en-US" dirty="0" smtClean="0"/>
              <a:t> + </a:t>
            </a:r>
            <a:r>
              <a:rPr lang="en-US" dirty="0" err="1" smtClean="0"/>
              <a:t>NaOH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→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 smtClean="0"/>
              <a:t>+ NaNO</a:t>
            </a:r>
            <a:r>
              <a:rPr lang="en-US" baseline="-25000" dirty="0"/>
              <a:t>3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H</a:t>
            </a:r>
            <a:r>
              <a:rPr lang="en-US" baseline="-25000" dirty="0"/>
              <a:t>2</a:t>
            </a:r>
            <a:r>
              <a:rPr lang="en-US" dirty="0" smtClean="0"/>
              <a:t>SO</a:t>
            </a:r>
            <a:r>
              <a:rPr lang="en-US" baseline="-25000" dirty="0"/>
              <a:t>4</a:t>
            </a:r>
            <a:r>
              <a:rPr lang="en-US" dirty="0" smtClean="0"/>
              <a:t> + Mg(OH)</a:t>
            </a:r>
            <a:r>
              <a:rPr lang="en-US" baseline="-25000" dirty="0"/>
              <a:t>2</a:t>
            </a:r>
            <a:r>
              <a:rPr lang="en-US" dirty="0">
                <a:latin typeface="Times New Roman"/>
                <a:cs typeface="Times New Roman"/>
              </a:rPr>
              <a:t> →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/>
              <a:t>+ </a:t>
            </a:r>
            <a:r>
              <a:rPr lang="en-US" dirty="0" smtClean="0"/>
              <a:t>MgSO</a:t>
            </a:r>
            <a:r>
              <a:rPr lang="en-US" baseline="-25000" dirty="0"/>
              <a:t>4</a:t>
            </a:r>
          </a:p>
          <a:p>
            <a:pPr marL="118872" indent="0" algn="ctr">
              <a:spcBef>
                <a:spcPts val="1200"/>
              </a:spcBef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64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Condensation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763000" cy="5181599"/>
          </a:xfrm>
        </p:spPr>
        <p:txBody>
          <a:bodyPr>
            <a:normAutofit/>
          </a:bodyPr>
          <a:lstStyle/>
          <a:p>
            <a:r>
              <a:rPr lang="en-US" dirty="0" smtClean="0"/>
              <a:t>Two small organic molecules combine to form a complex macromolecule (</a:t>
            </a:r>
            <a:r>
              <a:rPr lang="en-US" i="1" dirty="0" smtClean="0"/>
              <a:t>synthesis</a:t>
            </a:r>
            <a:r>
              <a:rPr lang="en-US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Accompanied by the loss of a small molecule, such as water or ammonia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Three types:</a:t>
            </a:r>
          </a:p>
          <a:p>
            <a:pPr lvl="1"/>
            <a:r>
              <a:rPr lang="en-US" dirty="0" smtClean="0"/>
              <a:t>Carbohydrate formation</a:t>
            </a:r>
          </a:p>
          <a:p>
            <a:pPr lvl="1"/>
            <a:r>
              <a:rPr lang="en-US" dirty="0" smtClean="0"/>
              <a:t>Protein formation</a:t>
            </a:r>
          </a:p>
          <a:p>
            <a:pPr lvl="1"/>
            <a:r>
              <a:rPr lang="en-US" dirty="0" smtClean="0"/>
              <a:t>Lipid formation</a:t>
            </a:r>
          </a:p>
          <a:p>
            <a:pPr marL="118872" indent="0" algn="ctr">
              <a:spcBef>
                <a:spcPts val="1200"/>
              </a:spcBef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029200" y="4267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short-term energy storage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479613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enzymes, structural components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53295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long-term energy storage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599"/>
          </a:xfrm>
        </p:spPr>
        <p:txBody>
          <a:bodyPr>
            <a:normAutofit/>
          </a:bodyPr>
          <a:lstStyle/>
          <a:p>
            <a:r>
              <a:rPr lang="en-US" dirty="0" smtClean="0"/>
              <a:t>Complex </a:t>
            </a:r>
            <a:r>
              <a:rPr lang="en-US" dirty="0"/>
              <a:t>carbohydrates (polysaccharides</a:t>
            </a:r>
            <a:r>
              <a:rPr lang="en-US" dirty="0" smtClean="0"/>
              <a:t>) are </a:t>
            </a:r>
            <a:r>
              <a:rPr lang="en-US" dirty="0"/>
              <a:t>polymers of simple sugars (</a:t>
            </a:r>
            <a:r>
              <a:rPr lang="en-US" dirty="0" err="1"/>
              <a:t>monosaccharides</a:t>
            </a:r>
            <a:r>
              <a:rPr lang="en-US" dirty="0"/>
              <a:t>)</a:t>
            </a:r>
            <a:endParaRPr lang="en-US" dirty="0" smtClean="0"/>
          </a:p>
          <a:p>
            <a:pPr marL="118872" indent="0" algn="ctr">
              <a:spcBef>
                <a:spcPts val="1200"/>
              </a:spcBef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disaccharideformation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81350"/>
            <a:ext cx="5105400" cy="2990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4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599"/>
          </a:xfrm>
        </p:spPr>
        <p:txBody>
          <a:bodyPr>
            <a:normAutofit/>
          </a:bodyPr>
          <a:lstStyle/>
          <a:p>
            <a:r>
              <a:rPr lang="en-US" dirty="0" smtClean="0"/>
              <a:t>Proteins are long chains of amino acids (</a:t>
            </a:r>
            <a:r>
              <a:rPr lang="en-US" i="1" dirty="0" smtClean="0"/>
              <a:t>contain amine groups involving nitrogen</a:t>
            </a:r>
            <a:r>
              <a:rPr lang="en-US" dirty="0" smtClean="0"/>
              <a:t>) joined by peptide bonds forming polypeptides</a:t>
            </a:r>
          </a:p>
          <a:p>
            <a:pPr marL="118872" indent="0" algn="ctr">
              <a:spcBef>
                <a:spcPts val="1200"/>
              </a:spcBef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700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formula:</a:t>
            </a:r>
          </a:p>
          <a:p>
            <a:pPr marL="457200" lvl="1" indent="0" algn="ctr">
              <a:buNone/>
            </a:pPr>
            <a:r>
              <a:rPr lang="en-US" dirty="0" smtClean="0"/>
              <a:t>reactant + reactant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product + product</a:t>
            </a:r>
          </a:p>
          <a:p>
            <a:r>
              <a:rPr lang="en-US" dirty="0" smtClean="0"/>
              <a:t>Physical states of substances are indicated with symbols to show how reaction occurs.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120721"/>
              </p:ext>
            </p:extLst>
          </p:nvPr>
        </p:nvGraphicFramePr>
        <p:xfrm>
          <a:off x="685800" y="4038600"/>
          <a:ext cx="7772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/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Symbols Used in Equations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76230"/>
              </p:ext>
            </p:extLst>
          </p:nvPr>
        </p:nvGraphicFramePr>
        <p:xfrm>
          <a:off x="685800" y="4419600"/>
          <a:ext cx="77724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2895600"/>
                <a:gridCol w="99060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09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599"/>
          </a:xfrm>
        </p:spPr>
        <p:txBody>
          <a:bodyPr>
            <a:normAutofit/>
          </a:bodyPr>
          <a:lstStyle/>
          <a:p>
            <a:r>
              <a:rPr lang="en-US" dirty="0" smtClean="0"/>
              <a:t>The synthesis of proteins</a:t>
            </a:r>
          </a:p>
          <a:p>
            <a:pPr marL="118872" indent="0" algn="ctr">
              <a:spcBef>
                <a:spcPts val="1200"/>
              </a:spcBef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Curved Up Arrow 5"/>
          <p:cNvSpPr/>
          <p:nvPr/>
        </p:nvSpPr>
        <p:spPr>
          <a:xfrm>
            <a:off x="4038600" y="5562600"/>
            <a:ext cx="3048000" cy="990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4979313"/>
            <a:ext cx="68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 Narrow" pitchFamily="34" charset="0"/>
                <a:cs typeface="Arial" pitchFamily="34" charset="0"/>
              </a:rPr>
              <a:t>H</a:t>
            </a:r>
            <a:r>
              <a:rPr lang="en-US" sz="2200" baseline="-25000" dirty="0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en-US" sz="2200" dirty="0" smtClean="0">
                <a:latin typeface="Arial Narrow" pitchFamily="34" charset="0"/>
                <a:cs typeface="Arial" pitchFamily="34" charset="0"/>
              </a:rPr>
              <a:t>O</a:t>
            </a:r>
            <a:endParaRPr lang="en-US" sz="22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26" name="Picture 2" descr="proteinsy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27" y="2362200"/>
            <a:ext cx="4106373" cy="284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9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599"/>
          </a:xfrm>
        </p:spPr>
        <p:txBody>
          <a:bodyPr>
            <a:normAutofit/>
          </a:bodyPr>
          <a:lstStyle/>
          <a:p>
            <a:r>
              <a:rPr lang="en-US" dirty="0" smtClean="0"/>
              <a:t>The formation of lipids (</a:t>
            </a:r>
            <a:r>
              <a:rPr lang="en-US" i="1" dirty="0" smtClean="0"/>
              <a:t>triglycerides</a:t>
            </a:r>
            <a:r>
              <a:rPr lang="en-US" dirty="0" smtClean="0"/>
              <a:t>) from three fatty acids and glycerol</a:t>
            </a:r>
          </a:p>
          <a:p>
            <a:pPr marL="118872" indent="0" algn="ctr">
              <a:spcBef>
                <a:spcPts val="1200"/>
              </a:spcBef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2829"/>
          <a:stretch/>
        </p:blipFill>
        <p:spPr>
          <a:xfrm>
            <a:off x="1219200" y="2790825"/>
            <a:ext cx="6781800" cy="355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599"/>
          </a:xfrm>
        </p:spPr>
        <p:txBody>
          <a:bodyPr>
            <a:normAutofit/>
          </a:bodyPr>
          <a:lstStyle/>
          <a:p>
            <a:r>
              <a:rPr lang="en-US" dirty="0" smtClean="0"/>
              <a:t>Complex process that converts energy from sunlight to chemical energy in the bonds of carbohydrates</a:t>
            </a:r>
          </a:p>
          <a:p>
            <a:r>
              <a:rPr lang="en-US" dirty="0" smtClean="0"/>
              <a:t>Occurs in plants and some algae, taking place in chloroplasts using chlorophyll</a:t>
            </a:r>
          </a:p>
          <a:p>
            <a:r>
              <a:rPr lang="en-US" dirty="0" smtClean="0"/>
              <a:t>Complementary process of cellular respiration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045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7086600" cy="4251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7150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</a:t>
            </a:r>
            <a:r>
              <a:rPr lang="en-US" sz="3200" baseline="-25000" dirty="0"/>
              <a:t>2</a:t>
            </a:r>
            <a:r>
              <a:rPr lang="en-US" sz="3200" dirty="0" smtClean="0"/>
              <a:t>  +     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+ sunlight </a:t>
            </a:r>
            <a:r>
              <a:rPr lang="en-US" sz="3200" dirty="0" smtClean="0">
                <a:latin typeface="Times New Roman"/>
                <a:cs typeface="Times New Roman"/>
              </a:rPr>
              <a:t>→</a:t>
            </a:r>
            <a:r>
              <a:rPr lang="en-US" sz="3200" dirty="0" smtClean="0">
                <a:sym typeface="Wingdings" pitchFamily="2" charset="2"/>
              </a:rPr>
              <a:t>  C</a:t>
            </a:r>
            <a:r>
              <a:rPr lang="en-US" sz="3200" baseline="-25000" dirty="0" smtClean="0">
                <a:sym typeface="Wingdings" pitchFamily="2" charset="2"/>
              </a:rPr>
              <a:t>6</a:t>
            </a:r>
            <a:r>
              <a:rPr lang="en-US" sz="3200" dirty="0" smtClean="0">
                <a:sym typeface="Wingdings" pitchFamily="2" charset="2"/>
              </a:rPr>
              <a:t>H</a:t>
            </a:r>
            <a:r>
              <a:rPr lang="en-US" sz="3200" baseline="-25000" dirty="0" smtClean="0">
                <a:sym typeface="Wingdings" pitchFamily="2" charset="2"/>
              </a:rPr>
              <a:t>12</a:t>
            </a:r>
            <a:r>
              <a:rPr lang="en-US" sz="3200" dirty="0" smtClean="0">
                <a:sym typeface="Wingdings" pitchFamily="2" charset="2"/>
              </a:rPr>
              <a:t>O</a:t>
            </a:r>
            <a:r>
              <a:rPr lang="en-US" sz="3200" baseline="-25000" dirty="0" smtClean="0">
                <a:sym typeface="Wingdings" pitchFamily="2" charset="2"/>
              </a:rPr>
              <a:t>6</a:t>
            </a:r>
            <a:r>
              <a:rPr lang="en-US" sz="3200" dirty="0" smtClean="0">
                <a:sym typeface="Wingdings" pitchFamily="2" charset="2"/>
              </a:rPr>
              <a:t> +      O</a:t>
            </a:r>
            <a:r>
              <a:rPr lang="en-US" sz="3200" baseline="-25000" dirty="0">
                <a:sym typeface="Wingdings" pitchFamily="2" charset="2"/>
              </a:rPr>
              <a:t>2</a:t>
            </a:r>
            <a:endParaRPr lang="en-US" sz="32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715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5715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5715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6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8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formula:</a:t>
            </a:r>
          </a:p>
          <a:p>
            <a:pPr marL="457200" lvl="1" indent="0" algn="ctr">
              <a:buNone/>
            </a:pPr>
            <a:r>
              <a:rPr lang="en-US" dirty="0" smtClean="0"/>
              <a:t>reactant + reactant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product + product</a:t>
            </a:r>
          </a:p>
          <a:p>
            <a:r>
              <a:rPr lang="en-US" dirty="0" smtClean="0"/>
              <a:t>Physical states of substances are indicated with symbols to show how reaction occurs.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045646"/>
              </p:ext>
            </p:extLst>
          </p:nvPr>
        </p:nvGraphicFramePr>
        <p:xfrm>
          <a:off x="685800" y="4038600"/>
          <a:ext cx="7772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/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Symbols Used in Equations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854050"/>
              </p:ext>
            </p:extLst>
          </p:nvPr>
        </p:nvGraphicFramePr>
        <p:xfrm>
          <a:off x="685800" y="4419600"/>
          <a:ext cx="77724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2895600"/>
                <a:gridCol w="99060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Separates two 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more reactants or products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Separates</a:t>
                      </a:r>
                      <a:r>
                        <a:rPr lang="en-US" baseline="0" dirty="0" smtClean="0"/>
                        <a:t> reactants from products; “yields” or “forms”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Identifies solid 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Identifies liquid state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Identifies gaseous</a:t>
                      </a:r>
                      <a:r>
                        <a:rPr lang="en-US" baseline="0" dirty="0" smtClean="0"/>
                        <a:t> 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aq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Identifies aqueous</a:t>
                      </a:r>
                      <a:r>
                        <a:rPr lang="en-US" baseline="0" dirty="0" smtClean="0"/>
                        <a:t> (water) solution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7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1"/>
          </a:xfrm>
        </p:spPr>
        <p:txBody>
          <a:bodyPr>
            <a:normAutofit/>
          </a:bodyPr>
          <a:lstStyle/>
          <a:p>
            <a:r>
              <a:rPr lang="en-US" dirty="0" smtClean="0"/>
              <a:t>Indicate the reactants and products in a reaction, using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words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Carbonic acid decomposes to produce water and carbon dioxide gas</a:t>
            </a:r>
            <a:r>
              <a:rPr lang="en-US" dirty="0" smtClean="0"/>
              <a:t>.</a:t>
            </a:r>
          </a:p>
          <a:p>
            <a:pPr lvl="2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arbonic acid (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aq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water (l) + carbon dioxide (g)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Magnesium ribbon reacts with oxygen in the air to produce </a:t>
            </a:r>
            <a:r>
              <a:rPr lang="en-US" dirty="0" smtClean="0"/>
              <a:t>solid magnesium </a:t>
            </a:r>
            <a:r>
              <a:rPr lang="en-US" dirty="0" smtClean="0"/>
              <a:t>oxide</a:t>
            </a:r>
            <a:r>
              <a:rPr lang="en-US" dirty="0" smtClean="0"/>
              <a:t>.</a:t>
            </a:r>
          </a:p>
          <a:p>
            <a:pPr lvl="2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agnesium (s) + oxygen (g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 → magnesium oxide (s)</a:t>
            </a:r>
          </a:p>
          <a:p>
            <a:pPr lvl="1"/>
            <a:r>
              <a:rPr lang="en-US" dirty="0" smtClean="0"/>
              <a:t>Hydrogen and oxygen gases combine to form water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hydrogen (g) + oxygen (g)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→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water (l)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1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Skeleton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chemical formulas</a:t>
            </a:r>
            <a:r>
              <a:rPr lang="en-US" dirty="0" smtClean="0"/>
              <a:t> rather than words to indicate reactants and products.</a:t>
            </a:r>
          </a:p>
          <a:p>
            <a:pPr lvl="1"/>
            <a:r>
              <a:rPr lang="en-US" dirty="0" smtClean="0"/>
              <a:t>Carbonic acid decomposes to produce water and carbon dioxide gas.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aq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H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 (l) + CO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(g)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8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</TotalTime>
  <Words>2049</Words>
  <Application>Microsoft Office PowerPoint</Application>
  <PresentationFormat>On-screen Show (4:3)</PresentationFormat>
  <Paragraphs>376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Module</vt:lpstr>
      <vt:lpstr>Chemical Reactions</vt:lpstr>
      <vt:lpstr>Chemical Reaction</vt:lpstr>
      <vt:lpstr>Chemical Reaction</vt:lpstr>
      <vt:lpstr>Chemical Reaction</vt:lpstr>
      <vt:lpstr>Chemical Reaction</vt:lpstr>
      <vt:lpstr>Chemical Equations</vt:lpstr>
      <vt:lpstr>Chemical Equations</vt:lpstr>
      <vt:lpstr>Word Equations</vt:lpstr>
      <vt:lpstr>Skeleton Equations</vt:lpstr>
      <vt:lpstr>Skeleton Equations</vt:lpstr>
      <vt:lpstr>Skeleton Equations</vt:lpstr>
      <vt:lpstr>Balanced Chemical Equations</vt:lpstr>
      <vt:lpstr>Balanced Chemical Equations</vt:lpstr>
      <vt:lpstr>Balanced Chemical Equations</vt:lpstr>
      <vt:lpstr>Balanced Chemical Equations</vt:lpstr>
      <vt:lpstr>Subscripts</vt:lpstr>
      <vt:lpstr>Coefficients</vt:lpstr>
      <vt:lpstr>Tips for Balancing</vt:lpstr>
      <vt:lpstr>Reactions Organizer</vt:lpstr>
      <vt:lpstr>Types of Chemical Reactions</vt:lpstr>
      <vt:lpstr>Synthesis Reactions</vt:lpstr>
      <vt:lpstr>Example of Synthesis</vt:lpstr>
      <vt:lpstr>Decomposition Reactions</vt:lpstr>
      <vt:lpstr>Example of Decomposition</vt:lpstr>
      <vt:lpstr>Decomposition Reactions</vt:lpstr>
      <vt:lpstr>Single Replacement Reactions</vt:lpstr>
      <vt:lpstr>Activity Series</vt:lpstr>
      <vt:lpstr>Single Replacement Reactions</vt:lpstr>
      <vt:lpstr>Example of Single Replacement</vt:lpstr>
      <vt:lpstr>Single Replacement Reactions</vt:lpstr>
      <vt:lpstr>Single Replacement Reactions</vt:lpstr>
      <vt:lpstr>Single Replacement Reactions</vt:lpstr>
      <vt:lpstr>Single Replacement Reactions</vt:lpstr>
      <vt:lpstr>Single Replacement Reactions</vt:lpstr>
      <vt:lpstr>Single Replacement Reactions</vt:lpstr>
      <vt:lpstr>Single Replacement Reactions</vt:lpstr>
      <vt:lpstr>Double Replacement Reactions</vt:lpstr>
      <vt:lpstr>Example of Double Replacement</vt:lpstr>
      <vt:lpstr>Combustion Reactions</vt:lpstr>
      <vt:lpstr>Examples of Combustion</vt:lpstr>
      <vt:lpstr>Examples of Combustion</vt:lpstr>
      <vt:lpstr>Combustion of Hydrocarbons</vt:lpstr>
      <vt:lpstr>Combustion of Hydrocarbons</vt:lpstr>
      <vt:lpstr>Combustion of Methane</vt:lpstr>
      <vt:lpstr>Combustion of Ethane</vt:lpstr>
      <vt:lpstr>Combustion of Propane</vt:lpstr>
      <vt:lpstr>Combustion of Butane</vt:lpstr>
      <vt:lpstr>Neutralization Reactions</vt:lpstr>
      <vt:lpstr>Neutralization Reactions</vt:lpstr>
      <vt:lpstr>Neutralization Reactions</vt:lpstr>
      <vt:lpstr>Neutralization Reactions</vt:lpstr>
      <vt:lpstr>Neutralization Reactions</vt:lpstr>
      <vt:lpstr>Neutralization Reactions</vt:lpstr>
      <vt:lpstr>Neutralization Reactions</vt:lpstr>
      <vt:lpstr>Neutralization Reactions</vt:lpstr>
      <vt:lpstr>Neutralization Reactions</vt:lpstr>
      <vt:lpstr>Condensation Reactions</vt:lpstr>
      <vt:lpstr>Carbohydrate Formation</vt:lpstr>
      <vt:lpstr>Protein Formation</vt:lpstr>
      <vt:lpstr>Protein Formation</vt:lpstr>
      <vt:lpstr>Lipid Formation</vt:lpstr>
      <vt:lpstr>Photosynthesis</vt:lpstr>
      <vt:lpstr>Photosynthesis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Equations</dc:title>
  <dc:creator>e200801253</dc:creator>
  <cp:lastModifiedBy>Pickett, Vanessa</cp:lastModifiedBy>
  <cp:revision>88</cp:revision>
  <dcterms:created xsi:type="dcterms:W3CDTF">2011-11-29T19:41:33Z</dcterms:created>
  <dcterms:modified xsi:type="dcterms:W3CDTF">2013-11-24T16:58:49Z</dcterms:modified>
</cp:coreProperties>
</file>